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67" r:id="rId6"/>
    <p:sldId id="268" r:id="rId7"/>
    <p:sldId id="277" r:id="rId8"/>
    <p:sldId id="306" r:id="rId9"/>
    <p:sldId id="297" r:id="rId10"/>
    <p:sldId id="282" r:id="rId11"/>
    <p:sldId id="283" r:id="rId12"/>
    <p:sldId id="323" r:id="rId13"/>
    <p:sldId id="284" r:id="rId14"/>
    <p:sldId id="285" r:id="rId15"/>
    <p:sldId id="298" r:id="rId16"/>
    <p:sldId id="299" r:id="rId17"/>
    <p:sldId id="305" r:id="rId18"/>
    <p:sldId id="300" r:id="rId19"/>
    <p:sldId id="270" r:id="rId20"/>
    <p:sldId id="301" r:id="rId21"/>
    <p:sldId id="302" r:id="rId22"/>
    <p:sldId id="303" r:id="rId23"/>
    <p:sldId id="324" r:id="rId24"/>
    <p:sldId id="304" r:id="rId25"/>
    <p:sldId id="320" r:id="rId26"/>
    <p:sldId id="262" r:id="rId27"/>
    <p:sldId id="279" r:id="rId28"/>
    <p:sldId id="322" r:id="rId29"/>
    <p:sldId id="260"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E3A"/>
    <a:srgbClr val="266C9F"/>
    <a:srgbClr val="27969F"/>
    <a:srgbClr val="D69900"/>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FA9C1-2284-99FC-6D86-63F4CE90EBEE}" v="1" dt="2021-11-02T13:47:14.235"/>
    <p1510:client id="{68024B1A-74B3-858F-CA34-F5F937761AB5}" v="6" dt="2021-11-19T09:46:14.966"/>
    <p1510:client id="{F8B9F655-84B0-714C-97C3-76B244767309}" v="2" dt="2021-10-26T12:09:53.6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1" autoAdjust="0"/>
    <p:restoredTop sz="94660"/>
  </p:normalViewPr>
  <p:slideViewPr>
    <p:cSldViewPr snapToGrid="0">
      <p:cViewPr varScale="1">
        <p:scale>
          <a:sx n="82" d="100"/>
          <a:sy n="82"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E9DAD-F505-4361-BB48-45A06D1C79D8}"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s-ES"/>
        </a:p>
      </dgm:t>
    </dgm:pt>
    <dgm:pt modelId="{2F4BADEF-1131-45A8-BF71-2CF9B3865C73}">
      <dgm:prSet custT="1"/>
      <dgm:spPr>
        <a:solidFill>
          <a:srgbClr val="4EAE3A"/>
        </a:solidFill>
      </dgm:spPr>
      <dgm:t>
        <a:bodyPr/>
        <a:lstStyle/>
        <a:p>
          <a:r>
            <a:rPr lang="it-IT" sz="1600" dirty="0"/>
            <a:t>è importante definire preventivamente i propri </a:t>
          </a:r>
          <a:r>
            <a:rPr lang="it-IT" sz="1600" b="1" dirty="0"/>
            <a:t>obiettivi</a:t>
          </a:r>
          <a:r>
            <a:rPr lang="it-IT" sz="1600" dirty="0"/>
            <a:t>, il tipo di </a:t>
          </a:r>
          <a:r>
            <a:rPr lang="it-IT" sz="1600" b="1" dirty="0"/>
            <a:t>audience</a:t>
          </a:r>
          <a:r>
            <a:rPr lang="it-IT" sz="1600" dirty="0"/>
            <a:t> alla quale ci si vuole rivolgere, e adattare di conseguenza </a:t>
          </a:r>
          <a:r>
            <a:rPr lang="it-IT" sz="1600" b="1" dirty="0"/>
            <a:t>il contenuto, il linguaggio e il design</a:t>
          </a:r>
          <a:r>
            <a:rPr lang="it-IT" sz="1600" dirty="0"/>
            <a:t>.</a:t>
          </a:r>
          <a:endParaRPr lang="es-ES" sz="1600" b="1" dirty="0"/>
        </a:p>
      </dgm:t>
    </dgm:pt>
    <dgm:pt modelId="{DBD0AC08-9C42-40E9-8F02-E2B56C04FA6B}" type="parTrans" cxnId="{D28FE897-E62A-4B6A-A836-DC3AF243D7E6}">
      <dgm:prSet/>
      <dgm:spPr/>
      <dgm:t>
        <a:bodyPr/>
        <a:lstStyle/>
        <a:p>
          <a:endParaRPr lang="es-ES" sz="1400"/>
        </a:p>
      </dgm:t>
    </dgm:pt>
    <dgm:pt modelId="{63700E2C-257E-49A3-840D-24E551AA4192}" type="sibTrans" cxnId="{D28FE897-E62A-4B6A-A836-DC3AF243D7E6}">
      <dgm:prSet/>
      <dgm:spPr/>
      <dgm:t>
        <a:bodyPr/>
        <a:lstStyle/>
        <a:p>
          <a:endParaRPr lang="es-ES" sz="1400"/>
        </a:p>
      </dgm:t>
    </dgm:pt>
    <dgm:pt modelId="{19333E1C-6D84-4C5D-9C3E-0A82B93B8A22}">
      <dgm:prSet custT="1"/>
      <dgm:spPr>
        <a:solidFill>
          <a:srgbClr val="266C9F"/>
        </a:solidFill>
      </dgm:spPr>
      <dgm:t>
        <a:bodyPr/>
        <a:lstStyle/>
        <a:p>
          <a:r>
            <a:rPr lang="it-IT" sz="1600" dirty="0"/>
            <a:t>Per farlo, bisogna </a:t>
          </a:r>
          <a:r>
            <a:rPr lang="it-IT" sz="1600" b="1" dirty="0"/>
            <a:t>prestare attenzione al lessico utilizzato</a:t>
          </a:r>
          <a:r>
            <a:rPr lang="it-IT" sz="1600" dirty="0"/>
            <a:t>, che non dovrà essere troppo tecnico, e le informazioni dovranno essere chiare e concise, scritte in paragrafi brevi e con un font che sia appropriato al contenuto e all’audience sia in termini di dimensioni che di stile utilizzato. </a:t>
          </a:r>
          <a:endParaRPr lang="es-ES" sz="1600" dirty="0"/>
        </a:p>
      </dgm:t>
    </dgm:pt>
    <dgm:pt modelId="{B9563BEA-369C-4F18-960A-9BA2C77E612C}" type="parTrans" cxnId="{9B9AE3E4-EFB3-4289-A4EC-E6FA5FDEE7A1}">
      <dgm:prSet/>
      <dgm:spPr/>
      <dgm:t>
        <a:bodyPr/>
        <a:lstStyle/>
        <a:p>
          <a:endParaRPr lang="es-ES" sz="1400"/>
        </a:p>
      </dgm:t>
    </dgm:pt>
    <dgm:pt modelId="{BA8F1703-A1AD-41CC-B628-88BD418BE5C0}" type="sibTrans" cxnId="{9B9AE3E4-EFB3-4289-A4EC-E6FA5FDEE7A1}">
      <dgm:prSet/>
      <dgm:spPr/>
      <dgm:t>
        <a:bodyPr/>
        <a:lstStyle/>
        <a:p>
          <a:endParaRPr lang="es-ES" sz="1400"/>
        </a:p>
      </dgm:t>
    </dgm:pt>
    <dgm:pt modelId="{2095FFC3-04FC-4989-95CA-0CEEC062F97E}">
      <dgm:prSet custT="1"/>
      <dgm:spPr>
        <a:solidFill>
          <a:srgbClr val="FFB500"/>
        </a:solidFill>
      </dgm:spPr>
      <dgm:t>
        <a:bodyPr/>
        <a:lstStyle/>
        <a:p>
          <a:r>
            <a:rPr lang="it-IT" sz="1800" dirty="0"/>
            <a:t>Considerando che stiamo parlando di ICH, le immagini sono </a:t>
          </a:r>
          <a:r>
            <a:rPr lang="it-IT" sz="1800" b="1" dirty="0"/>
            <a:t>fondamentali.</a:t>
          </a:r>
          <a:endParaRPr lang="es-ES" sz="1600" dirty="0"/>
        </a:p>
      </dgm:t>
    </dgm:pt>
    <dgm:pt modelId="{BCCDB9C2-ADE1-4687-AAC8-25EFF2E1D3F0}" type="parTrans" cxnId="{F1948355-20DA-46BA-B0BB-F2E04354EEF1}">
      <dgm:prSet/>
      <dgm:spPr/>
      <dgm:t>
        <a:bodyPr/>
        <a:lstStyle/>
        <a:p>
          <a:endParaRPr lang="es-ES" sz="1400"/>
        </a:p>
      </dgm:t>
    </dgm:pt>
    <dgm:pt modelId="{E075288D-0467-48B1-87F6-547B15561C3C}" type="sibTrans" cxnId="{F1948355-20DA-46BA-B0BB-F2E04354EEF1}">
      <dgm:prSet/>
      <dgm:spPr/>
      <dgm:t>
        <a:bodyPr/>
        <a:lstStyle/>
        <a:p>
          <a:endParaRPr lang="es-ES" sz="1400"/>
        </a:p>
      </dgm:t>
    </dgm:pt>
    <dgm:pt modelId="{5061D274-AB28-47A3-A742-B6EF66C77CC3}">
      <dgm:prSet custT="1"/>
      <dgm:spPr>
        <a:solidFill>
          <a:srgbClr val="27969F"/>
        </a:solidFill>
      </dgm:spPr>
      <dgm:t>
        <a:bodyPr/>
        <a:lstStyle/>
        <a:p>
          <a:r>
            <a:rPr lang="it-IT" sz="1600" dirty="0"/>
            <a:t>Devono </a:t>
          </a:r>
          <a:r>
            <a:rPr lang="it-IT" sz="1600" b="1" dirty="0"/>
            <a:t>catturare l’attenzione</a:t>
          </a:r>
          <a:r>
            <a:rPr lang="it-IT" sz="1600" dirty="0"/>
            <a:t>, essere </a:t>
          </a:r>
          <a:r>
            <a:rPr lang="it-IT" sz="1600" b="1" dirty="0"/>
            <a:t>descrittive</a:t>
          </a:r>
          <a:r>
            <a:rPr lang="it-IT" sz="1600" dirty="0"/>
            <a:t> e di </a:t>
          </a:r>
          <a:r>
            <a:rPr lang="it-IT" sz="1600" b="1" dirty="0"/>
            <a:t>ottima risoluzione</a:t>
          </a:r>
          <a:r>
            <a:rPr lang="it-IT" sz="1600" dirty="0"/>
            <a:t>. </a:t>
          </a:r>
          <a:endParaRPr lang="es-ES" sz="1600" dirty="0"/>
        </a:p>
      </dgm:t>
    </dgm:pt>
    <dgm:pt modelId="{6551E9AE-33A4-4E8B-9EF6-732E954F67A7}" type="parTrans" cxnId="{8D220FA6-BFC9-48F8-BF74-241257DD18EF}">
      <dgm:prSet/>
      <dgm:spPr/>
      <dgm:t>
        <a:bodyPr/>
        <a:lstStyle/>
        <a:p>
          <a:endParaRPr lang="es-ES" sz="1400"/>
        </a:p>
      </dgm:t>
    </dgm:pt>
    <dgm:pt modelId="{62907E4C-5E47-4035-9BA6-76FA59BF0BF7}" type="sibTrans" cxnId="{8D220FA6-BFC9-48F8-BF74-241257DD18EF}">
      <dgm:prSet/>
      <dgm:spPr/>
      <dgm:t>
        <a:bodyPr/>
        <a:lstStyle/>
        <a:p>
          <a:endParaRPr lang="es-ES" sz="1400"/>
        </a:p>
      </dgm:t>
    </dgm:pt>
    <dgm:pt modelId="{E10D4699-42C2-734E-86EF-F2E5C480B977}" type="pres">
      <dgm:prSet presAssocID="{92DE9DAD-F505-4361-BB48-45A06D1C79D8}" presName="vert0" presStyleCnt="0">
        <dgm:presLayoutVars>
          <dgm:dir/>
          <dgm:animOne val="branch"/>
          <dgm:animLvl val="lvl"/>
        </dgm:presLayoutVars>
      </dgm:prSet>
      <dgm:spPr/>
    </dgm:pt>
    <dgm:pt modelId="{4B60D67C-E21A-FE4E-8B57-A75F6712868C}" type="pres">
      <dgm:prSet presAssocID="{2F4BADEF-1131-45A8-BF71-2CF9B3865C73}" presName="thickLine" presStyleLbl="alignNode1" presStyleIdx="0" presStyleCnt="4"/>
      <dgm:spPr/>
    </dgm:pt>
    <dgm:pt modelId="{2B5203AA-7165-B947-A9D9-5276CBE7E067}" type="pres">
      <dgm:prSet presAssocID="{2F4BADEF-1131-45A8-BF71-2CF9B3865C73}" presName="horz1" presStyleCnt="0"/>
      <dgm:spPr/>
    </dgm:pt>
    <dgm:pt modelId="{A8F52263-A042-3B46-9A9B-18A02C3145A6}" type="pres">
      <dgm:prSet presAssocID="{2F4BADEF-1131-45A8-BF71-2CF9B3865C73}" presName="tx1" presStyleLbl="revTx" presStyleIdx="0" presStyleCnt="4"/>
      <dgm:spPr/>
    </dgm:pt>
    <dgm:pt modelId="{CDD37C17-620A-7746-8749-030BC7AA4C77}" type="pres">
      <dgm:prSet presAssocID="{2F4BADEF-1131-45A8-BF71-2CF9B3865C73}" presName="vert1" presStyleCnt="0"/>
      <dgm:spPr/>
    </dgm:pt>
    <dgm:pt modelId="{44BF3BBC-1338-994A-992B-5396F3F9159F}" type="pres">
      <dgm:prSet presAssocID="{19333E1C-6D84-4C5D-9C3E-0A82B93B8A22}" presName="thickLine" presStyleLbl="alignNode1" presStyleIdx="1" presStyleCnt="4"/>
      <dgm:spPr/>
    </dgm:pt>
    <dgm:pt modelId="{B0B53FC8-1BD4-E244-B707-158CD688E238}" type="pres">
      <dgm:prSet presAssocID="{19333E1C-6D84-4C5D-9C3E-0A82B93B8A22}" presName="horz1" presStyleCnt="0"/>
      <dgm:spPr/>
    </dgm:pt>
    <dgm:pt modelId="{26CE48B5-140A-F94D-8FC0-BC91C9C54BAD}" type="pres">
      <dgm:prSet presAssocID="{19333E1C-6D84-4C5D-9C3E-0A82B93B8A22}" presName="tx1" presStyleLbl="revTx" presStyleIdx="1" presStyleCnt="4"/>
      <dgm:spPr/>
    </dgm:pt>
    <dgm:pt modelId="{8CD560AF-8D27-294F-809F-6FED92FBA110}" type="pres">
      <dgm:prSet presAssocID="{19333E1C-6D84-4C5D-9C3E-0A82B93B8A22}" presName="vert1" presStyleCnt="0"/>
      <dgm:spPr/>
    </dgm:pt>
    <dgm:pt modelId="{955957B2-5EEF-CE43-B493-C87685F3B740}" type="pres">
      <dgm:prSet presAssocID="{2095FFC3-04FC-4989-95CA-0CEEC062F97E}" presName="thickLine" presStyleLbl="alignNode1" presStyleIdx="2" presStyleCnt="4"/>
      <dgm:spPr/>
    </dgm:pt>
    <dgm:pt modelId="{105B0F71-210B-6E43-AB5D-25641EFE6438}" type="pres">
      <dgm:prSet presAssocID="{2095FFC3-04FC-4989-95CA-0CEEC062F97E}" presName="horz1" presStyleCnt="0"/>
      <dgm:spPr/>
    </dgm:pt>
    <dgm:pt modelId="{D73742DE-2180-E841-9EEC-79B8905B081C}" type="pres">
      <dgm:prSet presAssocID="{2095FFC3-04FC-4989-95CA-0CEEC062F97E}" presName="tx1" presStyleLbl="revTx" presStyleIdx="2" presStyleCnt="4"/>
      <dgm:spPr/>
    </dgm:pt>
    <dgm:pt modelId="{6D245914-56F8-AF4C-ACDF-3B7102074666}" type="pres">
      <dgm:prSet presAssocID="{2095FFC3-04FC-4989-95CA-0CEEC062F97E}" presName="vert1" presStyleCnt="0"/>
      <dgm:spPr/>
    </dgm:pt>
    <dgm:pt modelId="{A5C39419-132B-DF4A-980B-30FE7418FEDD}" type="pres">
      <dgm:prSet presAssocID="{5061D274-AB28-47A3-A742-B6EF66C77CC3}" presName="thickLine" presStyleLbl="alignNode1" presStyleIdx="3" presStyleCnt="4"/>
      <dgm:spPr/>
    </dgm:pt>
    <dgm:pt modelId="{FA951426-D752-1E4D-9B5C-F0AA55742D85}" type="pres">
      <dgm:prSet presAssocID="{5061D274-AB28-47A3-A742-B6EF66C77CC3}" presName="horz1" presStyleCnt="0"/>
      <dgm:spPr/>
    </dgm:pt>
    <dgm:pt modelId="{606C8F24-86F5-3042-B07D-E18A88DB53F0}" type="pres">
      <dgm:prSet presAssocID="{5061D274-AB28-47A3-A742-B6EF66C77CC3}" presName="tx1" presStyleLbl="revTx" presStyleIdx="3" presStyleCnt="4"/>
      <dgm:spPr/>
    </dgm:pt>
    <dgm:pt modelId="{FBDA387C-FA4C-2543-86E8-B80D0CC1164F}" type="pres">
      <dgm:prSet presAssocID="{5061D274-AB28-47A3-A742-B6EF66C77CC3}" presName="vert1" presStyleCnt="0"/>
      <dgm:spPr/>
    </dgm:pt>
  </dgm:ptLst>
  <dgm:cxnLst>
    <dgm:cxn modelId="{614E8F1D-1B47-464F-88D5-B6D3FF0FCFCC}" type="presOf" srcId="{92DE9DAD-F505-4361-BB48-45A06D1C79D8}" destId="{E10D4699-42C2-734E-86EF-F2E5C480B977}" srcOrd="0" destOrd="0" presId="urn:microsoft.com/office/officeart/2008/layout/LinedList"/>
    <dgm:cxn modelId="{451D2633-39F0-5B4D-BDC2-5F601BAECEE8}" type="presOf" srcId="{2095FFC3-04FC-4989-95CA-0CEEC062F97E}" destId="{D73742DE-2180-E841-9EEC-79B8905B081C}" srcOrd="0" destOrd="0" presId="urn:microsoft.com/office/officeart/2008/layout/LinedList"/>
    <dgm:cxn modelId="{784E1549-1A70-B948-B493-5DD89862F2F8}" type="presOf" srcId="{19333E1C-6D84-4C5D-9C3E-0A82B93B8A22}" destId="{26CE48B5-140A-F94D-8FC0-BC91C9C54BAD}" srcOrd="0" destOrd="0" presId="urn:microsoft.com/office/officeart/2008/layout/LinedList"/>
    <dgm:cxn modelId="{F1948355-20DA-46BA-B0BB-F2E04354EEF1}" srcId="{92DE9DAD-F505-4361-BB48-45A06D1C79D8}" destId="{2095FFC3-04FC-4989-95CA-0CEEC062F97E}" srcOrd="2" destOrd="0" parTransId="{BCCDB9C2-ADE1-4687-AAC8-25EFF2E1D3F0}" sibTransId="{E075288D-0467-48B1-87F6-547B15561C3C}"/>
    <dgm:cxn modelId="{D28FE897-E62A-4B6A-A836-DC3AF243D7E6}" srcId="{92DE9DAD-F505-4361-BB48-45A06D1C79D8}" destId="{2F4BADEF-1131-45A8-BF71-2CF9B3865C73}" srcOrd="0" destOrd="0" parTransId="{DBD0AC08-9C42-40E9-8F02-E2B56C04FA6B}" sibTransId="{63700E2C-257E-49A3-840D-24E551AA4192}"/>
    <dgm:cxn modelId="{41F0B89C-9487-8B4D-A0A2-372FEB1BC163}" type="presOf" srcId="{2F4BADEF-1131-45A8-BF71-2CF9B3865C73}" destId="{A8F52263-A042-3B46-9A9B-18A02C3145A6}" srcOrd="0" destOrd="0" presId="urn:microsoft.com/office/officeart/2008/layout/LinedList"/>
    <dgm:cxn modelId="{8D220FA6-BFC9-48F8-BF74-241257DD18EF}" srcId="{92DE9DAD-F505-4361-BB48-45A06D1C79D8}" destId="{5061D274-AB28-47A3-A742-B6EF66C77CC3}" srcOrd="3" destOrd="0" parTransId="{6551E9AE-33A4-4E8B-9EF6-732E954F67A7}" sibTransId="{62907E4C-5E47-4035-9BA6-76FA59BF0BF7}"/>
    <dgm:cxn modelId="{9B9AE3E4-EFB3-4289-A4EC-E6FA5FDEE7A1}" srcId="{92DE9DAD-F505-4361-BB48-45A06D1C79D8}" destId="{19333E1C-6D84-4C5D-9C3E-0A82B93B8A22}" srcOrd="1" destOrd="0" parTransId="{B9563BEA-369C-4F18-960A-9BA2C77E612C}" sibTransId="{BA8F1703-A1AD-41CC-B628-88BD418BE5C0}"/>
    <dgm:cxn modelId="{D68880FF-F48B-2347-874C-6C60B72E653D}" type="presOf" srcId="{5061D274-AB28-47A3-A742-B6EF66C77CC3}" destId="{606C8F24-86F5-3042-B07D-E18A88DB53F0}" srcOrd="0" destOrd="0" presId="urn:microsoft.com/office/officeart/2008/layout/LinedList"/>
    <dgm:cxn modelId="{100535DB-40DC-A54A-A65B-E3DC28E1A491}" type="presParOf" srcId="{E10D4699-42C2-734E-86EF-F2E5C480B977}" destId="{4B60D67C-E21A-FE4E-8B57-A75F6712868C}" srcOrd="0" destOrd="0" presId="urn:microsoft.com/office/officeart/2008/layout/LinedList"/>
    <dgm:cxn modelId="{B1EBAFB5-E629-324D-A96C-AB49833C8955}" type="presParOf" srcId="{E10D4699-42C2-734E-86EF-F2E5C480B977}" destId="{2B5203AA-7165-B947-A9D9-5276CBE7E067}" srcOrd="1" destOrd="0" presId="urn:microsoft.com/office/officeart/2008/layout/LinedList"/>
    <dgm:cxn modelId="{2CF4F2E9-4336-624D-8AAE-02D61CF2046C}" type="presParOf" srcId="{2B5203AA-7165-B947-A9D9-5276CBE7E067}" destId="{A8F52263-A042-3B46-9A9B-18A02C3145A6}" srcOrd="0" destOrd="0" presId="urn:microsoft.com/office/officeart/2008/layout/LinedList"/>
    <dgm:cxn modelId="{CDEF4808-4531-2543-853C-D6EF6EDC5DCA}" type="presParOf" srcId="{2B5203AA-7165-B947-A9D9-5276CBE7E067}" destId="{CDD37C17-620A-7746-8749-030BC7AA4C77}" srcOrd="1" destOrd="0" presId="urn:microsoft.com/office/officeart/2008/layout/LinedList"/>
    <dgm:cxn modelId="{C6D3A42B-EF8B-A049-B834-BCF778C7FFBA}" type="presParOf" srcId="{E10D4699-42C2-734E-86EF-F2E5C480B977}" destId="{44BF3BBC-1338-994A-992B-5396F3F9159F}" srcOrd="2" destOrd="0" presId="urn:microsoft.com/office/officeart/2008/layout/LinedList"/>
    <dgm:cxn modelId="{4C658BD7-CB5F-CB47-94A3-59CE5009D2AA}" type="presParOf" srcId="{E10D4699-42C2-734E-86EF-F2E5C480B977}" destId="{B0B53FC8-1BD4-E244-B707-158CD688E238}" srcOrd="3" destOrd="0" presId="urn:microsoft.com/office/officeart/2008/layout/LinedList"/>
    <dgm:cxn modelId="{957734E8-4AEF-994F-A147-9BF816FDC6C0}" type="presParOf" srcId="{B0B53FC8-1BD4-E244-B707-158CD688E238}" destId="{26CE48B5-140A-F94D-8FC0-BC91C9C54BAD}" srcOrd="0" destOrd="0" presId="urn:microsoft.com/office/officeart/2008/layout/LinedList"/>
    <dgm:cxn modelId="{E53FFABF-3887-414E-BE03-67626A683D20}" type="presParOf" srcId="{B0B53FC8-1BD4-E244-B707-158CD688E238}" destId="{8CD560AF-8D27-294F-809F-6FED92FBA110}" srcOrd="1" destOrd="0" presId="urn:microsoft.com/office/officeart/2008/layout/LinedList"/>
    <dgm:cxn modelId="{EC587BD7-B8DE-B34A-A80A-68C24A276DD9}" type="presParOf" srcId="{E10D4699-42C2-734E-86EF-F2E5C480B977}" destId="{955957B2-5EEF-CE43-B493-C87685F3B740}" srcOrd="4" destOrd="0" presId="urn:microsoft.com/office/officeart/2008/layout/LinedList"/>
    <dgm:cxn modelId="{E321BF0E-6C7E-2944-A1ED-7AAE5DF7E684}" type="presParOf" srcId="{E10D4699-42C2-734E-86EF-F2E5C480B977}" destId="{105B0F71-210B-6E43-AB5D-25641EFE6438}" srcOrd="5" destOrd="0" presId="urn:microsoft.com/office/officeart/2008/layout/LinedList"/>
    <dgm:cxn modelId="{C64141DA-481F-8044-8BBB-EE4658ACA057}" type="presParOf" srcId="{105B0F71-210B-6E43-AB5D-25641EFE6438}" destId="{D73742DE-2180-E841-9EEC-79B8905B081C}" srcOrd="0" destOrd="0" presId="urn:microsoft.com/office/officeart/2008/layout/LinedList"/>
    <dgm:cxn modelId="{FDA175BA-E3F5-5D47-9E6B-87CCEB615D33}" type="presParOf" srcId="{105B0F71-210B-6E43-AB5D-25641EFE6438}" destId="{6D245914-56F8-AF4C-ACDF-3B7102074666}" srcOrd="1" destOrd="0" presId="urn:microsoft.com/office/officeart/2008/layout/LinedList"/>
    <dgm:cxn modelId="{D57992F7-68A5-6445-B744-2779F420C1CE}" type="presParOf" srcId="{E10D4699-42C2-734E-86EF-F2E5C480B977}" destId="{A5C39419-132B-DF4A-980B-30FE7418FEDD}" srcOrd="6" destOrd="0" presId="urn:microsoft.com/office/officeart/2008/layout/LinedList"/>
    <dgm:cxn modelId="{8CF211AC-36BA-744D-9E7B-D04C5971CB83}" type="presParOf" srcId="{E10D4699-42C2-734E-86EF-F2E5C480B977}" destId="{FA951426-D752-1E4D-9B5C-F0AA55742D85}" srcOrd="7" destOrd="0" presId="urn:microsoft.com/office/officeart/2008/layout/LinedList"/>
    <dgm:cxn modelId="{33AD62CC-04F1-FB49-BEAA-93DD247AA4D3}" type="presParOf" srcId="{FA951426-D752-1E4D-9B5C-F0AA55742D85}" destId="{606C8F24-86F5-3042-B07D-E18A88DB53F0}" srcOrd="0" destOrd="0" presId="urn:microsoft.com/office/officeart/2008/layout/LinedList"/>
    <dgm:cxn modelId="{CCDADB1B-B38C-6C45-87C0-EAEDD5DC6695}" type="presParOf" srcId="{FA951426-D752-1E4D-9B5C-F0AA55742D85}" destId="{FBDA387C-FA4C-2543-86E8-B80D0CC1164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AF7AF2-310D-452A-B75E-52BA34E39DE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F17150F2-5CAC-457D-AD3B-9E00ABE2C36F}">
      <dgm:prSet custT="1"/>
      <dgm:spPr>
        <a:solidFill>
          <a:srgbClr val="D69900"/>
        </a:solidFill>
      </dgm:spPr>
      <dgm:t>
        <a:bodyPr/>
        <a:lstStyle/>
        <a:p>
          <a:r>
            <a:rPr lang="en-GB" sz="1750" b="1" dirty="0"/>
            <a:t>WordPress. </a:t>
          </a:r>
          <a:r>
            <a:rPr lang="it-IT" sz="1750" b="1" dirty="0"/>
            <a:t>Questa piattaforma permette di creare blog, siti web o business online gratuitamente. È una delle più usate e si può usufruire di diversi modelli predefiniti in base alle proprie necessità. </a:t>
          </a:r>
          <a:endParaRPr lang="es-ES" sz="1750" b="1" dirty="0"/>
        </a:p>
      </dgm:t>
    </dgm:pt>
    <dgm:pt modelId="{FB4230B0-020A-48EF-ACA6-94A37033608B}" type="parTrans" cxnId="{FBC6A55C-FF79-4BD7-8071-4022D047D08D}">
      <dgm:prSet/>
      <dgm:spPr/>
      <dgm:t>
        <a:bodyPr/>
        <a:lstStyle/>
        <a:p>
          <a:endParaRPr lang="es-ES" sz="1400"/>
        </a:p>
      </dgm:t>
    </dgm:pt>
    <dgm:pt modelId="{73B274C1-6578-45D1-90EC-60E43BA4F676}" type="sibTrans" cxnId="{FBC6A55C-FF79-4BD7-8071-4022D047D08D}">
      <dgm:prSet/>
      <dgm:spPr>
        <a:solidFill>
          <a:srgbClr val="27969F"/>
        </a:solidFill>
      </dgm:spPr>
      <dgm:t>
        <a:bodyPr/>
        <a:lstStyle/>
        <a:p>
          <a:endParaRPr lang="es-ES" sz="1400"/>
        </a:p>
      </dgm:t>
    </dgm:pt>
    <dgm:pt modelId="{473D744B-CBE1-4A0A-AD18-B8B61D7187EE}">
      <dgm:prSet custT="1"/>
      <dgm:spPr>
        <a:solidFill>
          <a:srgbClr val="4EAE3A"/>
        </a:solidFill>
      </dgm:spPr>
      <dgm:t>
        <a:bodyPr/>
        <a:lstStyle/>
        <a:p>
          <a:r>
            <a:rPr lang="en-GB" sz="1800" b="1" dirty="0" err="1"/>
            <a:t>Wix</a:t>
          </a:r>
          <a:r>
            <a:rPr lang="en-GB" sz="1800" b="1" dirty="0"/>
            <a:t>. </a:t>
          </a:r>
          <a:r>
            <a:rPr lang="it-IT" sz="1800" b="1" dirty="0"/>
            <a:t>Con </a:t>
          </a:r>
          <a:r>
            <a:rPr lang="it-IT" sz="1800" b="1" dirty="0" err="1"/>
            <a:t>Wix</a:t>
          </a:r>
          <a:r>
            <a:rPr lang="it-IT" sz="1800" b="1" dirty="0"/>
            <a:t> è possibile creare un sito web in maniera semplice ed intuitiva. Si può scegliere tra più di 500 modelli predefiniti, che si possono personalizzare in base all’audience, agli obiettivi e alle proprie necessità.</a:t>
          </a:r>
          <a:endParaRPr lang="es-ES" sz="1800" b="1" dirty="0"/>
        </a:p>
      </dgm:t>
    </dgm:pt>
    <dgm:pt modelId="{58763748-6E02-40CC-BBA9-1AB84A5784F2}" type="parTrans" cxnId="{CD88FCE4-830C-4C5C-B5CF-6C88CADE9348}">
      <dgm:prSet/>
      <dgm:spPr/>
      <dgm:t>
        <a:bodyPr/>
        <a:lstStyle/>
        <a:p>
          <a:endParaRPr lang="es-ES" sz="1400"/>
        </a:p>
      </dgm:t>
    </dgm:pt>
    <dgm:pt modelId="{CA3A90A6-1D32-48B6-A0EC-EC8F8424E4F3}" type="sibTrans" cxnId="{CD88FCE4-830C-4C5C-B5CF-6C88CADE9348}">
      <dgm:prSet/>
      <dgm:spPr/>
      <dgm:t>
        <a:bodyPr/>
        <a:lstStyle/>
        <a:p>
          <a:endParaRPr lang="es-ES" sz="1400"/>
        </a:p>
      </dgm:t>
    </dgm:pt>
    <dgm:pt modelId="{EFC5BA1C-9A24-4DA9-8307-FBA6425F3334}">
      <dgm:prSet custT="1"/>
      <dgm:spPr>
        <a:solidFill>
          <a:srgbClr val="27969F"/>
        </a:solidFill>
      </dgm:spPr>
      <dgm:t>
        <a:bodyPr/>
        <a:lstStyle/>
        <a:p>
          <a:r>
            <a:rPr lang="en-GB" sz="1800" b="1" dirty="0"/>
            <a:t>Squarespace. </a:t>
          </a:r>
          <a:r>
            <a:rPr lang="it-IT" sz="1800" b="1" dirty="0"/>
            <a:t>Permette di disegnare il proprio sito web e scegliere tra diversi modelli che permettono di ottenere un aspetto finale molto professionale. </a:t>
          </a:r>
          <a:endParaRPr lang="es-ES" sz="1800" b="1" dirty="0"/>
        </a:p>
      </dgm:t>
    </dgm:pt>
    <dgm:pt modelId="{76A6CD1A-71EA-4287-B571-2581AB46099E}" type="parTrans" cxnId="{3028E579-BEE8-49DA-829E-BD8B3E38D261}">
      <dgm:prSet/>
      <dgm:spPr/>
      <dgm:t>
        <a:bodyPr/>
        <a:lstStyle/>
        <a:p>
          <a:endParaRPr lang="es-ES" sz="1400"/>
        </a:p>
      </dgm:t>
    </dgm:pt>
    <dgm:pt modelId="{8D51C2DD-076E-409C-B9FA-616FD1FE27E5}" type="sibTrans" cxnId="{3028E579-BEE8-49DA-829E-BD8B3E38D261}">
      <dgm:prSet/>
      <dgm:spPr/>
      <dgm:t>
        <a:bodyPr/>
        <a:lstStyle/>
        <a:p>
          <a:endParaRPr lang="es-ES" sz="1400"/>
        </a:p>
      </dgm:t>
    </dgm:pt>
    <dgm:pt modelId="{7083D3F5-02CE-4164-80A8-ADED076DFB6F}" type="pres">
      <dgm:prSet presAssocID="{DBAF7AF2-310D-452A-B75E-52BA34E39DE6}" presName="Name0" presStyleCnt="0">
        <dgm:presLayoutVars>
          <dgm:chMax val="7"/>
          <dgm:chPref val="7"/>
          <dgm:dir/>
        </dgm:presLayoutVars>
      </dgm:prSet>
      <dgm:spPr/>
    </dgm:pt>
    <dgm:pt modelId="{EBB6121C-1024-4F9A-8CF2-88E99239BA0E}" type="pres">
      <dgm:prSet presAssocID="{DBAF7AF2-310D-452A-B75E-52BA34E39DE6}" presName="Name1" presStyleCnt="0"/>
      <dgm:spPr/>
    </dgm:pt>
    <dgm:pt modelId="{1EDDD906-0AF0-4328-9824-A81BD7794FBC}" type="pres">
      <dgm:prSet presAssocID="{DBAF7AF2-310D-452A-B75E-52BA34E39DE6}" presName="cycle" presStyleCnt="0"/>
      <dgm:spPr/>
    </dgm:pt>
    <dgm:pt modelId="{8968CBB5-507E-487A-B3D9-4934F945ADDD}" type="pres">
      <dgm:prSet presAssocID="{DBAF7AF2-310D-452A-B75E-52BA34E39DE6}" presName="srcNode" presStyleLbl="node1" presStyleIdx="0" presStyleCnt="3"/>
      <dgm:spPr/>
    </dgm:pt>
    <dgm:pt modelId="{F959D960-DCA8-4C6A-BB1E-CE33A7810EF4}" type="pres">
      <dgm:prSet presAssocID="{DBAF7AF2-310D-452A-B75E-52BA34E39DE6}" presName="conn" presStyleLbl="parChTrans1D2" presStyleIdx="0" presStyleCnt="1"/>
      <dgm:spPr/>
    </dgm:pt>
    <dgm:pt modelId="{868CB392-64DD-4526-A640-42077B08A57D}" type="pres">
      <dgm:prSet presAssocID="{DBAF7AF2-310D-452A-B75E-52BA34E39DE6}" presName="extraNode" presStyleLbl="node1" presStyleIdx="0" presStyleCnt="3"/>
      <dgm:spPr/>
    </dgm:pt>
    <dgm:pt modelId="{446AEE77-677A-454F-9EF5-D23C6C5BEC3E}" type="pres">
      <dgm:prSet presAssocID="{DBAF7AF2-310D-452A-B75E-52BA34E39DE6}" presName="dstNode" presStyleLbl="node1" presStyleIdx="0" presStyleCnt="3"/>
      <dgm:spPr/>
    </dgm:pt>
    <dgm:pt modelId="{1590F016-B243-47D6-A719-1BCC23F574E7}" type="pres">
      <dgm:prSet presAssocID="{F17150F2-5CAC-457D-AD3B-9E00ABE2C36F}" presName="text_1" presStyleLbl="node1" presStyleIdx="0" presStyleCnt="3" custScaleY="138888">
        <dgm:presLayoutVars>
          <dgm:bulletEnabled val="1"/>
        </dgm:presLayoutVars>
      </dgm:prSet>
      <dgm:spPr/>
    </dgm:pt>
    <dgm:pt modelId="{E65F1FB4-DE48-4E6E-837D-9D009FE236D0}" type="pres">
      <dgm:prSet presAssocID="{F17150F2-5CAC-457D-AD3B-9E00ABE2C36F}" presName="accent_1" presStyleCnt="0"/>
      <dgm:spPr/>
    </dgm:pt>
    <dgm:pt modelId="{4FF7EAD5-8569-4A47-96E5-D7DD1B2990E8}" type="pres">
      <dgm:prSet presAssocID="{F17150F2-5CAC-457D-AD3B-9E00ABE2C36F}" presName="accentRepeatNode" presStyleLbl="solidFgAcc1" presStyleIdx="0" presStyleCnt="3"/>
      <dgm:spPr/>
    </dgm:pt>
    <dgm:pt modelId="{2B224BAC-0B45-4079-BA2D-0DD4F4735280}" type="pres">
      <dgm:prSet presAssocID="{473D744B-CBE1-4A0A-AD18-B8B61D7187EE}" presName="text_2" presStyleLbl="node1" presStyleIdx="1" presStyleCnt="3" custScaleY="130829">
        <dgm:presLayoutVars>
          <dgm:bulletEnabled val="1"/>
        </dgm:presLayoutVars>
      </dgm:prSet>
      <dgm:spPr/>
    </dgm:pt>
    <dgm:pt modelId="{437EAF80-C5FE-420F-8A4E-716EE10115F5}" type="pres">
      <dgm:prSet presAssocID="{473D744B-CBE1-4A0A-AD18-B8B61D7187EE}" presName="accent_2" presStyleCnt="0"/>
      <dgm:spPr/>
    </dgm:pt>
    <dgm:pt modelId="{3D2CE101-79C0-4793-94F4-9F0185845136}" type="pres">
      <dgm:prSet presAssocID="{473D744B-CBE1-4A0A-AD18-B8B61D7187EE}" presName="accentRepeatNode" presStyleLbl="solidFgAcc1" presStyleIdx="1" presStyleCnt="3"/>
      <dgm:spPr/>
    </dgm:pt>
    <dgm:pt modelId="{C66A31A2-72FF-447A-B858-1FB4770088E9}" type="pres">
      <dgm:prSet presAssocID="{EFC5BA1C-9A24-4DA9-8307-FBA6425F3334}" presName="text_3" presStyleLbl="node1" presStyleIdx="2" presStyleCnt="3" custScaleY="119990" custLinFactNeighborX="364" custLinFactNeighborY="-7659">
        <dgm:presLayoutVars>
          <dgm:bulletEnabled val="1"/>
        </dgm:presLayoutVars>
      </dgm:prSet>
      <dgm:spPr/>
    </dgm:pt>
    <dgm:pt modelId="{184CB056-CFD8-4CC6-9577-4D12BBDF6E04}" type="pres">
      <dgm:prSet presAssocID="{EFC5BA1C-9A24-4DA9-8307-FBA6425F3334}" presName="accent_3" presStyleCnt="0"/>
      <dgm:spPr/>
    </dgm:pt>
    <dgm:pt modelId="{06DBE935-75C2-438C-90FF-17D234BF503D}" type="pres">
      <dgm:prSet presAssocID="{EFC5BA1C-9A24-4DA9-8307-FBA6425F3334}" presName="accentRepeatNode" presStyleLbl="solidFgAcc1" presStyleIdx="2" presStyleCnt="3" custLinFactNeighborX="3049" custLinFactNeighborY="-11583"/>
      <dgm:spPr/>
    </dgm:pt>
  </dgm:ptLst>
  <dgm:cxnLst>
    <dgm:cxn modelId="{FBC6A55C-FF79-4BD7-8071-4022D047D08D}" srcId="{DBAF7AF2-310D-452A-B75E-52BA34E39DE6}" destId="{F17150F2-5CAC-457D-AD3B-9E00ABE2C36F}" srcOrd="0" destOrd="0" parTransId="{FB4230B0-020A-48EF-ACA6-94A37033608B}" sibTransId="{73B274C1-6578-45D1-90EC-60E43BA4F676}"/>
    <dgm:cxn modelId="{07B17246-20E6-410F-86AF-F19C371D4486}" type="presOf" srcId="{EFC5BA1C-9A24-4DA9-8307-FBA6425F3334}" destId="{C66A31A2-72FF-447A-B858-1FB4770088E9}" srcOrd="0" destOrd="0" presId="urn:microsoft.com/office/officeart/2008/layout/VerticalCurvedList"/>
    <dgm:cxn modelId="{EA95F769-C1CA-4872-8700-739696C5D1D5}" type="presOf" srcId="{DBAF7AF2-310D-452A-B75E-52BA34E39DE6}" destId="{7083D3F5-02CE-4164-80A8-ADED076DFB6F}" srcOrd="0" destOrd="0" presId="urn:microsoft.com/office/officeart/2008/layout/VerticalCurvedList"/>
    <dgm:cxn modelId="{36E41F51-5531-4CB9-AACD-0CF6D0651559}" type="presOf" srcId="{473D744B-CBE1-4A0A-AD18-B8B61D7187EE}" destId="{2B224BAC-0B45-4079-BA2D-0DD4F4735280}" srcOrd="0" destOrd="0" presId="urn:microsoft.com/office/officeart/2008/layout/VerticalCurvedList"/>
    <dgm:cxn modelId="{3028E579-BEE8-49DA-829E-BD8B3E38D261}" srcId="{DBAF7AF2-310D-452A-B75E-52BA34E39DE6}" destId="{EFC5BA1C-9A24-4DA9-8307-FBA6425F3334}" srcOrd="2" destOrd="0" parTransId="{76A6CD1A-71EA-4287-B571-2581AB46099E}" sibTransId="{8D51C2DD-076E-409C-B9FA-616FD1FE27E5}"/>
    <dgm:cxn modelId="{C01A29CF-23C0-4EA1-8913-B1737BF1DB0E}" type="presOf" srcId="{F17150F2-5CAC-457D-AD3B-9E00ABE2C36F}" destId="{1590F016-B243-47D6-A719-1BCC23F574E7}" srcOrd="0" destOrd="0" presId="urn:microsoft.com/office/officeart/2008/layout/VerticalCurvedList"/>
    <dgm:cxn modelId="{CD88FCE4-830C-4C5C-B5CF-6C88CADE9348}" srcId="{DBAF7AF2-310D-452A-B75E-52BA34E39DE6}" destId="{473D744B-CBE1-4A0A-AD18-B8B61D7187EE}" srcOrd="1" destOrd="0" parTransId="{58763748-6E02-40CC-BBA9-1AB84A5784F2}" sibTransId="{CA3A90A6-1D32-48B6-A0EC-EC8F8424E4F3}"/>
    <dgm:cxn modelId="{D42EACE8-777A-4667-9113-C0C99769B95B}" type="presOf" srcId="{73B274C1-6578-45D1-90EC-60E43BA4F676}" destId="{F959D960-DCA8-4C6A-BB1E-CE33A7810EF4}" srcOrd="0" destOrd="0" presId="urn:microsoft.com/office/officeart/2008/layout/VerticalCurvedList"/>
    <dgm:cxn modelId="{15F25D66-8AD2-4BE1-A6E1-6A55D5B234F6}" type="presParOf" srcId="{7083D3F5-02CE-4164-80A8-ADED076DFB6F}" destId="{EBB6121C-1024-4F9A-8CF2-88E99239BA0E}" srcOrd="0" destOrd="0" presId="urn:microsoft.com/office/officeart/2008/layout/VerticalCurvedList"/>
    <dgm:cxn modelId="{BEAC45A4-A2F6-4FCF-802F-7BBEDEF3039F}" type="presParOf" srcId="{EBB6121C-1024-4F9A-8CF2-88E99239BA0E}" destId="{1EDDD906-0AF0-4328-9824-A81BD7794FBC}" srcOrd="0" destOrd="0" presId="urn:microsoft.com/office/officeart/2008/layout/VerticalCurvedList"/>
    <dgm:cxn modelId="{E9911941-8CCF-4B7E-89C3-952DA1C7908D}" type="presParOf" srcId="{1EDDD906-0AF0-4328-9824-A81BD7794FBC}" destId="{8968CBB5-507E-487A-B3D9-4934F945ADDD}" srcOrd="0" destOrd="0" presId="urn:microsoft.com/office/officeart/2008/layout/VerticalCurvedList"/>
    <dgm:cxn modelId="{7AA15564-6708-475B-8536-657562524EE8}" type="presParOf" srcId="{1EDDD906-0AF0-4328-9824-A81BD7794FBC}" destId="{F959D960-DCA8-4C6A-BB1E-CE33A7810EF4}" srcOrd="1" destOrd="0" presId="urn:microsoft.com/office/officeart/2008/layout/VerticalCurvedList"/>
    <dgm:cxn modelId="{D57A342B-8A8D-44A9-B906-1CA67DCBE591}" type="presParOf" srcId="{1EDDD906-0AF0-4328-9824-A81BD7794FBC}" destId="{868CB392-64DD-4526-A640-42077B08A57D}" srcOrd="2" destOrd="0" presId="urn:microsoft.com/office/officeart/2008/layout/VerticalCurvedList"/>
    <dgm:cxn modelId="{8BD4947C-950E-4911-A4D9-29E59BA3969D}" type="presParOf" srcId="{1EDDD906-0AF0-4328-9824-A81BD7794FBC}" destId="{446AEE77-677A-454F-9EF5-D23C6C5BEC3E}" srcOrd="3" destOrd="0" presId="urn:microsoft.com/office/officeart/2008/layout/VerticalCurvedList"/>
    <dgm:cxn modelId="{C3CEE244-0740-417E-8E08-94F56A2FCB2D}" type="presParOf" srcId="{EBB6121C-1024-4F9A-8CF2-88E99239BA0E}" destId="{1590F016-B243-47D6-A719-1BCC23F574E7}" srcOrd="1" destOrd="0" presId="urn:microsoft.com/office/officeart/2008/layout/VerticalCurvedList"/>
    <dgm:cxn modelId="{C2F4FA86-CCE4-44F8-BB56-91159054440F}" type="presParOf" srcId="{EBB6121C-1024-4F9A-8CF2-88E99239BA0E}" destId="{E65F1FB4-DE48-4E6E-837D-9D009FE236D0}" srcOrd="2" destOrd="0" presId="urn:microsoft.com/office/officeart/2008/layout/VerticalCurvedList"/>
    <dgm:cxn modelId="{37B00B1B-31CF-4260-BE9C-56C9979BB563}" type="presParOf" srcId="{E65F1FB4-DE48-4E6E-837D-9D009FE236D0}" destId="{4FF7EAD5-8569-4A47-96E5-D7DD1B2990E8}" srcOrd="0" destOrd="0" presId="urn:microsoft.com/office/officeart/2008/layout/VerticalCurvedList"/>
    <dgm:cxn modelId="{5CB6D451-F76E-42FB-A207-3111FA56E339}" type="presParOf" srcId="{EBB6121C-1024-4F9A-8CF2-88E99239BA0E}" destId="{2B224BAC-0B45-4079-BA2D-0DD4F4735280}" srcOrd="3" destOrd="0" presId="urn:microsoft.com/office/officeart/2008/layout/VerticalCurvedList"/>
    <dgm:cxn modelId="{134020D9-9E98-41A8-B088-612372CE5790}" type="presParOf" srcId="{EBB6121C-1024-4F9A-8CF2-88E99239BA0E}" destId="{437EAF80-C5FE-420F-8A4E-716EE10115F5}" srcOrd="4" destOrd="0" presId="urn:microsoft.com/office/officeart/2008/layout/VerticalCurvedList"/>
    <dgm:cxn modelId="{2D371B44-428B-4E9A-BD27-CD96F5FBAEAA}" type="presParOf" srcId="{437EAF80-C5FE-420F-8A4E-716EE10115F5}" destId="{3D2CE101-79C0-4793-94F4-9F0185845136}" srcOrd="0" destOrd="0" presId="urn:microsoft.com/office/officeart/2008/layout/VerticalCurvedList"/>
    <dgm:cxn modelId="{44BDA004-A52F-4203-ABFF-AD676BB311AD}" type="presParOf" srcId="{EBB6121C-1024-4F9A-8CF2-88E99239BA0E}" destId="{C66A31A2-72FF-447A-B858-1FB4770088E9}" srcOrd="5" destOrd="0" presId="urn:microsoft.com/office/officeart/2008/layout/VerticalCurvedList"/>
    <dgm:cxn modelId="{A43D6A06-61FF-4084-80C1-DA957900A614}" type="presParOf" srcId="{EBB6121C-1024-4F9A-8CF2-88E99239BA0E}" destId="{184CB056-CFD8-4CC6-9577-4D12BBDF6E04}" srcOrd="6" destOrd="0" presId="urn:microsoft.com/office/officeart/2008/layout/VerticalCurvedList"/>
    <dgm:cxn modelId="{85E910C3-D24F-4452-9BFA-F4EDF1D1DD26}" type="presParOf" srcId="{184CB056-CFD8-4CC6-9577-4D12BBDF6E04}" destId="{06DBE935-75C2-438C-90FF-17D234BF503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5EE7D-4892-48F1-84F6-0E2F2DE1AB2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0F9F7ED9-B663-4EB7-BD2A-36BDD7036B39}">
      <dgm:prSet custT="1"/>
      <dgm:spPr>
        <a:solidFill>
          <a:srgbClr val="D69900"/>
        </a:solidFill>
      </dgm:spPr>
      <dgm:t>
        <a:bodyPr/>
        <a:lstStyle/>
        <a:p>
          <a:r>
            <a:rPr lang="en-GB" sz="1500" b="1" dirty="0"/>
            <a:t>Semrush. </a:t>
          </a:r>
          <a:r>
            <a:rPr lang="sk-SK" sz="1500" b="1" dirty="0" err="1"/>
            <a:t>Questo</a:t>
          </a:r>
          <a:r>
            <a:rPr lang="sk-SK" sz="1500" b="1" dirty="0"/>
            <a:t> </a:t>
          </a:r>
          <a:r>
            <a:rPr lang="sk-SK" sz="1500" b="1" dirty="0" err="1"/>
            <a:t>strumento</a:t>
          </a:r>
          <a:r>
            <a:rPr lang="sk-SK" sz="1500" b="1" dirty="0"/>
            <a:t> </a:t>
          </a:r>
          <a:r>
            <a:rPr lang="sk-SK" sz="1500" b="1" dirty="0" err="1"/>
            <a:t>permette</a:t>
          </a:r>
          <a:r>
            <a:rPr lang="sk-SK" sz="1500" b="1" dirty="0"/>
            <a:t> di </a:t>
          </a:r>
          <a:r>
            <a:rPr lang="sk-SK" sz="1500" b="1" dirty="0" err="1"/>
            <a:t>analizzare</a:t>
          </a:r>
          <a:r>
            <a:rPr lang="sk-SK" sz="1500" b="1" dirty="0"/>
            <a:t> </a:t>
          </a:r>
          <a:r>
            <a:rPr lang="sk-SK" sz="1500" b="1" dirty="0" err="1"/>
            <a:t>le</a:t>
          </a:r>
          <a:r>
            <a:rPr lang="sk-SK" sz="1500" b="1" dirty="0"/>
            <a:t> parole </a:t>
          </a:r>
          <a:r>
            <a:rPr lang="sk-SK" sz="1500" b="1" dirty="0" err="1"/>
            <a:t>chiave</a:t>
          </a:r>
          <a:r>
            <a:rPr lang="sk-SK" sz="1500" b="1" dirty="0"/>
            <a:t> </a:t>
          </a:r>
          <a:r>
            <a:rPr lang="sk-SK" sz="1500" b="1" dirty="0" err="1"/>
            <a:t>e</a:t>
          </a:r>
          <a:r>
            <a:rPr lang="sk-SK" sz="1500" b="1" dirty="0"/>
            <a:t> </a:t>
          </a:r>
          <a:r>
            <a:rPr lang="sk-SK" sz="1500" b="1" dirty="0" err="1"/>
            <a:t>come</a:t>
          </a:r>
          <a:r>
            <a:rPr lang="sk-SK" sz="1500" b="1" dirty="0"/>
            <a:t> si </a:t>
          </a:r>
          <a:r>
            <a:rPr lang="sk-SK" sz="1500" b="1" dirty="0" err="1"/>
            <a:t>posiziona</a:t>
          </a:r>
          <a:r>
            <a:rPr lang="sk-SK" sz="1500" b="1" dirty="0"/>
            <a:t> </a:t>
          </a:r>
          <a:r>
            <a:rPr lang="sk-SK" sz="1500" b="1" dirty="0" err="1"/>
            <a:t>il</a:t>
          </a:r>
          <a:r>
            <a:rPr lang="sk-SK" sz="1500" b="1" dirty="0"/>
            <a:t> nostro sito web </a:t>
          </a:r>
          <a:r>
            <a:rPr lang="sk-SK" sz="1500" b="1" dirty="0" err="1"/>
            <a:t>rispetto</a:t>
          </a:r>
          <a:r>
            <a:rPr lang="sk-SK" sz="1500" b="1" dirty="0"/>
            <a:t> </a:t>
          </a:r>
          <a:r>
            <a:rPr lang="sk-SK" sz="1500" b="1" dirty="0" err="1"/>
            <a:t>ai</a:t>
          </a:r>
          <a:r>
            <a:rPr lang="sk-SK" sz="1500" b="1" dirty="0"/>
            <a:t> </a:t>
          </a:r>
          <a:r>
            <a:rPr lang="sk-SK" sz="1500" b="1" dirty="0" err="1"/>
            <a:t>concorrenti</a:t>
          </a:r>
          <a:r>
            <a:rPr lang="sk-SK" sz="1500" b="1" dirty="0"/>
            <a:t>. </a:t>
          </a:r>
          <a:r>
            <a:rPr lang="sk-SK" sz="1500" b="1" dirty="0" err="1"/>
            <a:t>Permette</a:t>
          </a:r>
          <a:r>
            <a:rPr lang="sk-SK" sz="1500" b="1" dirty="0"/>
            <a:t> di </a:t>
          </a:r>
          <a:r>
            <a:rPr lang="sk-SK" sz="1500" b="1" dirty="0" err="1"/>
            <a:t>ottenere</a:t>
          </a:r>
          <a:r>
            <a:rPr lang="sk-SK" sz="1500" b="1" dirty="0"/>
            <a:t> </a:t>
          </a:r>
          <a:r>
            <a:rPr lang="sk-SK" sz="1500" b="1" dirty="0" err="1"/>
            <a:t>preziose</a:t>
          </a:r>
          <a:r>
            <a:rPr lang="sk-SK" sz="1500" b="1" dirty="0"/>
            <a:t> </a:t>
          </a:r>
          <a:r>
            <a:rPr lang="sk-SK" sz="1500" b="1" dirty="0" err="1"/>
            <a:t>informazioni</a:t>
          </a:r>
          <a:r>
            <a:rPr lang="sk-SK" sz="1500" b="1" dirty="0"/>
            <a:t> per </a:t>
          </a:r>
          <a:r>
            <a:rPr lang="sk-SK" sz="1500" b="1" dirty="0" err="1"/>
            <a:t>modificare</a:t>
          </a:r>
          <a:r>
            <a:rPr lang="sk-SK" sz="1500" b="1" dirty="0"/>
            <a:t> </a:t>
          </a:r>
          <a:r>
            <a:rPr lang="sk-SK" sz="1500" b="1" dirty="0" err="1"/>
            <a:t>e</a:t>
          </a:r>
          <a:r>
            <a:rPr lang="sk-SK" sz="1500" b="1" dirty="0"/>
            <a:t> </a:t>
          </a:r>
          <a:r>
            <a:rPr lang="sk-SK" sz="1500" b="1" dirty="0" err="1"/>
            <a:t>migliorare</a:t>
          </a:r>
          <a:r>
            <a:rPr lang="sk-SK" sz="1500" b="1" dirty="0"/>
            <a:t> </a:t>
          </a:r>
          <a:r>
            <a:rPr lang="sk-SK" sz="1500" b="1" dirty="0" err="1"/>
            <a:t>il</a:t>
          </a:r>
          <a:r>
            <a:rPr lang="sk-SK" sz="1500" b="1" dirty="0"/>
            <a:t> nostro sito.</a:t>
          </a:r>
          <a:endParaRPr lang="es-ES" sz="1500" b="1" dirty="0"/>
        </a:p>
      </dgm:t>
    </dgm:pt>
    <dgm:pt modelId="{8E6285BF-A570-4A5E-B6B5-2D6AD02877A4}" type="parTrans" cxnId="{D7BF035D-6529-4E4A-9A83-043B3487295A}">
      <dgm:prSet/>
      <dgm:spPr/>
      <dgm:t>
        <a:bodyPr/>
        <a:lstStyle/>
        <a:p>
          <a:endParaRPr lang="es-ES" sz="1400"/>
        </a:p>
      </dgm:t>
    </dgm:pt>
    <dgm:pt modelId="{D4D76ADC-3048-4888-839C-B5C10C22938F}" type="sibTrans" cxnId="{D7BF035D-6529-4E4A-9A83-043B3487295A}">
      <dgm:prSet/>
      <dgm:spPr>
        <a:solidFill>
          <a:srgbClr val="266C9F"/>
        </a:solidFill>
        <a:ln>
          <a:solidFill>
            <a:srgbClr val="266C9F"/>
          </a:solidFill>
        </a:ln>
      </dgm:spPr>
      <dgm:t>
        <a:bodyPr/>
        <a:lstStyle/>
        <a:p>
          <a:endParaRPr lang="es-ES" sz="1400"/>
        </a:p>
      </dgm:t>
    </dgm:pt>
    <dgm:pt modelId="{18F29EC3-BB1E-4B7B-801D-A2BEBD859163}">
      <dgm:prSet custT="1"/>
      <dgm:spPr>
        <a:solidFill>
          <a:srgbClr val="4EAE3A"/>
        </a:solidFill>
      </dgm:spPr>
      <dgm:t>
        <a:bodyPr/>
        <a:lstStyle/>
        <a:p>
          <a:r>
            <a:rPr lang="en-GB" sz="1500" b="1" dirty="0"/>
            <a:t>Google Search Console e Google Analytics. </a:t>
          </a:r>
          <a:r>
            <a:rPr lang="sk-SK" sz="1500" b="1" dirty="0" err="1"/>
            <a:t>Questi</a:t>
          </a:r>
          <a:r>
            <a:rPr lang="sk-SK" sz="1500" b="1" dirty="0"/>
            <a:t> </a:t>
          </a:r>
          <a:r>
            <a:rPr lang="sk-SK" sz="1500" b="1" dirty="0" err="1"/>
            <a:t>strumenti</a:t>
          </a:r>
          <a:r>
            <a:rPr lang="sk-SK" sz="1500" b="1" dirty="0"/>
            <a:t> ci </a:t>
          </a:r>
          <a:r>
            <a:rPr lang="sk-SK" sz="1500" b="1" dirty="0" err="1"/>
            <a:t>forniscono</a:t>
          </a:r>
          <a:r>
            <a:rPr lang="sk-SK" sz="1500" b="1" dirty="0"/>
            <a:t> </a:t>
          </a:r>
          <a:r>
            <a:rPr lang="sk-SK" sz="1500" b="1" dirty="0" err="1"/>
            <a:t>dati</a:t>
          </a:r>
          <a:r>
            <a:rPr lang="sk-SK" sz="1500" b="1" dirty="0"/>
            <a:t> </a:t>
          </a:r>
          <a:r>
            <a:rPr lang="sk-SK" sz="1500" b="1" dirty="0" err="1"/>
            <a:t>e</a:t>
          </a:r>
          <a:r>
            <a:rPr lang="sk-SK" sz="1500" b="1" dirty="0"/>
            <a:t> </a:t>
          </a:r>
          <a:r>
            <a:rPr lang="sk-SK" sz="1500" b="1" dirty="0" err="1"/>
            <a:t>statistiche</a:t>
          </a:r>
          <a:r>
            <a:rPr lang="sk-SK" sz="1500" b="1" dirty="0"/>
            <a:t> </a:t>
          </a:r>
          <a:r>
            <a:rPr lang="sk-SK" sz="1500" b="1" dirty="0" err="1"/>
            <a:t>sul</a:t>
          </a:r>
          <a:r>
            <a:rPr lang="sk-SK" sz="1500" b="1" dirty="0"/>
            <a:t> nostro sito, </a:t>
          </a:r>
          <a:r>
            <a:rPr lang="sk-SK" sz="1500" b="1" dirty="0" err="1"/>
            <a:t>come</a:t>
          </a:r>
          <a:r>
            <a:rPr lang="sk-SK" sz="1500" b="1" dirty="0"/>
            <a:t> ad </a:t>
          </a:r>
          <a:r>
            <a:rPr lang="sk-SK" sz="1500" b="1" dirty="0" err="1"/>
            <a:t>esempio</a:t>
          </a:r>
          <a:r>
            <a:rPr lang="sk-SK" sz="1500" b="1" dirty="0"/>
            <a:t> </a:t>
          </a:r>
          <a:r>
            <a:rPr lang="sk-SK" sz="1500" b="1" dirty="0" err="1"/>
            <a:t>il</a:t>
          </a:r>
          <a:r>
            <a:rPr lang="sk-SK" sz="1500" b="1" dirty="0"/>
            <a:t> </a:t>
          </a:r>
          <a:r>
            <a:rPr lang="sk-SK" sz="1500" b="1" dirty="0" err="1"/>
            <a:t>traffico</a:t>
          </a:r>
          <a:r>
            <a:rPr lang="sk-SK" sz="1500" b="1" dirty="0"/>
            <a:t> di </a:t>
          </a:r>
          <a:r>
            <a:rPr lang="sk-SK" sz="1500" b="1" dirty="0" err="1"/>
            <a:t>utenti</a:t>
          </a:r>
          <a:r>
            <a:rPr lang="sk-SK" sz="1500" b="1" dirty="0"/>
            <a:t> </a:t>
          </a:r>
          <a:r>
            <a:rPr lang="sk-SK" sz="1500" b="1" dirty="0" err="1"/>
            <a:t>che</a:t>
          </a:r>
          <a:r>
            <a:rPr lang="sk-SK" sz="1500" b="1" dirty="0"/>
            <a:t> </a:t>
          </a:r>
          <a:r>
            <a:rPr lang="sk-SK" sz="1500" b="1" dirty="0" err="1"/>
            <a:t>lo</a:t>
          </a:r>
          <a:r>
            <a:rPr lang="sk-SK" sz="1500" b="1" dirty="0"/>
            <a:t> </a:t>
          </a:r>
          <a:r>
            <a:rPr lang="sk-SK" sz="1500" b="1" dirty="0" err="1"/>
            <a:t>visitano</a:t>
          </a:r>
          <a:r>
            <a:rPr lang="sk-SK" sz="1500" b="1" dirty="0"/>
            <a:t> o </a:t>
          </a:r>
          <a:r>
            <a:rPr lang="sk-SK" sz="1500" b="1" dirty="0" err="1"/>
            <a:t>il</a:t>
          </a:r>
          <a:r>
            <a:rPr lang="sk-SK" sz="1500" b="1" dirty="0"/>
            <a:t> numero di </a:t>
          </a:r>
          <a:r>
            <a:rPr lang="sk-SK" sz="1500" b="1" dirty="0" err="1"/>
            <a:t>utenti</a:t>
          </a:r>
          <a:r>
            <a:rPr lang="sk-SK" sz="1500" b="1" dirty="0"/>
            <a:t> </a:t>
          </a:r>
          <a:r>
            <a:rPr lang="sk-SK" sz="1500" b="1" dirty="0" err="1"/>
            <a:t>presenti</a:t>
          </a:r>
          <a:r>
            <a:rPr lang="sk-SK" sz="1500" b="1" dirty="0"/>
            <a:t> </a:t>
          </a:r>
          <a:r>
            <a:rPr lang="sk-SK" sz="1500" b="1" dirty="0" err="1"/>
            <a:t>sul</a:t>
          </a:r>
          <a:r>
            <a:rPr lang="sk-SK" sz="1500" b="1" dirty="0"/>
            <a:t> sito in tempo </a:t>
          </a:r>
          <a:r>
            <a:rPr lang="sk-SK" sz="1500" b="1" dirty="0" err="1"/>
            <a:t>reale</a:t>
          </a:r>
          <a:r>
            <a:rPr lang="sk-SK" sz="1500" b="1" dirty="0"/>
            <a:t>. </a:t>
          </a:r>
          <a:endParaRPr lang="es-ES" sz="1500" b="1" dirty="0"/>
        </a:p>
      </dgm:t>
    </dgm:pt>
    <dgm:pt modelId="{31CDA559-3B12-4D30-B91D-187C3EE30061}" type="parTrans" cxnId="{B884C9F0-F40C-47FE-BD7D-3E4CE6449057}">
      <dgm:prSet/>
      <dgm:spPr/>
      <dgm:t>
        <a:bodyPr/>
        <a:lstStyle/>
        <a:p>
          <a:endParaRPr lang="es-ES" sz="1400"/>
        </a:p>
      </dgm:t>
    </dgm:pt>
    <dgm:pt modelId="{2AE3B02D-0539-485D-AEC0-51538779DD35}" type="sibTrans" cxnId="{B884C9F0-F40C-47FE-BD7D-3E4CE6449057}">
      <dgm:prSet/>
      <dgm:spPr/>
      <dgm:t>
        <a:bodyPr/>
        <a:lstStyle/>
        <a:p>
          <a:endParaRPr lang="es-ES" sz="1400"/>
        </a:p>
      </dgm:t>
    </dgm:pt>
    <dgm:pt modelId="{3174FDC3-9411-45A6-8273-837F75BC83FE}">
      <dgm:prSet custT="1"/>
      <dgm:spPr>
        <a:solidFill>
          <a:srgbClr val="266C9F"/>
        </a:solidFill>
      </dgm:spPr>
      <dgm:t>
        <a:bodyPr/>
        <a:lstStyle/>
        <a:p>
          <a:r>
            <a:rPr lang="en-GB" sz="1500" b="1" dirty="0"/>
            <a:t>SurveyMonkey. C</a:t>
          </a:r>
          <a:r>
            <a:rPr lang="sk-SK" sz="1500" b="1" dirty="0" err="1"/>
            <a:t>rea</a:t>
          </a:r>
          <a:r>
            <a:rPr lang="sk-SK" sz="1500" b="1" dirty="0"/>
            <a:t> </a:t>
          </a:r>
          <a:r>
            <a:rPr lang="sk-SK" sz="1500" b="1" dirty="0" err="1"/>
            <a:t>sondaggi</a:t>
          </a:r>
          <a:r>
            <a:rPr lang="sk-SK" sz="1500" b="1" dirty="0"/>
            <a:t> online </a:t>
          </a:r>
          <a:r>
            <a:rPr lang="sk-SK" sz="1500" b="1" dirty="0" err="1"/>
            <a:t>con</a:t>
          </a:r>
          <a:r>
            <a:rPr lang="sk-SK" sz="1500" b="1" dirty="0"/>
            <a:t> i </a:t>
          </a:r>
          <a:r>
            <a:rPr lang="sk-SK" sz="1500" b="1" dirty="0" err="1"/>
            <a:t>quali</a:t>
          </a:r>
          <a:r>
            <a:rPr lang="sk-SK" sz="1500" b="1" dirty="0"/>
            <a:t> </a:t>
          </a:r>
          <a:r>
            <a:rPr lang="sk-SK" sz="1500" b="1" dirty="0" err="1"/>
            <a:t>è</a:t>
          </a:r>
          <a:r>
            <a:rPr lang="sk-SK" sz="1500" b="1" dirty="0"/>
            <a:t> </a:t>
          </a:r>
          <a:r>
            <a:rPr lang="sk-SK" sz="1500" b="1" dirty="0" err="1"/>
            <a:t>possibile</a:t>
          </a:r>
          <a:r>
            <a:rPr lang="sk-SK" sz="1500" b="1" dirty="0"/>
            <a:t> </a:t>
          </a:r>
          <a:r>
            <a:rPr lang="sk-SK" sz="1500" b="1" dirty="0" err="1"/>
            <a:t>conoscere</a:t>
          </a:r>
          <a:r>
            <a:rPr lang="sk-SK" sz="1500" b="1" dirty="0"/>
            <a:t> </a:t>
          </a:r>
          <a:r>
            <a:rPr lang="sk-SK" sz="1500" b="1" dirty="0" err="1"/>
            <a:t>l’opinione</a:t>
          </a:r>
          <a:r>
            <a:rPr lang="sk-SK" sz="1500" b="1" dirty="0"/>
            <a:t> </a:t>
          </a:r>
          <a:r>
            <a:rPr lang="sk-SK" sz="1500" b="1" dirty="0" err="1"/>
            <a:t>dei</a:t>
          </a:r>
          <a:r>
            <a:rPr lang="sk-SK" sz="1500" b="1" dirty="0"/>
            <a:t> </a:t>
          </a:r>
          <a:r>
            <a:rPr lang="sk-SK" sz="1500" b="1" dirty="0" err="1"/>
            <a:t>clienti</a:t>
          </a:r>
          <a:r>
            <a:rPr lang="sk-SK" sz="1500" b="1" dirty="0"/>
            <a:t> </a:t>
          </a:r>
          <a:r>
            <a:rPr lang="sk-SK" sz="1500" b="1" dirty="0" err="1"/>
            <a:t>e</a:t>
          </a:r>
          <a:r>
            <a:rPr lang="sk-SK" sz="1500" b="1" dirty="0"/>
            <a:t> di </a:t>
          </a:r>
          <a:r>
            <a:rPr lang="sk-SK" sz="1500" b="1" dirty="0" err="1"/>
            <a:t>conseguenza</a:t>
          </a:r>
          <a:r>
            <a:rPr lang="sk-SK" sz="1500" b="1" dirty="0"/>
            <a:t> </a:t>
          </a:r>
          <a:r>
            <a:rPr lang="sk-SK" sz="1500" b="1" dirty="0" err="1"/>
            <a:t>migliorare</a:t>
          </a:r>
          <a:r>
            <a:rPr lang="sk-SK" sz="1500" b="1" dirty="0"/>
            <a:t> </a:t>
          </a:r>
          <a:r>
            <a:rPr lang="sk-SK" sz="1500" b="1" dirty="0" err="1"/>
            <a:t>e</a:t>
          </a:r>
          <a:r>
            <a:rPr lang="sk-SK" sz="1500" b="1" dirty="0"/>
            <a:t> </a:t>
          </a:r>
          <a:r>
            <a:rPr lang="sk-SK" sz="1500" b="1" dirty="0" err="1"/>
            <a:t>promuovere</a:t>
          </a:r>
          <a:r>
            <a:rPr lang="sk-SK" sz="1500" b="1" dirty="0"/>
            <a:t> in maniera </a:t>
          </a:r>
          <a:r>
            <a:rPr lang="sk-SK" sz="1500" b="1" dirty="0" err="1"/>
            <a:t>più</a:t>
          </a:r>
          <a:r>
            <a:rPr lang="sk-SK" sz="1500" b="1" dirty="0"/>
            <a:t> </a:t>
          </a:r>
          <a:r>
            <a:rPr lang="sk-SK" sz="1500" b="1" dirty="0" err="1"/>
            <a:t>efficiente</a:t>
          </a:r>
          <a:r>
            <a:rPr lang="sk-SK" sz="1500" b="1" dirty="0"/>
            <a:t> i </a:t>
          </a:r>
          <a:r>
            <a:rPr lang="sk-SK" sz="1500" b="1" dirty="0" err="1"/>
            <a:t>propri</a:t>
          </a:r>
          <a:r>
            <a:rPr lang="sk-SK" sz="1500" b="1" dirty="0"/>
            <a:t> </a:t>
          </a:r>
          <a:r>
            <a:rPr lang="sk-SK" sz="1500" b="1" dirty="0" err="1"/>
            <a:t>prodotti</a:t>
          </a:r>
          <a:r>
            <a:rPr lang="sk-SK" sz="1500" b="1" dirty="0"/>
            <a:t> </a:t>
          </a:r>
          <a:r>
            <a:rPr lang="sk-SK" sz="1500" b="1" dirty="0" err="1"/>
            <a:t>e</a:t>
          </a:r>
          <a:r>
            <a:rPr lang="sk-SK" sz="1500" b="1" dirty="0"/>
            <a:t>/o </a:t>
          </a:r>
          <a:r>
            <a:rPr lang="sk-SK" sz="1500" b="1" dirty="0" err="1"/>
            <a:t>servizi</a:t>
          </a:r>
          <a:r>
            <a:rPr lang="sk-SK" sz="1500" b="1" dirty="0"/>
            <a:t>.</a:t>
          </a:r>
          <a:endParaRPr lang="es-ES" sz="1500" b="1" dirty="0"/>
        </a:p>
      </dgm:t>
    </dgm:pt>
    <dgm:pt modelId="{EAEC78C9-2FA1-4892-B82D-2F9DF7AD536A}" type="sibTrans" cxnId="{4A8F77CC-3AB6-41A1-979E-42A7CF80559F}">
      <dgm:prSet/>
      <dgm:spPr/>
      <dgm:t>
        <a:bodyPr/>
        <a:lstStyle/>
        <a:p>
          <a:endParaRPr lang="es-ES" sz="1400"/>
        </a:p>
      </dgm:t>
    </dgm:pt>
    <dgm:pt modelId="{FBCE5E96-ED22-463A-873B-2FD1A980DB7E}" type="parTrans" cxnId="{4A8F77CC-3AB6-41A1-979E-42A7CF80559F}">
      <dgm:prSet/>
      <dgm:spPr/>
      <dgm:t>
        <a:bodyPr/>
        <a:lstStyle/>
        <a:p>
          <a:endParaRPr lang="es-ES" sz="1400"/>
        </a:p>
      </dgm:t>
    </dgm:pt>
    <dgm:pt modelId="{2ABF34C2-BE2F-4306-882D-28F831D2CF0A}">
      <dgm:prSet custT="1"/>
      <dgm:spPr>
        <a:solidFill>
          <a:srgbClr val="27969F"/>
        </a:solidFill>
      </dgm:spPr>
      <dgm:t>
        <a:bodyPr/>
        <a:lstStyle/>
        <a:p>
          <a:r>
            <a:rPr lang="en-GB" sz="1500" b="1" dirty="0" err="1"/>
            <a:t>MailChimp</a:t>
          </a:r>
          <a:r>
            <a:rPr lang="en-GB" sz="1500" b="1" dirty="0"/>
            <a:t>. C</a:t>
          </a:r>
          <a:r>
            <a:rPr lang="it-IT" sz="1500" b="1" dirty="0"/>
            <a:t>i aiuta ad avviare una campagna di marketing via e-mail, inviandole automaticamente, e ottenendo risultati sull’impatto della campagna. </a:t>
          </a:r>
          <a:endParaRPr lang="es-ES" sz="1500" b="1" dirty="0"/>
        </a:p>
      </dgm:t>
    </dgm:pt>
    <dgm:pt modelId="{B5AEF964-9399-4E3C-9568-FB8D2C4B5635}" type="sibTrans" cxnId="{5528553E-D618-4513-A129-96EE595832BF}">
      <dgm:prSet/>
      <dgm:spPr/>
      <dgm:t>
        <a:bodyPr/>
        <a:lstStyle/>
        <a:p>
          <a:endParaRPr lang="es-ES" sz="1400"/>
        </a:p>
      </dgm:t>
    </dgm:pt>
    <dgm:pt modelId="{E04FFE7D-4222-4053-8968-7C5C4F9FF45B}" type="parTrans" cxnId="{5528553E-D618-4513-A129-96EE595832BF}">
      <dgm:prSet/>
      <dgm:spPr/>
      <dgm:t>
        <a:bodyPr/>
        <a:lstStyle/>
        <a:p>
          <a:endParaRPr lang="es-ES" sz="1400"/>
        </a:p>
      </dgm:t>
    </dgm:pt>
    <dgm:pt modelId="{FF0872FD-F0DD-41BF-84C8-1DBB27354F71}" type="pres">
      <dgm:prSet presAssocID="{1F95EE7D-4892-48F1-84F6-0E2F2DE1AB20}" presName="Name0" presStyleCnt="0">
        <dgm:presLayoutVars>
          <dgm:chMax val="7"/>
          <dgm:chPref val="7"/>
          <dgm:dir/>
        </dgm:presLayoutVars>
      </dgm:prSet>
      <dgm:spPr/>
    </dgm:pt>
    <dgm:pt modelId="{B453ACAC-BE7B-4E9A-A607-47496663FC84}" type="pres">
      <dgm:prSet presAssocID="{1F95EE7D-4892-48F1-84F6-0E2F2DE1AB20}" presName="Name1" presStyleCnt="0"/>
      <dgm:spPr/>
    </dgm:pt>
    <dgm:pt modelId="{A164E540-3162-487C-B272-A1C129090C04}" type="pres">
      <dgm:prSet presAssocID="{1F95EE7D-4892-48F1-84F6-0E2F2DE1AB20}" presName="cycle" presStyleCnt="0"/>
      <dgm:spPr/>
    </dgm:pt>
    <dgm:pt modelId="{E7B5CDBF-0680-4403-BE56-0EA38A648350}" type="pres">
      <dgm:prSet presAssocID="{1F95EE7D-4892-48F1-84F6-0E2F2DE1AB20}" presName="srcNode" presStyleLbl="node1" presStyleIdx="0" presStyleCnt="4"/>
      <dgm:spPr/>
    </dgm:pt>
    <dgm:pt modelId="{40A50FF2-3474-48D9-9567-D5A79B7645FC}" type="pres">
      <dgm:prSet presAssocID="{1F95EE7D-4892-48F1-84F6-0E2F2DE1AB20}" presName="conn" presStyleLbl="parChTrans1D2" presStyleIdx="0" presStyleCnt="1"/>
      <dgm:spPr/>
    </dgm:pt>
    <dgm:pt modelId="{8BCCFEB1-D7C7-490E-8DCB-565248CD8B08}" type="pres">
      <dgm:prSet presAssocID="{1F95EE7D-4892-48F1-84F6-0E2F2DE1AB20}" presName="extraNode" presStyleLbl="node1" presStyleIdx="0" presStyleCnt="4"/>
      <dgm:spPr/>
    </dgm:pt>
    <dgm:pt modelId="{EDC53E63-424B-43F6-B385-114E1D051433}" type="pres">
      <dgm:prSet presAssocID="{1F95EE7D-4892-48F1-84F6-0E2F2DE1AB20}" presName="dstNode" presStyleLbl="node1" presStyleIdx="0" presStyleCnt="4"/>
      <dgm:spPr/>
    </dgm:pt>
    <dgm:pt modelId="{1F295E72-7AC7-4516-980C-43C353B112CD}" type="pres">
      <dgm:prSet presAssocID="{0F9F7ED9-B663-4EB7-BD2A-36BDD7036B39}" presName="text_1" presStyleLbl="node1" presStyleIdx="0" presStyleCnt="4" custScaleY="120315">
        <dgm:presLayoutVars>
          <dgm:bulletEnabled val="1"/>
        </dgm:presLayoutVars>
      </dgm:prSet>
      <dgm:spPr/>
    </dgm:pt>
    <dgm:pt modelId="{C484C1A0-DF66-4AB0-80F3-706B6062CDD2}" type="pres">
      <dgm:prSet presAssocID="{0F9F7ED9-B663-4EB7-BD2A-36BDD7036B39}" presName="accent_1" presStyleCnt="0"/>
      <dgm:spPr/>
    </dgm:pt>
    <dgm:pt modelId="{627C1876-4DB9-473A-BE1E-D0E1EDFCADD3}" type="pres">
      <dgm:prSet presAssocID="{0F9F7ED9-B663-4EB7-BD2A-36BDD7036B39}" presName="accentRepeatNode" presStyleLbl="solidFgAcc1" presStyleIdx="0" presStyleCnt="4"/>
      <dgm:spPr/>
    </dgm:pt>
    <dgm:pt modelId="{78DF6AD2-097C-42E3-88D2-CB574639BD3A}" type="pres">
      <dgm:prSet presAssocID="{18F29EC3-BB1E-4B7B-801D-A2BEBD859163}" presName="text_2" presStyleLbl="node1" presStyleIdx="1" presStyleCnt="4" custScaleY="138880">
        <dgm:presLayoutVars>
          <dgm:bulletEnabled val="1"/>
        </dgm:presLayoutVars>
      </dgm:prSet>
      <dgm:spPr/>
    </dgm:pt>
    <dgm:pt modelId="{F6588275-05DB-48E2-A021-EFA076CAE5F3}" type="pres">
      <dgm:prSet presAssocID="{18F29EC3-BB1E-4B7B-801D-A2BEBD859163}" presName="accent_2" presStyleCnt="0"/>
      <dgm:spPr/>
    </dgm:pt>
    <dgm:pt modelId="{72B7E65A-FCFB-413D-8909-CC1BB1956D29}" type="pres">
      <dgm:prSet presAssocID="{18F29EC3-BB1E-4B7B-801D-A2BEBD859163}" presName="accentRepeatNode" presStyleLbl="solidFgAcc1" presStyleIdx="1" presStyleCnt="4"/>
      <dgm:spPr/>
    </dgm:pt>
    <dgm:pt modelId="{95812CE9-20C0-4397-A60F-1E33EDDE54E9}" type="pres">
      <dgm:prSet presAssocID="{2ABF34C2-BE2F-4306-882D-28F831D2CF0A}" presName="text_3" presStyleLbl="node1" presStyleIdx="2" presStyleCnt="4" custScaleY="139100">
        <dgm:presLayoutVars>
          <dgm:bulletEnabled val="1"/>
        </dgm:presLayoutVars>
      </dgm:prSet>
      <dgm:spPr/>
    </dgm:pt>
    <dgm:pt modelId="{FA22BCD1-A058-4217-BEC1-983A88649AD1}" type="pres">
      <dgm:prSet presAssocID="{2ABF34C2-BE2F-4306-882D-28F831D2CF0A}" presName="accent_3" presStyleCnt="0"/>
      <dgm:spPr/>
    </dgm:pt>
    <dgm:pt modelId="{F59A3CE7-DC0A-427B-87F8-01D6416B5CDA}" type="pres">
      <dgm:prSet presAssocID="{2ABF34C2-BE2F-4306-882D-28F831D2CF0A}" presName="accentRepeatNode" presStyleLbl="solidFgAcc1" presStyleIdx="2" presStyleCnt="4"/>
      <dgm:spPr/>
    </dgm:pt>
    <dgm:pt modelId="{2E6A6BC3-D611-4176-B0B9-5DCDAAD4412E}" type="pres">
      <dgm:prSet presAssocID="{3174FDC3-9411-45A6-8273-837F75BC83FE}" presName="text_4" presStyleLbl="node1" presStyleIdx="3" presStyleCnt="4" custScaleY="148376">
        <dgm:presLayoutVars>
          <dgm:bulletEnabled val="1"/>
        </dgm:presLayoutVars>
      </dgm:prSet>
      <dgm:spPr/>
    </dgm:pt>
    <dgm:pt modelId="{95CE1355-EC15-451E-8638-909E9247D71B}" type="pres">
      <dgm:prSet presAssocID="{3174FDC3-9411-45A6-8273-837F75BC83FE}" presName="accent_4" presStyleCnt="0"/>
      <dgm:spPr/>
    </dgm:pt>
    <dgm:pt modelId="{DB58ECF1-EEC0-42F1-A977-3696A88260E5}" type="pres">
      <dgm:prSet presAssocID="{3174FDC3-9411-45A6-8273-837F75BC83FE}" presName="accentRepeatNode" presStyleLbl="solidFgAcc1" presStyleIdx="3" presStyleCnt="4"/>
      <dgm:spPr/>
    </dgm:pt>
  </dgm:ptLst>
  <dgm:cxnLst>
    <dgm:cxn modelId="{D72D5223-B51A-47B0-8B0D-91635A204708}" type="presOf" srcId="{D4D76ADC-3048-4888-839C-B5C10C22938F}" destId="{40A50FF2-3474-48D9-9567-D5A79B7645FC}" srcOrd="0" destOrd="0" presId="urn:microsoft.com/office/officeart/2008/layout/VerticalCurvedList"/>
    <dgm:cxn modelId="{0F4CCB38-CFD4-4E76-99EE-F6A1E989E705}" type="presOf" srcId="{3174FDC3-9411-45A6-8273-837F75BC83FE}" destId="{2E6A6BC3-D611-4176-B0B9-5DCDAAD4412E}" srcOrd="0" destOrd="0" presId="urn:microsoft.com/office/officeart/2008/layout/VerticalCurvedList"/>
    <dgm:cxn modelId="{5528553E-D618-4513-A129-96EE595832BF}" srcId="{1F95EE7D-4892-48F1-84F6-0E2F2DE1AB20}" destId="{2ABF34C2-BE2F-4306-882D-28F831D2CF0A}" srcOrd="2" destOrd="0" parTransId="{E04FFE7D-4222-4053-8968-7C5C4F9FF45B}" sibTransId="{B5AEF964-9399-4E3C-9568-FB8D2C4B5635}"/>
    <dgm:cxn modelId="{D7BF035D-6529-4E4A-9A83-043B3487295A}" srcId="{1F95EE7D-4892-48F1-84F6-0E2F2DE1AB20}" destId="{0F9F7ED9-B663-4EB7-BD2A-36BDD7036B39}" srcOrd="0" destOrd="0" parTransId="{8E6285BF-A570-4A5E-B6B5-2D6AD02877A4}" sibTransId="{D4D76ADC-3048-4888-839C-B5C10C22938F}"/>
    <dgm:cxn modelId="{D1EB1460-0E01-4DB7-A87F-415FE898BD57}" type="presOf" srcId="{0F9F7ED9-B663-4EB7-BD2A-36BDD7036B39}" destId="{1F295E72-7AC7-4516-980C-43C353B112CD}" srcOrd="0" destOrd="0" presId="urn:microsoft.com/office/officeart/2008/layout/VerticalCurvedList"/>
    <dgm:cxn modelId="{8AD14AC1-885F-4C7B-A0BE-9DE1F67227A1}" type="presOf" srcId="{1F95EE7D-4892-48F1-84F6-0E2F2DE1AB20}" destId="{FF0872FD-F0DD-41BF-84C8-1DBB27354F71}" srcOrd="0" destOrd="0" presId="urn:microsoft.com/office/officeart/2008/layout/VerticalCurvedList"/>
    <dgm:cxn modelId="{5B45CFC4-4EB2-4F44-9619-8C20E6EC9CF1}" type="presOf" srcId="{2ABF34C2-BE2F-4306-882D-28F831D2CF0A}" destId="{95812CE9-20C0-4397-A60F-1E33EDDE54E9}" srcOrd="0" destOrd="0" presId="urn:microsoft.com/office/officeart/2008/layout/VerticalCurvedList"/>
    <dgm:cxn modelId="{4A8F77CC-3AB6-41A1-979E-42A7CF80559F}" srcId="{1F95EE7D-4892-48F1-84F6-0E2F2DE1AB20}" destId="{3174FDC3-9411-45A6-8273-837F75BC83FE}" srcOrd="3" destOrd="0" parTransId="{FBCE5E96-ED22-463A-873B-2FD1A980DB7E}" sibTransId="{EAEC78C9-2FA1-4892-B82D-2F9DF7AD536A}"/>
    <dgm:cxn modelId="{CEAF92E1-183B-4E2D-AD6B-4F64BB4803E0}" type="presOf" srcId="{18F29EC3-BB1E-4B7B-801D-A2BEBD859163}" destId="{78DF6AD2-097C-42E3-88D2-CB574639BD3A}" srcOrd="0" destOrd="0" presId="urn:microsoft.com/office/officeart/2008/layout/VerticalCurvedList"/>
    <dgm:cxn modelId="{B884C9F0-F40C-47FE-BD7D-3E4CE6449057}" srcId="{1F95EE7D-4892-48F1-84F6-0E2F2DE1AB20}" destId="{18F29EC3-BB1E-4B7B-801D-A2BEBD859163}" srcOrd="1" destOrd="0" parTransId="{31CDA559-3B12-4D30-B91D-187C3EE30061}" sibTransId="{2AE3B02D-0539-485D-AEC0-51538779DD35}"/>
    <dgm:cxn modelId="{49AC82A5-C052-4F31-8A5D-984B39D010DC}" type="presParOf" srcId="{FF0872FD-F0DD-41BF-84C8-1DBB27354F71}" destId="{B453ACAC-BE7B-4E9A-A607-47496663FC84}" srcOrd="0" destOrd="0" presId="urn:microsoft.com/office/officeart/2008/layout/VerticalCurvedList"/>
    <dgm:cxn modelId="{0AC0E5A4-94A1-4F38-8953-6BB8EFABFCB4}" type="presParOf" srcId="{B453ACAC-BE7B-4E9A-A607-47496663FC84}" destId="{A164E540-3162-487C-B272-A1C129090C04}" srcOrd="0" destOrd="0" presId="urn:microsoft.com/office/officeart/2008/layout/VerticalCurvedList"/>
    <dgm:cxn modelId="{637DA17F-8BCC-4692-B3B7-043807EBCB1D}" type="presParOf" srcId="{A164E540-3162-487C-B272-A1C129090C04}" destId="{E7B5CDBF-0680-4403-BE56-0EA38A648350}" srcOrd="0" destOrd="0" presId="urn:microsoft.com/office/officeart/2008/layout/VerticalCurvedList"/>
    <dgm:cxn modelId="{944BEECE-0778-42B0-BAC1-9D420E1C931E}" type="presParOf" srcId="{A164E540-3162-487C-B272-A1C129090C04}" destId="{40A50FF2-3474-48D9-9567-D5A79B7645FC}" srcOrd="1" destOrd="0" presId="urn:microsoft.com/office/officeart/2008/layout/VerticalCurvedList"/>
    <dgm:cxn modelId="{A955EA78-5D30-41D0-AFCC-07EFC4550C26}" type="presParOf" srcId="{A164E540-3162-487C-B272-A1C129090C04}" destId="{8BCCFEB1-D7C7-490E-8DCB-565248CD8B08}" srcOrd="2" destOrd="0" presId="urn:microsoft.com/office/officeart/2008/layout/VerticalCurvedList"/>
    <dgm:cxn modelId="{AD7F3498-EA2C-481B-9D75-1CB4D41717BF}" type="presParOf" srcId="{A164E540-3162-487C-B272-A1C129090C04}" destId="{EDC53E63-424B-43F6-B385-114E1D051433}" srcOrd="3" destOrd="0" presId="urn:microsoft.com/office/officeart/2008/layout/VerticalCurvedList"/>
    <dgm:cxn modelId="{8E6A3DB5-07AC-4AAB-B230-7FB5A84EC80F}" type="presParOf" srcId="{B453ACAC-BE7B-4E9A-A607-47496663FC84}" destId="{1F295E72-7AC7-4516-980C-43C353B112CD}" srcOrd="1" destOrd="0" presId="urn:microsoft.com/office/officeart/2008/layout/VerticalCurvedList"/>
    <dgm:cxn modelId="{76FA6C47-1E9D-40C3-9DE3-C7C345741BFC}" type="presParOf" srcId="{B453ACAC-BE7B-4E9A-A607-47496663FC84}" destId="{C484C1A0-DF66-4AB0-80F3-706B6062CDD2}" srcOrd="2" destOrd="0" presId="urn:microsoft.com/office/officeart/2008/layout/VerticalCurvedList"/>
    <dgm:cxn modelId="{6E0AF5E0-0B1B-487F-AB3C-A2DE83C5EB82}" type="presParOf" srcId="{C484C1A0-DF66-4AB0-80F3-706B6062CDD2}" destId="{627C1876-4DB9-473A-BE1E-D0E1EDFCADD3}" srcOrd="0" destOrd="0" presId="urn:microsoft.com/office/officeart/2008/layout/VerticalCurvedList"/>
    <dgm:cxn modelId="{C2AEEFE8-ADED-444B-A56C-66C90F8684F3}" type="presParOf" srcId="{B453ACAC-BE7B-4E9A-A607-47496663FC84}" destId="{78DF6AD2-097C-42E3-88D2-CB574639BD3A}" srcOrd="3" destOrd="0" presId="urn:microsoft.com/office/officeart/2008/layout/VerticalCurvedList"/>
    <dgm:cxn modelId="{7143D536-77A9-4131-9C05-8A586966B2A7}" type="presParOf" srcId="{B453ACAC-BE7B-4E9A-A607-47496663FC84}" destId="{F6588275-05DB-48E2-A021-EFA076CAE5F3}" srcOrd="4" destOrd="0" presId="urn:microsoft.com/office/officeart/2008/layout/VerticalCurvedList"/>
    <dgm:cxn modelId="{53DCC264-462D-4984-942B-DE642FB7AEB5}" type="presParOf" srcId="{F6588275-05DB-48E2-A021-EFA076CAE5F3}" destId="{72B7E65A-FCFB-413D-8909-CC1BB1956D29}" srcOrd="0" destOrd="0" presId="urn:microsoft.com/office/officeart/2008/layout/VerticalCurvedList"/>
    <dgm:cxn modelId="{B4BDB090-17B7-471C-AA81-100FAEC7AC99}" type="presParOf" srcId="{B453ACAC-BE7B-4E9A-A607-47496663FC84}" destId="{95812CE9-20C0-4397-A60F-1E33EDDE54E9}" srcOrd="5" destOrd="0" presId="urn:microsoft.com/office/officeart/2008/layout/VerticalCurvedList"/>
    <dgm:cxn modelId="{2854DA98-726A-40F3-B337-FD70C3EC8C09}" type="presParOf" srcId="{B453ACAC-BE7B-4E9A-A607-47496663FC84}" destId="{FA22BCD1-A058-4217-BEC1-983A88649AD1}" srcOrd="6" destOrd="0" presId="urn:microsoft.com/office/officeart/2008/layout/VerticalCurvedList"/>
    <dgm:cxn modelId="{4235BC44-8FA5-4155-BFB7-6A7CA8E0C661}" type="presParOf" srcId="{FA22BCD1-A058-4217-BEC1-983A88649AD1}" destId="{F59A3CE7-DC0A-427B-87F8-01D6416B5CDA}" srcOrd="0" destOrd="0" presId="urn:microsoft.com/office/officeart/2008/layout/VerticalCurvedList"/>
    <dgm:cxn modelId="{E52F4362-3187-4423-811C-19F1CEF80A48}" type="presParOf" srcId="{B453ACAC-BE7B-4E9A-A607-47496663FC84}" destId="{2E6A6BC3-D611-4176-B0B9-5DCDAAD4412E}" srcOrd="7" destOrd="0" presId="urn:microsoft.com/office/officeart/2008/layout/VerticalCurvedList"/>
    <dgm:cxn modelId="{16306A8B-5949-4685-89F8-848225A11CF9}" type="presParOf" srcId="{B453ACAC-BE7B-4E9A-A607-47496663FC84}" destId="{95CE1355-EC15-451E-8638-909E9247D71B}" srcOrd="8" destOrd="0" presId="urn:microsoft.com/office/officeart/2008/layout/VerticalCurvedList"/>
    <dgm:cxn modelId="{CC9E9E64-61FA-4AB3-8D31-8E625D9E8D33}" type="presParOf" srcId="{95CE1355-EC15-451E-8638-909E9247D71B}" destId="{DB58ECF1-EEC0-42F1-A977-3696A88260E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0D67C-E21A-FE4E-8B57-A75F6712868C}">
      <dsp:nvSpPr>
        <dsp:cNvPr id="0" name=""/>
        <dsp:cNvSpPr/>
      </dsp:nvSpPr>
      <dsp:spPr>
        <a:xfrm>
          <a:off x="0" y="0"/>
          <a:ext cx="954866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52263-A042-3B46-9A9B-18A02C3145A6}">
      <dsp:nvSpPr>
        <dsp:cNvPr id="0" name=""/>
        <dsp:cNvSpPr/>
      </dsp:nvSpPr>
      <dsp:spPr>
        <a:xfrm>
          <a:off x="0" y="0"/>
          <a:ext cx="9548666" cy="818967"/>
        </a:xfrm>
        <a:prstGeom prst="rect">
          <a:avLst/>
        </a:prstGeom>
        <a:solidFill>
          <a:srgbClr val="4EAE3A"/>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è importante definire preventivamente i propri </a:t>
          </a:r>
          <a:r>
            <a:rPr lang="it-IT" sz="1600" b="1" kern="1200" dirty="0"/>
            <a:t>obiettivi</a:t>
          </a:r>
          <a:r>
            <a:rPr lang="it-IT" sz="1600" kern="1200" dirty="0"/>
            <a:t>, il tipo di </a:t>
          </a:r>
          <a:r>
            <a:rPr lang="it-IT" sz="1600" b="1" kern="1200" dirty="0"/>
            <a:t>audience</a:t>
          </a:r>
          <a:r>
            <a:rPr lang="it-IT" sz="1600" kern="1200" dirty="0"/>
            <a:t> alla quale ci si vuole rivolgere, e adattare di conseguenza </a:t>
          </a:r>
          <a:r>
            <a:rPr lang="it-IT" sz="1600" b="1" kern="1200" dirty="0"/>
            <a:t>il contenuto, il linguaggio e il design</a:t>
          </a:r>
          <a:r>
            <a:rPr lang="it-IT" sz="1600" kern="1200" dirty="0"/>
            <a:t>.</a:t>
          </a:r>
          <a:endParaRPr lang="es-ES" sz="1600" b="1" kern="1200" dirty="0"/>
        </a:p>
      </dsp:txBody>
      <dsp:txXfrm>
        <a:off x="0" y="0"/>
        <a:ext cx="9548666" cy="818967"/>
      </dsp:txXfrm>
    </dsp:sp>
    <dsp:sp modelId="{44BF3BBC-1338-994A-992B-5396F3F9159F}">
      <dsp:nvSpPr>
        <dsp:cNvPr id="0" name=""/>
        <dsp:cNvSpPr/>
      </dsp:nvSpPr>
      <dsp:spPr>
        <a:xfrm>
          <a:off x="0" y="818967"/>
          <a:ext cx="9548666"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E48B5-140A-F94D-8FC0-BC91C9C54BAD}">
      <dsp:nvSpPr>
        <dsp:cNvPr id="0" name=""/>
        <dsp:cNvSpPr/>
      </dsp:nvSpPr>
      <dsp:spPr>
        <a:xfrm>
          <a:off x="0" y="818967"/>
          <a:ext cx="9548666" cy="818967"/>
        </a:xfrm>
        <a:prstGeom prst="rect">
          <a:avLst/>
        </a:prstGeom>
        <a:solidFill>
          <a:srgbClr val="266C9F"/>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Per farlo, bisogna </a:t>
          </a:r>
          <a:r>
            <a:rPr lang="it-IT" sz="1600" b="1" kern="1200" dirty="0"/>
            <a:t>prestare attenzione al lessico utilizzato</a:t>
          </a:r>
          <a:r>
            <a:rPr lang="it-IT" sz="1600" kern="1200" dirty="0"/>
            <a:t>, che non dovrà essere troppo tecnico, e le informazioni dovranno essere chiare e concise, scritte in paragrafi brevi e con un font che sia appropriato al contenuto e all’audience sia in termini di dimensioni che di stile utilizzato. </a:t>
          </a:r>
          <a:endParaRPr lang="es-ES" sz="1600" kern="1200" dirty="0"/>
        </a:p>
      </dsp:txBody>
      <dsp:txXfrm>
        <a:off x="0" y="818967"/>
        <a:ext cx="9548666" cy="818967"/>
      </dsp:txXfrm>
    </dsp:sp>
    <dsp:sp modelId="{955957B2-5EEF-CE43-B493-C87685F3B740}">
      <dsp:nvSpPr>
        <dsp:cNvPr id="0" name=""/>
        <dsp:cNvSpPr/>
      </dsp:nvSpPr>
      <dsp:spPr>
        <a:xfrm>
          <a:off x="0" y="1637934"/>
          <a:ext cx="9548666"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742DE-2180-E841-9EEC-79B8905B081C}">
      <dsp:nvSpPr>
        <dsp:cNvPr id="0" name=""/>
        <dsp:cNvSpPr/>
      </dsp:nvSpPr>
      <dsp:spPr>
        <a:xfrm>
          <a:off x="0" y="1637934"/>
          <a:ext cx="9548666" cy="818967"/>
        </a:xfrm>
        <a:prstGeom prst="rect">
          <a:avLst/>
        </a:prstGeom>
        <a:solidFill>
          <a:srgbClr val="FFB50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t>Considerando che stiamo parlando di ICH, le immagini sono </a:t>
          </a:r>
          <a:r>
            <a:rPr lang="it-IT" sz="1800" b="1" kern="1200" dirty="0"/>
            <a:t>fondamentali.</a:t>
          </a:r>
          <a:endParaRPr lang="es-ES" sz="1600" kern="1200" dirty="0"/>
        </a:p>
      </dsp:txBody>
      <dsp:txXfrm>
        <a:off x="0" y="1637934"/>
        <a:ext cx="9548666" cy="818967"/>
      </dsp:txXfrm>
    </dsp:sp>
    <dsp:sp modelId="{A5C39419-132B-DF4A-980B-30FE7418FEDD}">
      <dsp:nvSpPr>
        <dsp:cNvPr id="0" name=""/>
        <dsp:cNvSpPr/>
      </dsp:nvSpPr>
      <dsp:spPr>
        <a:xfrm>
          <a:off x="0" y="2456901"/>
          <a:ext cx="9548666"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C8F24-86F5-3042-B07D-E18A88DB53F0}">
      <dsp:nvSpPr>
        <dsp:cNvPr id="0" name=""/>
        <dsp:cNvSpPr/>
      </dsp:nvSpPr>
      <dsp:spPr>
        <a:xfrm>
          <a:off x="0" y="2456901"/>
          <a:ext cx="9548666" cy="818967"/>
        </a:xfrm>
        <a:prstGeom prst="rect">
          <a:avLst/>
        </a:prstGeom>
        <a:solidFill>
          <a:srgbClr val="27969F"/>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kern="1200" dirty="0"/>
            <a:t>Devono </a:t>
          </a:r>
          <a:r>
            <a:rPr lang="it-IT" sz="1600" b="1" kern="1200" dirty="0"/>
            <a:t>catturare l’attenzione</a:t>
          </a:r>
          <a:r>
            <a:rPr lang="it-IT" sz="1600" kern="1200" dirty="0"/>
            <a:t>, essere </a:t>
          </a:r>
          <a:r>
            <a:rPr lang="it-IT" sz="1600" b="1" kern="1200" dirty="0"/>
            <a:t>descrittive</a:t>
          </a:r>
          <a:r>
            <a:rPr lang="it-IT" sz="1600" kern="1200" dirty="0"/>
            <a:t> e di </a:t>
          </a:r>
          <a:r>
            <a:rPr lang="it-IT" sz="1600" b="1" kern="1200" dirty="0"/>
            <a:t>ottima risoluzione</a:t>
          </a:r>
          <a:r>
            <a:rPr lang="it-IT" sz="1600" kern="1200" dirty="0"/>
            <a:t>. </a:t>
          </a:r>
          <a:endParaRPr lang="es-ES" sz="1600" kern="1200" dirty="0"/>
        </a:p>
      </dsp:txBody>
      <dsp:txXfrm>
        <a:off x="0" y="2456901"/>
        <a:ext cx="9548666" cy="81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9D960-DCA8-4C6A-BB1E-CE33A7810EF4}">
      <dsp:nvSpPr>
        <dsp:cNvPr id="0" name=""/>
        <dsp:cNvSpPr/>
      </dsp:nvSpPr>
      <dsp:spPr>
        <a:xfrm>
          <a:off x="-3748481" y="-575815"/>
          <a:ext cx="4468002" cy="4468002"/>
        </a:xfrm>
        <a:prstGeom prst="blockArc">
          <a:avLst>
            <a:gd name="adj1" fmla="val 18900000"/>
            <a:gd name="adj2" fmla="val 2700000"/>
            <a:gd name="adj3" fmla="val 483"/>
          </a:avLst>
        </a:prstGeom>
        <a:solidFill>
          <a:srgbClr val="27969F"/>
        </a:solid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0F016-B243-47D6-A719-1BCC23F574E7}">
      <dsp:nvSpPr>
        <dsp:cNvPr id="0" name=""/>
        <dsp:cNvSpPr/>
      </dsp:nvSpPr>
      <dsp:spPr>
        <a:xfrm>
          <a:off x="462699" y="202670"/>
          <a:ext cx="8381950" cy="921208"/>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777875">
            <a:lnSpc>
              <a:spcPct val="90000"/>
            </a:lnSpc>
            <a:spcBef>
              <a:spcPct val="0"/>
            </a:spcBef>
            <a:spcAft>
              <a:spcPct val="35000"/>
            </a:spcAft>
            <a:buNone/>
          </a:pPr>
          <a:r>
            <a:rPr lang="en-GB" sz="1750" b="1" kern="1200" dirty="0"/>
            <a:t>WordPress. </a:t>
          </a:r>
          <a:r>
            <a:rPr lang="it-IT" sz="1750" b="1" kern="1200" dirty="0"/>
            <a:t>Questa piattaforma permette di creare blog, siti web o business online gratuitamente. È una delle più usate e si può usufruire di diversi modelli predefiniti in base alle proprie necessità. </a:t>
          </a:r>
          <a:endParaRPr lang="es-ES" sz="1750" b="1" kern="1200" dirty="0"/>
        </a:p>
      </dsp:txBody>
      <dsp:txXfrm>
        <a:off x="462699" y="202670"/>
        <a:ext cx="8381950" cy="921208"/>
      </dsp:txXfrm>
    </dsp:sp>
    <dsp:sp modelId="{4FF7EAD5-8569-4A47-96E5-D7DD1B2990E8}">
      <dsp:nvSpPr>
        <dsp:cNvPr id="0" name=""/>
        <dsp:cNvSpPr/>
      </dsp:nvSpPr>
      <dsp:spPr>
        <a:xfrm>
          <a:off x="48153" y="248727"/>
          <a:ext cx="829092" cy="8290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24BAC-0B45-4079-BA2D-0DD4F4735280}">
      <dsp:nvSpPr>
        <dsp:cNvPr id="0" name=""/>
        <dsp:cNvSpPr/>
      </dsp:nvSpPr>
      <dsp:spPr>
        <a:xfrm>
          <a:off x="703799" y="1224307"/>
          <a:ext cx="8140850" cy="867755"/>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err="1"/>
            <a:t>Wix</a:t>
          </a:r>
          <a:r>
            <a:rPr lang="en-GB" sz="1800" b="1" kern="1200" dirty="0"/>
            <a:t>. </a:t>
          </a:r>
          <a:r>
            <a:rPr lang="it-IT" sz="1800" b="1" kern="1200" dirty="0"/>
            <a:t>Con </a:t>
          </a:r>
          <a:r>
            <a:rPr lang="it-IT" sz="1800" b="1" kern="1200" dirty="0" err="1"/>
            <a:t>Wix</a:t>
          </a:r>
          <a:r>
            <a:rPr lang="it-IT" sz="1800" b="1" kern="1200" dirty="0"/>
            <a:t> è possibile creare un sito web in maniera semplice ed intuitiva. Si può scegliere tra più di 500 modelli predefiniti, che si possono personalizzare in base all’audience, agli obiettivi e alle proprie necessità.</a:t>
          </a:r>
          <a:endParaRPr lang="es-ES" sz="1800" b="1" kern="1200" dirty="0"/>
        </a:p>
      </dsp:txBody>
      <dsp:txXfrm>
        <a:off x="703799" y="1224307"/>
        <a:ext cx="8140850" cy="867755"/>
      </dsp:txXfrm>
    </dsp:sp>
    <dsp:sp modelId="{3D2CE101-79C0-4793-94F4-9F0185845136}">
      <dsp:nvSpPr>
        <dsp:cNvPr id="0" name=""/>
        <dsp:cNvSpPr/>
      </dsp:nvSpPr>
      <dsp:spPr>
        <a:xfrm>
          <a:off x="289253" y="1243639"/>
          <a:ext cx="829092" cy="829092"/>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A31A2-72FF-447A-B858-1FB4770088E9}">
      <dsp:nvSpPr>
        <dsp:cNvPr id="0" name=""/>
        <dsp:cNvSpPr/>
      </dsp:nvSpPr>
      <dsp:spPr>
        <a:xfrm>
          <a:off x="493209" y="2204365"/>
          <a:ext cx="8381950" cy="795862"/>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Squarespace. </a:t>
          </a:r>
          <a:r>
            <a:rPr lang="it-IT" sz="1800" b="1" kern="1200" dirty="0"/>
            <a:t>Permette di disegnare il proprio sito web e scegliere tra diversi modelli che permettono di ottenere un aspetto finale molto professionale. </a:t>
          </a:r>
          <a:endParaRPr lang="es-ES" sz="1800" b="1" kern="1200" dirty="0"/>
        </a:p>
      </dsp:txBody>
      <dsp:txXfrm>
        <a:off x="493209" y="2204365"/>
        <a:ext cx="8381950" cy="795862"/>
      </dsp:txXfrm>
    </dsp:sp>
    <dsp:sp modelId="{06DBE935-75C2-438C-90FF-17D234BF503D}">
      <dsp:nvSpPr>
        <dsp:cNvPr id="0" name=""/>
        <dsp:cNvSpPr/>
      </dsp:nvSpPr>
      <dsp:spPr>
        <a:xfrm>
          <a:off x="73432" y="2142516"/>
          <a:ext cx="829092" cy="829092"/>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50FF2-3474-48D9-9567-D5A79B7645FC}">
      <dsp:nvSpPr>
        <dsp:cNvPr id="0" name=""/>
        <dsp:cNvSpPr/>
      </dsp:nvSpPr>
      <dsp:spPr>
        <a:xfrm>
          <a:off x="-3412243" y="-524698"/>
          <a:ext cx="4068575" cy="4068575"/>
        </a:xfrm>
        <a:prstGeom prst="blockArc">
          <a:avLst>
            <a:gd name="adj1" fmla="val 18900000"/>
            <a:gd name="adj2" fmla="val 2700000"/>
            <a:gd name="adj3" fmla="val 531"/>
          </a:avLst>
        </a:prstGeom>
        <a:solidFill>
          <a:srgbClr val="266C9F"/>
        </a:solidFill>
        <a:ln w="12700" cap="flat" cmpd="sng" algn="ctr">
          <a:solidFill>
            <a:srgbClr val="266C9F"/>
          </a:solidFill>
          <a:prstDash val="solid"/>
          <a:miter lim="800000"/>
        </a:ln>
        <a:effectLst/>
      </dsp:spPr>
      <dsp:style>
        <a:lnRef idx="2">
          <a:scrgbClr r="0" g="0" b="0"/>
        </a:lnRef>
        <a:fillRef idx="0">
          <a:scrgbClr r="0" g="0" b="0"/>
        </a:fillRef>
        <a:effectRef idx="0">
          <a:scrgbClr r="0" g="0" b="0"/>
        </a:effectRef>
        <a:fontRef idx="minor"/>
      </dsp:style>
    </dsp:sp>
    <dsp:sp modelId="{1F295E72-7AC7-4516-980C-43C353B112CD}">
      <dsp:nvSpPr>
        <dsp:cNvPr id="0" name=""/>
        <dsp:cNvSpPr/>
      </dsp:nvSpPr>
      <dsp:spPr>
        <a:xfrm>
          <a:off x="344147" y="184935"/>
          <a:ext cx="9349920" cy="558827"/>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Semrush. </a:t>
          </a:r>
          <a:r>
            <a:rPr lang="sk-SK" sz="1500" b="1" kern="1200" dirty="0" err="1"/>
            <a:t>Questo</a:t>
          </a:r>
          <a:r>
            <a:rPr lang="sk-SK" sz="1500" b="1" kern="1200" dirty="0"/>
            <a:t> </a:t>
          </a:r>
          <a:r>
            <a:rPr lang="sk-SK" sz="1500" b="1" kern="1200" dirty="0" err="1"/>
            <a:t>strumento</a:t>
          </a:r>
          <a:r>
            <a:rPr lang="sk-SK" sz="1500" b="1" kern="1200" dirty="0"/>
            <a:t> </a:t>
          </a:r>
          <a:r>
            <a:rPr lang="sk-SK" sz="1500" b="1" kern="1200" dirty="0" err="1"/>
            <a:t>permette</a:t>
          </a:r>
          <a:r>
            <a:rPr lang="sk-SK" sz="1500" b="1" kern="1200" dirty="0"/>
            <a:t> di </a:t>
          </a:r>
          <a:r>
            <a:rPr lang="sk-SK" sz="1500" b="1" kern="1200" dirty="0" err="1"/>
            <a:t>analizzare</a:t>
          </a:r>
          <a:r>
            <a:rPr lang="sk-SK" sz="1500" b="1" kern="1200" dirty="0"/>
            <a:t> </a:t>
          </a:r>
          <a:r>
            <a:rPr lang="sk-SK" sz="1500" b="1" kern="1200" dirty="0" err="1"/>
            <a:t>le</a:t>
          </a:r>
          <a:r>
            <a:rPr lang="sk-SK" sz="1500" b="1" kern="1200" dirty="0"/>
            <a:t> parole </a:t>
          </a:r>
          <a:r>
            <a:rPr lang="sk-SK" sz="1500" b="1" kern="1200" dirty="0" err="1"/>
            <a:t>chiave</a:t>
          </a:r>
          <a:r>
            <a:rPr lang="sk-SK" sz="1500" b="1" kern="1200" dirty="0"/>
            <a:t> </a:t>
          </a:r>
          <a:r>
            <a:rPr lang="sk-SK" sz="1500" b="1" kern="1200" dirty="0" err="1"/>
            <a:t>e</a:t>
          </a:r>
          <a:r>
            <a:rPr lang="sk-SK" sz="1500" b="1" kern="1200" dirty="0"/>
            <a:t> </a:t>
          </a:r>
          <a:r>
            <a:rPr lang="sk-SK" sz="1500" b="1" kern="1200" dirty="0" err="1"/>
            <a:t>come</a:t>
          </a:r>
          <a:r>
            <a:rPr lang="sk-SK" sz="1500" b="1" kern="1200" dirty="0"/>
            <a:t> si </a:t>
          </a:r>
          <a:r>
            <a:rPr lang="sk-SK" sz="1500" b="1" kern="1200" dirty="0" err="1"/>
            <a:t>posiziona</a:t>
          </a:r>
          <a:r>
            <a:rPr lang="sk-SK" sz="1500" b="1" kern="1200" dirty="0"/>
            <a:t> </a:t>
          </a:r>
          <a:r>
            <a:rPr lang="sk-SK" sz="1500" b="1" kern="1200" dirty="0" err="1"/>
            <a:t>il</a:t>
          </a:r>
          <a:r>
            <a:rPr lang="sk-SK" sz="1500" b="1" kern="1200" dirty="0"/>
            <a:t> nostro sito web </a:t>
          </a:r>
          <a:r>
            <a:rPr lang="sk-SK" sz="1500" b="1" kern="1200" dirty="0" err="1"/>
            <a:t>rispetto</a:t>
          </a:r>
          <a:r>
            <a:rPr lang="sk-SK" sz="1500" b="1" kern="1200" dirty="0"/>
            <a:t> </a:t>
          </a:r>
          <a:r>
            <a:rPr lang="sk-SK" sz="1500" b="1" kern="1200" dirty="0" err="1"/>
            <a:t>ai</a:t>
          </a:r>
          <a:r>
            <a:rPr lang="sk-SK" sz="1500" b="1" kern="1200" dirty="0"/>
            <a:t> </a:t>
          </a:r>
          <a:r>
            <a:rPr lang="sk-SK" sz="1500" b="1" kern="1200" dirty="0" err="1"/>
            <a:t>concorrenti</a:t>
          </a:r>
          <a:r>
            <a:rPr lang="sk-SK" sz="1500" b="1" kern="1200" dirty="0"/>
            <a:t>. </a:t>
          </a:r>
          <a:r>
            <a:rPr lang="sk-SK" sz="1500" b="1" kern="1200" dirty="0" err="1"/>
            <a:t>Permette</a:t>
          </a:r>
          <a:r>
            <a:rPr lang="sk-SK" sz="1500" b="1" kern="1200" dirty="0"/>
            <a:t> di </a:t>
          </a:r>
          <a:r>
            <a:rPr lang="sk-SK" sz="1500" b="1" kern="1200" dirty="0" err="1"/>
            <a:t>ottenere</a:t>
          </a:r>
          <a:r>
            <a:rPr lang="sk-SK" sz="1500" b="1" kern="1200" dirty="0"/>
            <a:t> </a:t>
          </a:r>
          <a:r>
            <a:rPr lang="sk-SK" sz="1500" b="1" kern="1200" dirty="0" err="1"/>
            <a:t>preziose</a:t>
          </a:r>
          <a:r>
            <a:rPr lang="sk-SK" sz="1500" b="1" kern="1200" dirty="0"/>
            <a:t> </a:t>
          </a:r>
          <a:r>
            <a:rPr lang="sk-SK" sz="1500" b="1" kern="1200" dirty="0" err="1"/>
            <a:t>informazioni</a:t>
          </a:r>
          <a:r>
            <a:rPr lang="sk-SK" sz="1500" b="1" kern="1200" dirty="0"/>
            <a:t> per </a:t>
          </a:r>
          <a:r>
            <a:rPr lang="sk-SK" sz="1500" b="1" kern="1200" dirty="0" err="1"/>
            <a:t>modificare</a:t>
          </a:r>
          <a:r>
            <a:rPr lang="sk-SK" sz="1500" b="1" kern="1200" dirty="0"/>
            <a:t> </a:t>
          </a:r>
          <a:r>
            <a:rPr lang="sk-SK" sz="1500" b="1" kern="1200" dirty="0" err="1"/>
            <a:t>e</a:t>
          </a:r>
          <a:r>
            <a:rPr lang="sk-SK" sz="1500" b="1" kern="1200" dirty="0"/>
            <a:t> </a:t>
          </a:r>
          <a:r>
            <a:rPr lang="sk-SK" sz="1500" b="1" kern="1200" dirty="0" err="1"/>
            <a:t>migliorare</a:t>
          </a:r>
          <a:r>
            <a:rPr lang="sk-SK" sz="1500" b="1" kern="1200" dirty="0"/>
            <a:t> </a:t>
          </a:r>
          <a:r>
            <a:rPr lang="sk-SK" sz="1500" b="1" kern="1200" dirty="0" err="1"/>
            <a:t>il</a:t>
          </a:r>
          <a:r>
            <a:rPr lang="sk-SK" sz="1500" b="1" kern="1200" dirty="0"/>
            <a:t> nostro sito.</a:t>
          </a:r>
          <a:endParaRPr lang="es-ES" sz="1500" b="1" kern="1200" dirty="0"/>
        </a:p>
      </dsp:txBody>
      <dsp:txXfrm>
        <a:off x="344147" y="184935"/>
        <a:ext cx="9349920" cy="558827"/>
      </dsp:txXfrm>
    </dsp:sp>
    <dsp:sp modelId="{627C1876-4DB9-473A-BE1E-D0E1EDFCADD3}">
      <dsp:nvSpPr>
        <dsp:cNvPr id="0" name=""/>
        <dsp:cNvSpPr/>
      </dsp:nvSpPr>
      <dsp:spPr>
        <a:xfrm>
          <a:off x="53853" y="174055"/>
          <a:ext cx="580587" cy="5805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DF6AD2-097C-42E3-88D2-CB574639BD3A}">
      <dsp:nvSpPr>
        <dsp:cNvPr id="0" name=""/>
        <dsp:cNvSpPr/>
      </dsp:nvSpPr>
      <dsp:spPr>
        <a:xfrm>
          <a:off x="610438" y="838647"/>
          <a:ext cx="9083628" cy="645056"/>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Google Search Console e Google Analytics. </a:t>
          </a:r>
          <a:r>
            <a:rPr lang="sk-SK" sz="1500" b="1" kern="1200" dirty="0" err="1"/>
            <a:t>Questi</a:t>
          </a:r>
          <a:r>
            <a:rPr lang="sk-SK" sz="1500" b="1" kern="1200" dirty="0"/>
            <a:t> </a:t>
          </a:r>
          <a:r>
            <a:rPr lang="sk-SK" sz="1500" b="1" kern="1200" dirty="0" err="1"/>
            <a:t>strumenti</a:t>
          </a:r>
          <a:r>
            <a:rPr lang="sk-SK" sz="1500" b="1" kern="1200" dirty="0"/>
            <a:t> ci </a:t>
          </a:r>
          <a:r>
            <a:rPr lang="sk-SK" sz="1500" b="1" kern="1200" dirty="0" err="1"/>
            <a:t>forniscono</a:t>
          </a:r>
          <a:r>
            <a:rPr lang="sk-SK" sz="1500" b="1" kern="1200" dirty="0"/>
            <a:t> </a:t>
          </a:r>
          <a:r>
            <a:rPr lang="sk-SK" sz="1500" b="1" kern="1200" dirty="0" err="1"/>
            <a:t>dati</a:t>
          </a:r>
          <a:r>
            <a:rPr lang="sk-SK" sz="1500" b="1" kern="1200" dirty="0"/>
            <a:t> </a:t>
          </a:r>
          <a:r>
            <a:rPr lang="sk-SK" sz="1500" b="1" kern="1200" dirty="0" err="1"/>
            <a:t>e</a:t>
          </a:r>
          <a:r>
            <a:rPr lang="sk-SK" sz="1500" b="1" kern="1200" dirty="0"/>
            <a:t> </a:t>
          </a:r>
          <a:r>
            <a:rPr lang="sk-SK" sz="1500" b="1" kern="1200" dirty="0" err="1"/>
            <a:t>statistiche</a:t>
          </a:r>
          <a:r>
            <a:rPr lang="sk-SK" sz="1500" b="1" kern="1200" dirty="0"/>
            <a:t> </a:t>
          </a:r>
          <a:r>
            <a:rPr lang="sk-SK" sz="1500" b="1" kern="1200" dirty="0" err="1"/>
            <a:t>sul</a:t>
          </a:r>
          <a:r>
            <a:rPr lang="sk-SK" sz="1500" b="1" kern="1200" dirty="0"/>
            <a:t> nostro sito, </a:t>
          </a:r>
          <a:r>
            <a:rPr lang="sk-SK" sz="1500" b="1" kern="1200" dirty="0" err="1"/>
            <a:t>come</a:t>
          </a:r>
          <a:r>
            <a:rPr lang="sk-SK" sz="1500" b="1" kern="1200" dirty="0"/>
            <a:t> ad </a:t>
          </a:r>
          <a:r>
            <a:rPr lang="sk-SK" sz="1500" b="1" kern="1200" dirty="0" err="1"/>
            <a:t>esempio</a:t>
          </a:r>
          <a:r>
            <a:rPr lang="sk-SK" sz="1500" b="1" kern="1200" dirty="0"/>
            <a:t> </a:t>
          </a:r>
          <a:r>
            <a:rPr lang="sk-SK" sz="1500" b="1" kern="1200" dirty="0" err="1"/>
            <a:t>il</a:t>
          </a:r>
          <a:r>
            <a:rPr lang="sk-SK" sz="1500" b="1" kern="1200" dirty="0"/>
            <a:t> </a:t>
          </a:r>
          <a:r>
            <a:rPr lang="sk-SK" sz="1500" b="1" kern="1200" dirty="0" err="1"/>
            <a:t>traffico</a:t>
          </a:r>
          <a:r>
            <a:rPr lang="sk-SK" sz="1500" b="1" kern="1200" dirty="0"/>
            <a:t> di </a:t>
          </a:r>
          <a:r>
            <a:rPr lang="sk-SK" sz="1500" b="1" kern="1200" dirty="0" err="1"/>
            <a:t>utenti</a:t>
          </a:r>
          <a:r>
            <a:rPr lang="sk-SK" sz="1500" b="1" kern="1200" dirty="0"/>
            <a:t> </a:t>
          </a:r>
          <a:r>
            <a:rPr lang="sk-SK" sz="1500" b="1" kern="1200" dirty="0" err="1"/>
            <a:t>che</a:t>
          </a:r>
          <a:r>
            <a:rPr lang="sk-SK" sz="1500" b="1" kern="1200" dirty="0"/>
            <a:t> </a:t>
          </a:r>
          <a:r>
            <a:rPr lang="sk-SK" sz="1500" b="1" kern="1200" dirty="0" err="1"/>
            <a:t>lo</a:t>
          </a:r>
          <a:r>
            <a:rPr lang="sk-SK" sz="1500" b="1" kern="1200" dirty="0"/>
            <a:t> </a:t>
          </a:r>
          <a:r>
            <a:rPr lang="sk-SK" sz="1500" b="1" kern="1200" dirty="0" err="1"/>
            <a:t>visitano</a:t>
          </a:r>
          <a:r>
            <a:rPr lang="sk-SK" sz="1500" b="1" kern="1200" dirty="0"/>
            <a:t> o </a:t>
          </a:r>
          <a:r>
            <a:rPr lang="sk-SK" sz="1500" b="1" kern="1200" dirty="0" err="1"/>
            <a:t>il</a:t>
          </a:r>
          <a:r>
            <a:rPr lang="sk-SK" sz="1500" b="1" kern="1200" dirty="0"/>
            <a:t> numero di </a:t>
          </a:r>
          <a:r>
            <a:rPr lang="sk-SK" sz="1500" b="1" kern="1200" dirty="0" err="1"/>
            <a:t>utenti</a:t>
          </a:r>
          <a:r>
            <a:rPr lang="sk-SK" sz="1500" b="1" kern="1200" dirty="0"/>
            <a:t> </a:t>
          </a:r>
          <a:r>
            <a:rPr lang="sk-SK" sz="1500" b="1" kern="1200" dirty="0" err="1"/>
            <a:t>presenti</a:t>
          </a:r>
          <a:r>
            <a:rPr lang="sk-SK" sz="1500" b="1" kern="1200" dirty="0"/>
            <a:t> </a:t>
          </a:r>
          <a:r>
            <a:rPr lang="sk-SK" sz="1500" b="1" kern="1200" dirty="0" err="1"/>
            <a:t>sul</a:t>
          </a:r>
          <a:r>
            <a:rPr lang="sk-SK" sz="1500" b="1" kern="1200" dirty="0"/>
            <a:t> sito in tempo </a:t>
          </a:r>
          <a:r>
            <a:rPr lang="sk-SK" sz="1500" b="1" kern="1200" dirty="0" err="1"/>
            <a:t>reale</a:t>
          </a:r>
          <a:r>
            <a:rPr lang="sk-SK" sz="1500" b="1" kern="1200" dirty="0"/>
            <a:t>. </a:t>
          </a:r>
          <a:endParaRPr lang="es-ES" sz="1500" b="1" kern="1200" dirty="0"/>
        </a:p>
      </dsp:txBody>
      <dsp:txXfrm>
        <a:off x="610438" y="838647"/>
        <a:ext cx="9083628" cy="645056"/>
      </dsp:txXfrm>
    </dsp:sp>
    <dsp:sp modelId="{72B7E65A-FCFB-413D-8909-CC1BB1956D29}">
      <dsp:nvSpPr>
        <dsp:cNvPr id="0" name=""/>
        <dsp:cNvSpPr/>
      </dsp:nvSpPr>
      <dsp:spPr>
        <a:xfrm>
          <a:off x="320144" y="870881"/>
          <a:ext cx="580587" cy="580587"/>
        </a:xfrm>
        <a:prstGeom prst="ellipse">
          <a:avLst/>
        </a:prstGeom>
        <a:solidFill>
          <a:schemeClr val="lt1">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812CE9-20C0-4397-A60F-1E33EDDE54E9}">
      <dsp:nvSpPr>
        <dsp:cNvPr id="0" name=""/>
        <dsp:cNvSpPr/>
      </dsp:nvSpPr>
      <dsp:spPr>
        <a:xfrm>
          <a:off x="610438" y="1534963"/>
          <a:ext cx="9083628" cy="646078"/>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err="1"/>
            <a:t>MailChimp</a:t>
          </a:r>
          <a:r>
            <a:rPr lang="en-GB" sz="1500" b="1" kern="1200" dirty="0"/>
            <a:t>. C</a:t>
          </a:r>
          <a:r>
            <a:rPr lang="it-IT" sz="1500" b="1" kern="1200" dirty="0"/>
            <a:t>i aiuta ad avviare una campagna di marketing via e-mail, inviandole automaticamente, e ottenendo risultati sull’impatto della campagna. </a:t>
          </a:r>
          <a:endParaRPr lang="es-ES" sz="1500" b="1" kern="1200" dirty="0"/>
        </a:p>
      </dsp:txBody>
      <dsp:txXfrm>
        <a:off x="610438" y="1534963"/>
        <a:ext cx="9083628" cy="646078"/>
      </dsp:txXfrm>
    </dsp:sp>
    <dsp:sp modelId="{F59A3CE7-DC0A-427B-87F8-01D6416B5CDA}">
      <dsp:nvSpPr>
        <dsp:cNvPr id="0" name=""/>
        <dsp:cNvSpPr/>
      </dsp:nvSpPr>
      <dsp:spPr>
        <a:xfrm>
          <a:off x="320144" y="1567708"/>
          <a:ext cx="580587" cy="580587"/>
        </a:xfrm>
        <a:prstGeom prst="ellipse">
          <a:avLst/>
        </a:prstGeom>
        <a:solidFill>
          <a:schemeClr val="lt1">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A6BC3-D611-4176-B0B9-5DCDAAD4412E}">
      <dsp:nvSpPr>
        <dsp:cNvPr id="0" name=""/>
        <dsp:cNvSpPr/>
      </dsp:nvSpPr>
      <dsp:spPr>
        <a:xfrm>
          <a:off x="344147" y="2210247"/>
          <a:ext cx="9349920" cy="689162"/>
        </a:xfrm>
        <a:prstGeom prst="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SurveyMonkey. C</a:t>
          </a:r>
          <a:r>
            <a:rPr lang="sk-SK" sz="1500" b="1" kern="1200" dirty="0" err="1"/>
            <a:t>rea</a:t>
          </a:r>
          <a:r>
            <a:rPr lang="sk-SK" sz="1500" b="1" kern="1200" dirty="0"/>
            <a:t> </a:t>
          </a:r>
          <a:r>
            <a:rPr lang="sk-SK" sz="1500" b="1" kern="1200" dirty="0" err="1"/>
            <a:t>sondaggi</a:t>
          </a:r>
          <a:r>
            <a:rPr lang="sk-SK" sz="1500" b="1" kern="1200" dirty="0"/>
            <a:t> online </a:t>
          </a:r>
          <a:r>
            <a:rPr lang="sk-SK" sz="1500" b="1" kern="1200" dirty="0" err="1"/>
            <a:t>con</a:t>
          </a:r>
          <a:r>
            <a:rPr lang="sk-SK" sz="1500" b="1" kern="1200" dirty="0"/>
            <a:t> i </a:t>
          </a:r>
          <a:r>
            <a:rPr lang="sk-SK" sz="1500" b="1" kern="1200" dirty="0" err="1"/>
            <a:t>quali</a:t>
          </a:r>
          <a:r>
            <a:rPr lang="sk-SK" sz="1500" b="1" kern="1200" dirty="0"/>
            <a:t> </a:t>
          </a:r>
          <a:r>
            <a:rPr lang="sk-SK" sz="1500" b="1" kern="1200" dirty="0" err="1"/>
            <a:t>è</a:t>
          </a:r>
          <a:r>
            <a:rPr lang="sk-SK" sz="1500" b="1" kern="1200" dirty="0"/>
            <a:t> </a:t>
          </a:r>
          <a:r>
            <a:rPr lang="sk-SK" sz="1500" b="1" kern="1200" dirty="0" err="1"/>
            <a:t>possibile</a:t>
          </a:r>
          <a:r>
            <a:rPr lang="sk-SK" sz="1500" b="1" kern="1200" dirty="0"/>
            <a:t> </a:t>
          </a:r>
          <a:r>
            <a:rPr lang="sk-SK" sz="1500" b="1" kern="1200" dirty="0" err="1"/>
            <a:t>conoscere</a:t>
          </a:r>
          <a:r>
            <a:rPr lang="sk-SK" sz="1500" b="1" kern="1200" dirty="0"/>
            <a:t> </a:t>
          </a:r>
          <a:r>
            <a:rPr lang="sk-SK" sz="1500" b="1" kern="1200" dirty="0" err="1"/>
            <a:t>l’opinione</a:t>
          </a:r>
          <a:r>
            <a:rPr lang="sk-SK" sz="1500" b="1" kern="1200" dirty="0"/>
            <a:t> </a:t>
          </a:r>
          <a:r>
            <a:rPr lang="sk-SK" sz="1500" b="1" kern="1200" dirty="0" err="1"/>
            <a:t>dei</a:t>
          </a:r>
          <a:r>
            <a:rPr lang="sk-SK" sz="1500" b="1" kern="1200" dirty="0"/>
            <a:t> </a:t>
          </a:r>
          <a:r>
            <a:rPr lang="sk-SK" sz="1500" b="1" kern="1200" dirty="0" err="1"/>
            <a:t>clienti</a:t>
          </a:r>
          <a:r>
            <a:rPr lang="sk-SK" sz="1500" b="1" kern="1200" dirty="0"/>
            <a:t> </a:t>
          </a:r>
          <a:r>
            <a:rPr lang="sk-SK" sz="1500" b="1" kern="1200" dirty="0" err="1"/>
            <a:t>e</a:t>
          </a:r>
          <a:r>
            <a:rPr lang="sk-SK" sz="1500" b="1" kern="1200" dirty="0"/>
            <a:t> di </a:t>
          </a:r>
          <a:r>
            <a:rPr lang="sk-SK" sz="1500" b="1" kern="1200" dirty="0" err="1"/>
            <a:t>conseguenza</a:t>
          </a:r>
          <a:r>
            <a:rPr lang="sk-SK" sz="1500" b="1" kern="1200" dirty="0"/>
            <a:t> </a:t>
          </a:r>
          <a:r>
            <a:rPr lang="sk-SK" sz="1500" b="1" kern="1200" dirty="0" err="1"/>
            <a:t>migliorare</a:t>
          </a:r>
          <a:r>
            <a:rPr lang="sk-SK" sz="1500" b="1" kern="1200" dirty="0"/>
            <a:t> </a:t>
          </a:r>
          <a:r>
            <a:rPr lang="sk-SK" sz="1500" b="1" kern="1200" dirty="0" err="1"/>
            <a:t>e</a:t>
          </a:r>
          <a:r>
            <a:rPr lang="sk-SK" sz="1500" b="1" kern="1200" dirty="0"/>
            <a:t> </a:t>
          </a:r>
          <a:r>
            <a:rPr lang="sk-SK" sz="1500" b="1" kern="1200" dirty="0" err="1"/>
            <a:t>promuovere</a:t>
          </a:r>
          <a:r>
            <a:rPr lang="sk-SK" sz="1500" b="1" kern="1200" dirty="0"/>
            <a:t> in maniera </a:t>
          </a:r>
          <a:r>
            <a:rPr lang="sk-SK" sz="1500" b="1" kern="1200" dirty="0" err="1"/>
            <a:t>più</a:t>
          </a:r>
          <a:r>
            <a:rPr lang="sk-SK" sz="1500" b="1" kern="1200" dirty="0"/>
            <a:t> </a:t>
          </a:r>
          <a:r>
            <a:rPr lang="sk-SK" sz="1500" b="1" kern="1200" dirty="0" err="1"/>
            <a:t>efficiente</a:t>
          </a:r>
          <a:r>
            <a:rPr lang="sk-SK" sz="1500" b="1" kern="1200" dirty="0"/>
            <a:t> i </a:t>
          </a:r>
          <a:r>
            <a:rPr lang="sk-SK" sz="1500" b="1" kern="1200" dirty="0" err="1"/>
            <a:t>propri</a:t>
          </a:r>
          <a:r>
            <a:rPr lang="sk-SK" sz="1500" b="1" kern="1200" dirty="0"/>
            <a:t> </a:t>
          </a:r>
          <a:r>
            <a:rPr lang="sk-SK" sz="1500" b="1" kern="1200" dirty="0" err="1"/>
            <a:t>prodotti</a:t>
          </a:r>
          <a:r>
            <a:rPr lang="sk-SK" sz="1500" b="1" kern="1200" dirty="0"/>
            <a:t> </a:t>
          </a:r>
          <a:r>
            <a:rPr lang="sk-SK" sz="1500" b="1" kern="1200" dirty="0" err="1"/>
            <a:t>e</a:t>
          </a:r>
          <a:r>
            <a:rPr lang="sk-SK" sz="1500" b="1" kern="1200" dirty="0"/>
            <a:t>/o </a:t>
          </a:r>
          <a:r>
            <a:rPr lang="sk-SK" sz="1500" b="1" kern="1200" dirty="0" err="1"/>
            <a:t>servizi</a:t>
          </a:r>
          <a:r>
            <a:rPr lang="sk-SK" sz="1500" b="1" kern="1200" dirty="0"/>
            <a:t>.</a:t>
          </a:r>
          <a:endParaRPr lang="es-ES" sz="1500" b="1" kern="1200" dirty="0"/>
        </a:p>
      </dsp:txBody>
      <dsp:txXfrm>
        <a:off x="344147" y="2210247"/>
        <a:ext cx="9349920" cy="689162"/>
      </dsp:txXfrm>
    </dsp:sp>
    <dsp:sp modelId="{DB58ECF1-EEC0-42F1-A977-3696A88260E5}">
      <dsp:nvSpPr>
        <dsp:cNvPr id="0" name=""/>
        <dsp:cNvSpPr/>
      </dsp:nvSpPr>
      <dsp:spPr>
        <a:xfrm>
          <a:off x="53853" y="2264534"/>
          <a:ext cx="580587" cy="580587"/>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25/01/2022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25/01/2022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25/01/2022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94339" y="1377853"/>
            <a:ext cx="4473369" cy="3031244"/>
          </a:xfrm>
          <a:prstGeom prst="rect">
            <a:avLst/>
          </a:prstGeom>
        </p:spPr>
        <p:txBody>
          <a:bodyPr spcFirstLastPara="1" vert="horz" wrap="square" lIns="121900" tIns="121900" rIns="121900" bIns="121900" rtlCol="0" anchor="ctr" anchorCtr="0">
            <a:noAutofit/>
          </a:bodyPr>
          <a:lstStyle/>
          <a:p>
            <a:pPr lvl="0" algn="just" fontAlgn="base">
              <a:lnSpc>
                <a:spcPct val="115000"/>
              </a:lnSpc>
              <a:spcAft>
                <a:spcPts val="1000"/>
              </a:spcAft>
            </a:pPr>
            <a:r>
              <a:rPr lang="en-GB" sz="4400" b="1" dirty="0">
                <a:solidFill>
                  <a:srgbClr val="266C9F"/>
                </a:solidFill>
                <a:effectLst/>
                <a:latin typeface="Calibri Light" panose="020F0302020204030204" pitchFamily="34" charset="0"/>
                <a:ea typeface="Times New Roman" panose="02020603050405020304" pitchFamily="18" charset="0"/>
                <a:cs typeface="Calibri Light" panose="020F0302020204030204" pitchFamily="34" charset="0"/>
              </a:rPr>
              <a:t>COMUNICAZIONE E DIFFUSIONE DI CONOSCENZE</a:t>
            </a:r>
            <a:endParaRPr lang="es-ES" sz="4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
        <p:nvSpPr>
          <p:cNvPr id="2" name="CuadroTexto 1">
            <a:extLst>
              <a:ext uri="{FF2B5EF4-FFF2-40B4-BE49-F238E27FC236}">
                <a16:creationId xmlns:a16="http://schemas.microsoft.com/office/drawing/2014/main" id="{1834F9FB-3BB9-4A9C-BA95-958148D2C1E2}"/>
              </a:ext>
            </a:extLst>
          </p:cNvPr>
          <p:cNvSpPr txBox="1"/>
          <p:nvPr/>
        </p:nvSpPr>
        <p:spPr>
          <a:xfrm>
            <a:off x="7980142" y="4992065"/>
            <a:ext cx="4907560" cy="769441"/>
          </a:xfrm>
          <a:prstGeom prst="rect">
            <a:avLst/>
          </a:prstGeom>
          <a:noFill/>
        </p:spPr>
        <p:txBody>
          <a:bodyPr wrap="square" rtlCol="0">
            <a:spAutoFit/>
          </a:bodyPr>
          <a:lstStyle/>
          <a:p>
            <a:r>
              <a:rPr lang="en-GB" sz="4400" b="1" dirty="0">
                <a:solidFill>
                  <a:srgbClr val="266C9F"/>
                </a:solidFill>
                <a:latin typeface="+mj-lt"/>
              </a:rPr>
              <a:t>PARTNER: IWS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476783" y="1405827"/>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Creazione e </a:t>
            </a:r>
            <a:r>
              <a:rPr lang="it-IT"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design del sito web.</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5" name="CuadroTexto 14">
            <a:extLst>
              <a:ext uri="{FF2B5EF4-FFF2-40B4-BE49-F238E27FC236}">
                <a16:creationId xmlns:a16="http://schemas.microsoft.com/office/drawing/2014/main" id="{31CDF80B-8A44-41BA-A2DB-090540A7ED0E}"/>
              </a:ext>
            </a:extLst>
          </p:cNvPr>
          <p:cNvSpPr txBox="1"/>
          <p:nvPr/>
        </p:nvSpPr>
        <p:spPr>
          <a:xfrm>
            <a:off x="501610" y="919142"/>
            <a:ext cx="9732752" cy="5798254"/>
          </a:xfrm>
          <a:prstGeom prst="rect">
            <a:avLst/>
          </a:prstGeom>
          <a:noFill/>
        </p:spPr>
        <p:txBody>
          <a:bodyPr wrap="square">
            <a:spAutoFit/>
          </a:bodyPr>
          <a:lstStyle/>
          <a:p>
            <a:pPr fontAlgn="base"/>
            <a:r>
              <a:rPr lang="it-IT" dirty="0">
                <a:solidFill>
                  <a:srgbClr val="266C9F"/>
                </a:solidFill>
              </a:rPr>
              <a:t>Di seguito, alcune piattaforme che si possono utilizzare per la </a:t>
            </a:r>
            <a:r>
              <a:rPr lang="it-IT" b="1" dirty="0">
                <a:solidFill>
                  <a:srgbClr val="4EAE3A"/>
                </a:solidFill>
              </a:rPr>
              <a:t>creazione</a:t>
            </a:r>
            <a:r>
              <a:rPr lang="it-IT" dirty="0">
                <a:solidFill>
                  <a:srgbClr val="266C9F"/>
                </a:solidFill>
              </a:rPr>
              <a:t> del proprio sito web:</a:t>
            </a: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algn="just" fontAlgn="base"/>
            <a:r>
              <a:rPr lang="it-IT" dirty="0">
                <a:solidFill>
                  <a:srgbClr val="266C9F"/>
                </a:solidFill>
              </a:rPr>
              <a:t>Queste sono solo alcune delle opzioni, ma ce ne sono molte altre, come ad esempio </a:t>
            </a:r>
            <a:r>
              <a:rPr lang="it-IT" b="1" dirty="0">
                <a:solidFill>
                  <a:srgbClr val="4EAE3A"/>
                </a:solidFill>
              </a:rPr>
              <a:t>Site123</a:t>
            </a:r>
            <a:r>
              <a:rPr lang="it-IT" dirty="0">
                <a:solidFill>
                  <a:srgbClr val="266C9F"/>
                </a:solidFill>
              </a:rPr>
              <a:t> o </a:t>
            </a:r>
            <a:r>
              <a:rPr lang="it-IT" b="1" dirty="0">
                <a:solidFill>
                  <a:srgbClr val="4EAE3A"/>
                </a:solidFill>
              </a:rPr>
              <a:t>JIMDO</a:t>
            </a:r>
            <a:r>
              <a:rPr lang="it-IT" dirty="0">
                <a:solidFill>
                  <a:srgbClr val="266C9F"/>
                </a:solidFill>
              </a:rPr>
              <a:t>. Inoltre è anche possibile usufruire di piani gratuiti o a pagamento; l’importante è fare preventivamente una ricerca per capire quale piattaforma soddisfa maggiormente i propri </a:t>
            </a:r>
            <a:r>
              <a:rPr lang="it-IT" b="1" dirty="0">
                <a:solidFill>
                  <a:srgbClr val="4EAE3A"/>
                </a:solidFill>
              </a:rPr>
              <a:t>bisogni</a:t>
            </a:r>
            <a:r>
              <a:rPr lang="it-IT" dirty="0">
                <a:solidFill>
                  <a:srgbClr val="266C9F"/>
                </a:solidFill>
              </a:rPr>
              <a:t> e quelli della propria </a:t>
            </a:r>
            <a:r>
              <a:rPr lang="it-IT" b="1" dirty="0">
                <a:solidFill>
                  <a:srgbClr val="4EAE3A"/>
                </a:solidFill>
              </a:rPr>
              <a:t>audience di riferimento. </a:t>
            </a:r>
          </a:p>
          <a:p>
            <a:pPr marL="514350" indent="-285750" algn="just" fontAlgn="base">
              <a:lnSpc>
                <a:spcPct val="115000"/>
              </a:lnSpc>
              <a:spcAft>
                <a:spcPts val="1000"/>
              </a:spcAft>
              <a:buFontTx/>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Diagrama 9">
            <a:extLst>
              <a:ext uri="{FF2B5EF4-FFF2-40B4-BE49-F238E27FC236}">
                <a16:creationId xmlns:a16="http://schemas.microsoft.com/office/drawing/2014/main" id="{33AA8A3C-C574-4834-B019-CC90C707C727}"/>
              </a:ext>
            </a:extLst>
          </p:cNvPr>
          <p:cNvGraphicFramePr/>
          <p:nvPr>
            <p:extLst>
              <p:ext uri="{D42A27DB-BD31-4B8C-83A1-F6EECF244321}">
                <p14:modId xmlns:p14="http://schemas.microsoft.com/office/powerpoint/2010/main" val="3081315513"/>
              </p:ext>
            </p:extLst>
          </p:nvPr>
        </p:nvGraphicFramePr>
        <p:xfrm>
          <a:off x="692850" y="1487163"/>
          <a:ext cx="8888029" cy="3316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963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digitale</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315654" y="1128395"/>
            <a:ext cx="10055261" cy="4922117"/>
          </a:xfrm>
          <a:prstGeom prst="rect">
            <a:avLst/>
          </a:prstGeom>
          <a:noFill/>
        </p:spPr>
        <p:txBody>
          <a:bodyPr wrap="square">
            <a:spAutoFit/>
          </a:bodyPr>
          <a:lstStyle/>
          <a:p>
            <a:pPr marL="228600" algn="just" fontAlgn="base">
              <a:lnSpc>
                <a:spcPct val="115000"/>
              </a:lnSpc>
              <a:spcAft>
                <a:spcPts val="1000"/>
              </a:spcAft>
            </a:pPr>
            <a:r>
              <a:rPr lang="it-IT" dirty="0">
                <a:solidFill>
                  <a:srgbClr val="266C9F"/>
                </a:solidFill>
              </a:rPr>
              <a:t>Quando ci si inoltra nel mondo digitale, è fondamentale avere una propria </a:t>
            </a:r>
            <a:r>
              <a:rPr lang="it-IT" b="1" dirty="0">
                <a:solidFill>
                  <a:srgbClr val="4EAE3A"/>
                </a:solidFill>
              </a:rPr>
              <a:t>strategia di </a:t>
            </a:r>
            <a:r>
              <a:rPr lang="it-IT" b="1" dirty="0" err="1">
                <a:solidFill>
                  <a:srgbClr val="4EAE3A"/>
                </a:solidFill>
              </a:rPr>
              <a:t>digital</a:t>
            </a:r>
            <a:r>
              <a:rPr lang="it-IT" b="1" dirty="0">
                <a:solidFill>
                  <a:srgbClr val="4EAE3A"/>
                </a:solidFill>
              </a:rPr>
              <a:t> marketing </a:t>
            </a:r>
            <a:r>
              <a:rPr lang="it-IT" dirty="0">
                <a:solidFill>
                  <a:srgbClr val="266C9F"/>
                </a:solidFill>
              </a:rPr>
              <a:t>al fine di ottenere il massimo dal proprio sito web. A questo scopo sono stati creati diversi </a:t>
            </a:r>
            <a:r>
              <a:rPr lang="it-IT" b="1" dirty="0">
                <a:solidFill>
                  <a:srgbClr val="4EAE3A"/>
                </a:solidFill>
              </a:rPr>
              <a:t>strumenti</a:t>
            </a:r>
            <a:r>
              <a:rPr lang="it-IT" dirty="0">
                <a:solidFill>
                  <a:srgbClr val="266C9F"/>
                </a:solidFill>
              </a:rPr>
              <a:t>, che permettono di</a:t>
            </a: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it-IT" dirty="0">
              <a:solidFill>
                <a:srgbClr val="266C9F"/>
              </a:solidFill>
            </a:endParaRPr>
          </a:p>
          <a:p>
            <a:pPr marL="228600" algn="just" fontAlgn="base">
              <a:lnSpc>
                <a:spcPct val="115000"/>
              </a:lnSpc>
              <a:spcAft>
                <a:spcPts val="1000"/>
              </a:spcAft>
            </a:pPr>
            <a:r>
              <a:rPr lang="it-IT" dirty="0">
                <a:solidFill>
                  <a:srgbClr val="266C9F"/>
                </a:solidFill>
              </a:rPr>
              <a:t>In questo modo sarà possibile consolidare il proprio brand, l’immagine e l’identità della propria compagnia (il cosiddetto </a:t>
            </a:r>
            <a:r>
              <a:rPr lang="it-IT" dirty="0" err="1">
                <a:solidFill>
                  <a:srgbClr val="266C9F"/>
                </a:solidFill>
              </a:rPr>
              <a:t>branding</a:t>
            </a:r>
            <a:r>
              <a:rPr lang="it-IT" dirty="0">
                <a:solidFill>
                  <a:srgbClr val="266C9F"/>
                </a:solidFill>
              </a:rPr>
              <a:t>) e raggiungere spazi molto ampi.</a:t>
            </a:r>
            <a:endParaRPr lang="es-ES" dirty="0">
              <a:solidFill>
                <a:srgbClr val="266C9F"/>
              </a:solidFill>
            </a:endParaRPr>
          </a:p>
        </p:txBody>
      </p:sp>
      <p:grpSp>
        <p:nvGrpSpPr>
          <p:cNvPr id="9" name="Grupo 8">
            <a:extLst>
              <a:ext uri="{FF2B5EF4-FFF2-40B4-BE49-F238E27FC236}">
                <a16:creationId xmlns:a16="http://schemas.microsoft.com/office/drawing/2014/main" id="{EDE40739-8A45-4F63-8AD9-F7306CB3C069}"/>
              </a:ext>
            </a:extLst>
          </p:cNvPr>
          <p:cNvGrpSpPr/>
          <p:nvPr/>
        </p:nvGrpSpPr>
        <p:grpSpPr>
          <a:xfrm>
            <a:off x="2754854" y="2392899"/>
            <a:ext cx="5176859" cy="2457899"/>
            <a:chOff x="2753366" y="2219306"/>
            <a:chExt cx="4431819" cy="2457899"/>
          </a:xfrm>
          <a:solidFill>
            <a:srgbClr val="FFB500"/>
          </a:solidFill>
        </p:grpSpPr>
        <p:sp>
          <p:nvSpPr>
            <p:cNvPr id="10" name="Forma libre: forma 9">
              <a:extLst>
                <a:ext uri="{FF2B5EF4-FFF2-40B4-BE49-F238E27FC236}">
                  <a16:creationId xmlns:a16="http://schemas.microsoft.com/office/drawing/2014/main" id="{D1B5DE33-C34F-4D2E-B3CF-BE63E65D5A2F}"/>
                </a:ext>
              </a:extLst>
            </p:cNvPr>
            <p:cNvSpPr/>
            <p:nvPr/>
          </p:nvSpPr>
          <p:spPr>
            <a:xfrm rot="21600000">
              <a:off x="3094939" y="2220177"/>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1" numCol="1" spcCol="1270" anchor="ctr" anchorCtr="0">
              <a:noAutofit/>
            </a:bodyPr>
            <a:lstStyle/>
            <a:p>
              <a:pPr marL="0" lvl="0" indent="0" defTabSz="577850">
                <a:lnSpc>
                  <a:spcPct val="90000"/>
                </a:lnSpc>
                <a:spcBef>
                  <a:spcPct val="0"/>
                </a:spcBef>
                <a:spcAft>
                  <a:spcPct val="35000"/>
                </a:spcAft>
                <a:buNone/>
              </a:pPr>
              <a:r>
                <a:rPr lang="en-GB" b="1" kern="1200" dirty="0" err="1"/>
                <a:t>Ottimizzare</a:t>
              </a:r>
              <a:r>
                <a:rPr lang="en-GB" b="1" kern="1200" dirty="0"/>
                <a:t> le </a:t>
              </a:r>
              <a:r>
                <a:rPr lang="en-GB" b="1" kern="1200" dirty="0" err="1"/>
                <a:t>prestazioni</a:t>
              </a:r>
              <a:endParaRPr lang="es-ES" b="1" kern="1200" dirty="0"/>
            </a:p>
          </p:txBody>
        </p:sp>
        <p:sp>
          <p:nvSpPr>
            <p:cNvPr id="13" name="Elipse 12">
              <a:extLst>
                <a:ext uri="{FF2B5EF4-FFF2-40B4-BE49-F238E27FC236}">
                  <a16:creationId xmlns:a16="http://schemas.microsoft.com/office/drawing/2014/main" id="{54EADE86-6EBD-4033-99C5-88D1CF4375CB}"/>
                </a:ext>
              </a:extLst>
            </p:cNvPr>
            <p:cNvSpPr/>
            <p:nvPr/>
          </p:nvSpPr>
          <p:spPr>
            <a:xfrm>
              <a:off x="2753366" y="2219306"/>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70BC8628-0E52-4CC6-BCB5-7F460C24B35F}"/>
                </a:ext>
              </a:extLst>
            </p:cNvPr>
            <p:cNvSpPr/>
            <p:nvPr/>
          </p:nvSpPr>
          <p:spPr>
            <a:xfrm>
              <a:off x="3094939" y="3106073"/>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n-GB" b="1" kern="1200" dirty="0" err="1"/>
                <a:t>Raggiungere</a:t>
              </a:r>
              <a:r>
                <a:rPr lang="en-GB" b="1" kern="1200" dirty="0"/>
                <a:t> un </a:t>
              </a:r>
              <a:r>
                <a:rPr lang="en-GB" b="1" kern="1200" dirty="0" err="1"/>
                <a:t>pubblico</a:t>
              </a:r>
              <a:r>
                <a:rPr lang="en-GB" b="1" kern="1200" dirty="0"/>
                <a:t> </a:t>
              </a:r>
              <a:r>
                <a:rPr lang="en-GB" b="1" kern="1200" dirty="0" err="1"/>
                <a:t>più</a:t>
              </a:r>
              <a:r>
                <a:rPr lang="en-GB" b="1" kern="1200" dirty="0"/>
                <a:t> </a:t>
              </a:r>
              <a:r>
                <a:rPr lang="en-GB" b="1" kern="1200" dirty="0" err="1"/>
                <a:t>vasto</a:t>
              </a:r>
              <a:endParaRPr lang="es-ES" b="1" kern="1200" dirty="0"/>
            </a:p>
          </p:txBody>
        </p:sp>
        <p:sp>
          <p:nvSpPr>
            <p:cNvPr id="17" name="Elipse 16">
              <a:extLst>
                <a:ext uri="{FF2B5EF4-FFF2-40B4-BE49-F238E27FC236}">
                  <a16:creationId xmlns:a16="http://schemas.microsoft.com/office/drawing/2014/main" id="{BEE4C951-55AF-4193-A9B5-B6D077BE8744}"/>
                </a:ext>
              </a:extLst>
            </p:cNvPr>
            <p:cNvSpPr/>
            <p:nvPr/>
          </p:nvSpPr>
          <p:spPr>
            <a:xfrm>
              <a:off x="2753366" y="3107119"/>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9EC2A79D-8F5E-4475-9C9B-24EB8BC09B27}"/>
                </a:ext>
              </a:extLst>
            </p:cNvPr>
            <p:cNvSpPr/>
            <p:nvPr/>
          </p:nvSpPr>
          <p:spPr>
            <a:xfrm>
              <a:off x="3094939" y="3994060"/>
              <a:ext cx="4090246" cy="683145"/>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lvl="0" defTabSz="577850">
                <a:lnSpc>
                  <a:spcPct val="90000"/>
                </a:lnSpc>
                <a:spcBef>
                  <a:spcPct val="0"/>
                </a:spcBef>
                <a:spcAft>
                  <a:spcPct val="35000"/>
                </a:spcAft>
              </a:pPr>
              <a:r>
                <a:rPr lang="it-IT" b="1" dirty="0"/>
                <a:t>Trasformare gli utenti e coloro che visitano il sito in potenziali clienti o fruitori di cultura.</a:t>
              </a:r>
              <a:endParaRPr lang="es-ES" sz="1600" b="1" kern="1200" dirty="0"/>
            </a:p>
          </p:txBody>
        </p:sp>
        <p:sp>
          <p:nvSpPr>
            <p:cNvPr id="19" name="Elipse 18">
              <a:extLst>
                <a:ext uri="{FF2B5EF4-FFF2-40B4-BE49-F238E27FC236}">
                  <a16:creationId xmlns:a16="http://schemas.microsoft.com/office/drawing/2014/main" id="{2E88C2C3-D796-47BC-BAB8-21BAB619BE1E}"/>
                </a:ext>
              </a:extLst>
            </p:cNvPr>
            <p:cNvSpPr/>
            <p:nvPr/>
          </p:nvSpPr>
          <p:spPr>
            <a:xfrm>
              <a:off x="2753366" y="3994061"/>
              <a:ext cx="683144" cy="683144"/>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0714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48225" y="1696984"/>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digitale</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57200" y="1671229"/>
            <a:ext cx="9849774" cy="1029256"/>
          </a:xfrm>
          <a:prstGeom prst="rect">
            <a:avLst/>
          </a:prstGeom>
          <a:noFill/>
        </p:spPr>
        <p:txBody>
          <a:bodyPr wrap="square">
            <a:spAutoFit/>
          </a:bodyPr>
          <a:lstStyle/>
          <a:p>
            <a:pPr algn="just" fontAlgn="base">
              <a:lnSpc>
                <a:spcPct val="115000"/>
              </a:lnSpc>
              <a:spcAft>
                <a:spcPts val="1000"/>
              </a:spcAft>
            </a:pPr>
            <a:r>
              <a:rPr lang="it-IT" dirty="0">
                <a:solidFill>
                  <a:srgbClr val="266C9F"/>
                </a:solidFill>
              </a:rPr>
              <a:t>Ovviamente, prima di entrare nel mondo digitale è necessario ideare e rifinire </a:t>
            </a:r>
            <a:r>
              <a:rPr lang="it-IT" b="1" dirty="0">
                <a:solidFill>
                  <a:srgbClr val="4EAE3A"/>
                </a:solidFill>
              </a:rPr>
              <a:t>l’identità della compagnia</a:t>
            </a:r>
            <a:r>
              <a:rPr lang="it-IT" dirty="0">
                <a:solidFill>
                  <a:srgbClr val="266C9F"/>
                </a:solidFill>
              </a:rPr>
              <a:t>: il </a:t>
            </a:r>
            <a:r>
              <a:rPr lang="it-IT" b="1" dirty="0">
                <a:solidFill>
                  <a:srgbClr val="4EAE3A"/>
                </a:solidFill>
              </a:rPr>
              <a:t>nome del brand</a:t>
            </a:r>
            <a:r>
              <a:rPr lang="it-IT" dirty="0">
                <a:solidFill>
                  <a:srgbClr val="266C9F"/>
                </a:solidFill>
              </a:rPr>
              <a:t>, il </a:t>
            </a:r>
            <a:r>
              <a:rPr lang="it-IT" b="1" dirty="0">
                <a:solidFill>
                  <a:srgbClr val="4EAE3A"/>
                </a:solidFill>
              </a:rPr>
              <a:t>prodotto o servizio </a:t>
            </a:r>
            <a:r>
              <a:rPr lang="it-IT" dirty="0">
                <a:solidFill>
                  <a:srgbClr val="266C9F"/>
                </a:solidFill>
              </a:rPr>
              <a:t>offerto, e tutti gli altri elementi che fanno parte della strategia di </a:t>
            </a:r>
            <a:r>
              <a:rPr lang="it-IT" b="1" dirty="0" err="1">
                <a:solidFill>
                  <a:srgbClr val="4EAE3A"/>
                </a:solidFill>
              </a:rPr>
              <a:t>branding</a:t>
            </a:r>
            <a:r>
              <a:rPr lang="it-IT" dirty="0">
                <a:solidFill>
                  <a:srgbClr val="266C9F"/>
                </a:solidFill>
              </a:rPr>
              <a:t>.</a:t>
            </a:r>
            <a:endPar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Imagen 6">
            <a:extLst>
              <a:ext uri="{FF2B5EF4-FFF2-40B4-BE49-F238E27FC236}">
                <a16:creationId xmlns:a16="http://schemas.microsoft.com/office/drawing/2014/main" id="{457D339F-16B0-4620-96FA-35F923CECB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5411" y="2411435"/>
            <a:ext cx="2756516" cy="2945149"/>
          </a:xfrm>
          <a:prstGeom prst="rect">
            <a:avLst/>
          </a:prstGeom>
        </p:spPr>
      </p:pic>
      <p:sp>
        <p:nvSpPr>
          <p:cNvPr id="15" name="CuadroTexto 14">
            <a:extLst>
              <a:ext uri="{FF2B5EF4-FFF2-40B4-BE49-F238E27FC236}">
                <a16:creationId xmlns:a16="http://schemas.microsoft.com/office/drawing/2014/main" id="{560B6DF2-DBD2-4CD6-B287-F3C804FB0754}"/>
              </a:ext>
            </a:extLst>
          </p:cNvPr>
          <p:cNvSpPr txBox="1"/>
          <p:nvPr/>
        </p:nvSpPr>
        <p:spPr>
          <a:xfrm>
            <a:off x="457200" y="2911414"/>
            <a:ext cx="7003164" cy="1984902"/>
          </a:xfrm>
          <a:prstGeom prst="rect">
            <a:avLst/>
          </a:prstGeom>
          <a:noFill/>
        </p:spPr>
        <p:txBody>
          <a:bodyPr wrap="square">
            <a:spAutoFit/>
          </a:bodyPr>
          <a:lstStyle/>
          <a:p>
            <a:pPr algn="just" fontAlgn="base">
              <a:lnSpc>
                <a:spcPct val="115000"/>
              </a:lnSpc>
              <a:spcAft>
                <a:spcPts val="1000"/>
              </a:spcAft>
            </a:pPr>
            <a:r>
              <a:rPr lang="it-IT" dirty="0">
                <a:solidFill>
                  <a:srgbClr val="266C9F"/>
                </a:solidFill>
              </a:rPr>
              <a:t>Con il termine </a:t>
            </a:r>
            <a:r>
              <a:rPr lang="it-IT" b="1" dirty="0" err="1">
                <a:solidFill>
                  <a:srgbClr val="266C9F"/>
                </a:solidFill>
              </a:rPr>
              <a:t>branding</a:t>
            </a:r>
            <a:r>
              <a:rPr lang="it-IT" dirty="0">
                <a:solidFill>
                  <a:srgbClr val="266C9F"/>
                </a:solidFill>
              </a:rPr>
              <a:t> intendiamo il processo di creazione e definizione del proprio brand, attraverso il quale si possono trasmettere i valori della propria compagnia, le proprie idee e le proprie sensazioni, che permettono di distinguersi dalla concorrenza e che fanno si che si crei un’idea ben definita nell’immaginario collettivo, cosicché sia facile per i consumatori riconoscerlo.</a:t>
            </a:r>
            <a:endParaRPr lang="es-ES" sz="20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31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digitale</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C9016F7B-2D0C-4B70-A386-2AAD95F1351B}"/>
              </a:ext>
            </a:extLst>
          </p:cNvPr>
          <p:cNvSpPr txBox="1"/>
          <p:nvPr/>
        </p:nvSpPr>
        <p:spPr>
          <a:xfrm>
            <a:off x="585926" y="1696920"/>
            <a:ext cx="9951868" cy="3544304"/>
          </a:xfrm>
          <a:prstGeom prst="rect">
            <a:avLst/>
          </a:prstGeom>
          <a:noFill/>
        </p:spPr>
        <p:txBody>
          <a:bodyPr wrap="square">
            <a:spAutoFit/>
          </a:bodyPr>
          <a:lstStyle/>
          <a:p>
            <a:pPr algn="just" fontAlgn="base">
              <a:lnSpc>
                <a:spcPct val="115000"/>
              </a:lnSpc>
              <a:spcAft>
                <a:spcPts val="1000"/>
              </a:spcAft>
            </a:pPr>
            <a:r>
              <a:rPr lang="it-IT" sz="2000" dirty="0">
                <a:solidFill>
                  <a:srgbClr val="266C9F"/>
                </a:solidFill>
              </a:rPr>
              <a:t>Gli aspetti che vanno presi in considerazione quando si crea il proprio </a:t>
            </a:r>
            <a:r>
              <a:rPr lang="it-IT" sz="2000" dirty="0" err="1">
                <a:solidFill>
                  <a:srgbClr val="266C9F"/>
                </a:solidFill>
              </a:rPr>
              <a:t>branding</a:t>
            </a:r>
            <a:r>
              <a:rPr lang="it-IT" sz="2000" dirty="0">
                <a:solidFill>
                  <a:srgbClr val="266C9F"/>
                </a:solidFill>
              </a:rPr>
              <a:t> sono:</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marL="2114550" lvl="4" indent="-285750" algn="just" fontAlgn="base">
              <a:lnSpc>
                <a:spcPct val="115000"/>
              </a:lnSpc>
              <a:spcAft>
                <a:spcPts val="1000"/>
              </a:spcAft>
              <a:buFont typeface="Arial" panose="020B0604020202020204" pitchFamily="34" charset="0"/>
              <a:buChar char="•"/>
            </a:pPr>
            <a:r>
              <a:rPr lang="en-GB" sz="2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Il </a:t>
            </a:r>
            <a:r>
              <a:rPr lang="en-GB" sz="20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nome</a:t>
            </a:r>
            <a:endPar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114550" lvl="4" indent="-285750" algn="just" fontAlgn="base">
              <a:lnSpc>
                <a:spcPct val="115000"/>
              </a:lnSpc>
              <a:spcAft>
                <a:spcPts val="1000"/>
              </a:spcAft>
              <a:buFont typeface="Arial" panose="020B0604020202020204" pitchFamily="34" charset="0"/>
              <a:buChar char="•"/>
            </a:pPr>
            <a:r>
              <a:rPr lang="en-GB" sz="2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Il logo</a:t>
            </a:r>
          </a:p>
          <a:p>
            <a:pPr marL="2114550" lvl="4" indent="-285750" algn="just" fontAlgn="base">
              <a:lnSpc>
                <a:spcPct val="115000"/>
              </a:lnSpc>
              <a:spcAft>
                <a:spcPts val="1000"/>
              </a:spcAft>
              <a:buFont typeface="Arial" panose="020B0604020202020204" pitchFamily="34" charset="0"/>
              <a:buChar char="•"/>
            </a:pP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simboli</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valori</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che</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si</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vogliono</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trasmettere</a:t>
            </a:r>
            <a:endPar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114550" lvl="4" indent="-285750" algn="just" fontAlgn="base">
              <a:lnSpc>
                <a:spcPct val="115000"/>
              </a:lnSpc>
              <a:spcAft>
                <a:spcPts val="1000"/>
              </a:spcAft>
              <a:buFont typeface="Arial" panose="020B0604020202020204" pitchFamily="34" charset="0"/>
              <a:buChar char="•"/>
            </a:pP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Lo slogan e il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dominio</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del sito web</a:t>
            </a:r>
          </a:p>
          <a:p>
            <a:pPr algn="just" fontAlgn="base">
              <a:lnSpc>
                <a:spcPct val="115000"/>
              </a:lnSpc>
              <a:spcAft>
                <a:spcPts val="1000"/>
              </a:spcAft>
            </a:pPr>
            <a:r>
              <a:rPr lang="it-IT" sz="2000" dirty="0">
                <a:solidFill>
                  <a:srgbClr val="266C9F"/>
                </a:solidFill>
              </a:rPr>
              <a:t>Questi dettagli vanno studiati e curati attentamente, anche cercando di raccogliere opinioni in merito tra familiari e conoscenti, per farsi un’idea di come il proprio brand verrà poi percepito all’esterno.</a:t>
            </a:r>
            <a:endParaRPr lang="es-ES" sz="24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F2FAB1F-A39F-4864-AEAF-8C0D6AB962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215" y="2117342"/>
            <a:ext cx="1955778" cy="1955778"/>
          </a:xfrm>
          <a:prstGeom prst="rect">
            <a:avLst/>
          </a:prstGeom>
        </p:spPr>
      </p:pic>
    </p:spTree>
    <p:extLst>
      <p:ext uri="{BB962C8B-B14F-4D97-AF65-F5344CB8AC3E}">
        <p14:creationId xmlns:p14="http://schemas.microsoft.com/office/powerpoint/2010/main" val="316475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149FC-DF0A-42A8-9004-05470959F92D}"/>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digitale</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4" name="CuadroTexto 3">
            <a:extLst>
              <a:ext uri="{FF2B5EF4-FFF2-40B4-BE49-F238E27FC236}">
                <a16:creationId xmlns:a16="http://schemas.microsoft.com/office/drawing/2014/main" id="{03579CCA-4139-47FD-B760-E23A6316AB7F}"/>
              </a:ext>
            </a:extLst>
          </p:cNvPr>
          <p:cNvSpPr txBox="1"/>
          <p:nvPr/>
        </p:nvSpPr>
        <p:spPr>
          <a:xfrm>
            <a:off x="630315" y="1418001"/>
            <a:ext cx="9422168" cy="4154984"/>
          </a:xfrm>
          <a:prstGeom prst="rect">
            <a:avLst/>
          </a:prstGeom>
          <a:noFill/>
        </p:spPr>
        <p:txBody>
          <a:bodyPr wrap="square">
            <a:spAutoFit/>
          </a:bodyPr>
          <a:lstStyle/>
          <a:p>
            <a:pPr algn="just" fontAlgn="base"/>
            <a:r>
              <a:rPr lang="it-IT" sz="2200" dirty="0">
                <a:solidFill>
                  <a:srgbClr val="266C9F"/>
                </a:solidFill>
              </a:rPr>
              <a:t>Tuttavia il </a:t>
            </a:r>
            <a:r>
              <a:rPr lang="it-IT" sz="2200" dirty="0" err="1">
                <a:solidFill>
                  <a:srgbClr val="266C9F"/>
                </a:solidFill>
              </a:rPr>
              <a:t>branding</a:t>
            </a:r>
            <a:r>
              <a:rPr lang="it-IT" sz="2200" dirty="0">
                <a:solidFill>
                  <a:srgbClr val="266C9F"/>
                </a:solidFill>
              </a:rPr>
              <a:t> non finisce con la creazione di questi elementi.</a:t>
            </a:r>
          </a:p>
          <a:p>
            <a:pPr algn="just" fontAlgn="base"/>
            <a:endParaRPr lang="it-IT" sz="2200" dirty="0">
              <a:solidFill>
                <a:srgbClr val="266C9F"/>
              </a:solidFill>
            </a:endParaRPr>
          </a:p>
          <a:p>
            <a:pPr algn="just" fontAlgn="base"/>
            <a:r>
              <a:rPr lang="it-IT" sz="2200" b="1" dirty="0">
                <a:solidFill>
                  <a:srgbClr val="4EAE3A"/>
                </a:solidFill>
              </a:rPr>
              <a:t>L’immagine e l’identità </a:t>
            </a:r>
            <a:r>
              <a:rPr lang="it-IT" sz="2200" dirty="0">
                <a:solidFill>
                  <a:srgbClr val="266C9F"/>
                </a:solidFill>
              </a:rPr>
              <a:t>della propria compagnia vanno curati costantemente, mantenendo una buona reputazione e curando le informazioni che vengono veicolate attraverso i propri canali digitali. </a:t>
            </a:r>
          </a:p>
          <a:p>
            <a:pPr algn="just" fontAlgn="base"/>
            <a:endParaRPr lang="it-IT" sz="2200" dirty="0">
              <a:solidFill>
                <a:srgbClr val="266C9F"/>
              </a:solidFill>
            </a:endParaRPr>
          </a:p>
          <a:p>
            <a:pPr algn="just" fontAlgn="base"/>
            <a:r>
              <a:rPr lang="it-IT" sz="2200" dirty="0">
                <a:solidFill>
                  <a:srgbClr val="266C9F"/>
                </a:solidFill>
              </a:rPr>
              <a:t>Quando si usufruisce di internet, bisogna essere responsabili e massimizzare le </a:t>
            </a:r>
            <a:r>
              <a:rPr lang="it-IT" sz="2200" b="1" dirty="0">
                <a:solidFill>
                  <a:srgbClr val="4EAE3A"/>
                </a:solidFill>
              </a:rPr>
              <a:t>misure di sicurezza</a:t>
            </a:r>
            <a:r>
              <a:rPr lang="it-IT" sz="2200" dirty="0">
                <a:solidFill>
                  <a:srgbClr val="266C9F"/>
                </a:solidFill>
              </a:rPr>
              <a:t>. È fondamentale mantenere il proprio sistema operativo e il proprio antivirus sempre aggiornati, e controllare regolarmente le impostazioni di privacy e sicurezza dei profili digitali che si gestiscono. La </a:t>
            </a:r>
            <a:r>
              <a:rPr lang="it-IT" sz="2200" b="1" dirty="0">
                <a:solidFill>
                  <a:srgbClr val="4EAE3A"/>
                </a:solidFill>
              </a:rPr>
              <a:t>reputazione di una compagnia</a:t>
            </a:r>
            <a:r>
              <a:rPr lang="it-IT" sz="2200" dirty="0">
                <a:solidFill>
                  <a:srgbClr val="266C9F"/>
                </a:solidFill>
              </a:rPr>
              <a:t> richiede un grande sforzo per essere costruita, ma può essere distrutta in men che non si dica. </a:t>
            </a:r>
          </a:p>
        </p:txBody>
      </p:sp>
    </p:spTree>
    <p:extLst>
      <p:ext uri="{BB962C8B-B14F-4D97-AF65-F5344CB8AC3E}">
        <p14:creationId xmlns:p14="http://schemas.microsoft.com/office/powerpoint/2010/main" val="112493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digitale</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1A6045AB-75CC-4868-8D15-AF9C12487251}"/>
              </a:ext>
            </a:extLst>
          </p:cNvPr>
          <p:cNvSpPr txBox="1"/>
          <p:nvPr/>
        </p:nvSpPr>
        <p:spPr>
          <a:xfrm>
            <a:off x="568171" y="908422"/>
            <a:ext cx="10005134" cy="5735673"/>
          </a:xfrm>
          <a:prstGeom prst="rect">
            <a:avLst/>
          </a:prstGeom>
          <a:noFill/>
        </p:spPr>
        <p:txBody>
          <a:bodyPr wrap="square">
            <a:spAutoFit/>
          </a:bodyPr>
          <a:lstStyle/>
          <a:p>
            <a:pPr algn="just" fontAlgn="base"/>
            <a:r>
              <a:rPr lang="it-IT" dirty="0">
                <a:solidFill>
                  <a:srgbClr val="266C9F"/>
                </a:solidFill>
              </a:rPr>
              <a:t>Una volta definiti tutti questi elementi, si può dare inizio alla propria </a:t>
            </a:r>
            <a:r>
              <a:rPr lang="it-IT" b="1" dirty="0">
                <a:solidFill>
                  <a:srgbClr val="4EAE3A"/>
                </a:solidFill>
              </a:rPr>
              <a:t>strategia di marketing </a:t>
            </a:r>
            <a:r>
              <a:rPr lang="it-IT" dirty="0">
                <a:solidFill>
                  <a:srgbClr val="266C9F"/>
                </a:solidFill>
              </a:rPr>
              <a:t>e far conoscere il proprio brand all’interno dell’ambiente digitale. </a:t>
            </a:r>
          </a:p>
          <a:p>
            <a:pPr algn="just" fontAlgn="base"/>
            <a:r>
              <a:rPr lang="it-IT" dirty="0">
                <a:solidFill>
                  <a:srgbClr val="266C9F"/>
                </a:solidFill>
              </a:rPr>
              <a:t>Il marketing digitale è composto da molti elementi, ma questo modulo si focalizzerà su </a:t>
            </a:r>
            <a:r>
              <a:rPr lang="it-IT" b="1" dirty="0">
                <a:solidFill>
                  <a:srgbClr val="4EAE3A"/>
                </a:solidFill>
              </a:rPr>
              <a:t>SEO, e-mail marketing e strategie per i social media</a:t>
            </a:r>
            <a:r>
              <a:rPr lang="it-IT" dirty="0">
                <a:solidFill>
                  <a:srgbClr val="266C9F"/>
                </a:solidFill>
              </a:rPr>
              <a:t>. Di seguito alcuni degli strumenti che possono essere utilizzati per avviare la propria strategia di marketing digitale:</a:t>
            </a: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fontAlgn="base"/>
            <a:endParaRPr lang="it-IT" dirty="0">
              <a:solidFill>
                <a:srgbClr val="266C9F"/>
              </a:solidFill>
            </a:endParaRPr>
          </a:p>
          <a:p>
            <a:pPr fontAlgn="base"/>
            <a:r>
              <a:rPr lang="it-IT" dirty="0">
                <a:solidFill>
                  <a:srgbClr val="266C9F"/>
                </a:solidFill>
              </a:rPr>
              <a:t>I social network sono un altro strumento molto utile per la promozione e la protezione dell’ICH. Nella prossima unità verrà analizzato come utilizzarli al meglio.</a:t>
            </a:r>
          </a:p>
          <a:p>
            <a:pPr marL="514350" indent="-285750" algn="just" fontAlgn="base">
              <a:lnSpc>
                <a:spcPct val="115000"/>
              </a:lnSpc>
              <a:spcAft>
                <a:spcPts val="1000"/>
              </a:spcAft>
              <a:buFontTx/>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3F3F64DB-9DB7-49AB-8E05-E11411C2B9EA}"/>
              </a:ext>
            </a:extLst>
          </p:cNvPr>
          <p:cNvGraphicFramePr/>
          <p:nvPr>
            <p:extLst>
              <p:ext uri="{D42A27DB-BD31-4B8C-83A1-F6EECF244321}">
                <p14:modId xmlns:p14="http://schemas.microsoft.com/office/powerpoint/2010/main" val="3743120787"/>
              </p:ext>
            </p:extLst>
          </p:nvPr>
        </p:nvGraphicFramePr>
        <p:xfrm>
          <a:off x="731669" y="2426158"/>
          <a:ext cx="9732752" cy="3019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352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9" name="Imagen 8">
            <a:extLst>
              <a:ext uri="{FF2B5EF4-FFF2-40B4-BE49-F238E27FC236}">
                <a16:creationId xmlns:a16="http://schemas.microsoft.com/office/drawing/2014/main" id="{36C527B8-C9BD-4D72-9294-1C7D56D4C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 y="0"/>
            <a:ext cx="4572000" cy="6457890"/>
          </a:xfrm>
          <a:prstGeom prst="rect">
            <a:avLst/>
          </a:prstGeom>
        </p:spPr>
      </p:pic>
      <p:sp>
        <p:nvSpPr>
          <p:cNvPr id="13" name="CuadroTexto 12">
            <a:extLst>
              <a:ext uri="{FF2B5EF4-FFF2-40B4-BE49-F238E27FC236}">
                <a16:creationId xmlns:a16="http://schemas.microsoft.com/office/drawing/2014/main" id="{86BA7FC9-4906-4021-9651-6E81B2F28542}"/>
              </a:ext>
            </a:extLst>
          </p:cNvPr>
          <p:cNvSpPr txBox="1"/>
          <p:nvPr/>
        </p:nvSpPr>
        <p:spPr>
          <a:xfrm>
            <a:off x="4692959" y="2374737"/>
            <a:ext cx="6789795" cy="1758045"/>
          </a:xfrm>
          <a:prstGeom prst="rect">
            <a:avLst/>
          </a:prstGeom>
          <a:noFill/>
        </p:spPr>
        <p:txBody>
          <a:bodyPr wrap="square">
            <a:spAutoFit/>
          </a:bodyPr>
          <a:lstStyle/>
          <a:p>
            <a:pPr marL="228600" fontAlgn="base">
              <a:lnSpc>
                <a:spcPct val="115000"/>
              </a:lnSpc>
              <a:spcAft>
                <a:spcPts val="1000"/>
              </a:spcAft>
            </a:pP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Unità</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2: </a:t>
            </a:r>
            <a:r>
              <a:rPr lang="it-IT" sz="3200" b="1" dirty="0">
                <a:solidFill>
                  <a:srgbClr val="266C9F"/>
                </a:solidFill>
              </a:rPr>
              <a:t>Gestione dei Social Network: suggerimenti per il trasferimento delle conoscenze in ambito </a:t>
            </a:r>
            <a:r>
              <a:rPr lang="it-IT" sz="3200" b="1" dirty="0">
                <a:solidFill>
                  <a:srgbClr val="27969F"/>
                </a:solidFill>
              </a:rPr>
              <a:t>ICH</a:t>
            </a:r>
            <a:r>
              <a:rPr lang="it-IT" sz="3200" dirty="0">
                <a:solidFill>
                  <a:srgbClr val="266C9F"/>
                </a:solidFill>
              </a:rPr>
              <a:t> </a:t>
            </a:r>
            <a:endParaRPr lang="es-ES" sz="32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71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29521" y="330049"/>
            <a:ext cx="8205927"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Social media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S" sz="3600" dirty="0">
              <a:latin typeface="+mn-lt"/>
            </a:endParaRPr>
          </a:p>
        </p:txBody>
      </p:sp>
      <p:sp>
        <p:nvSpPr>
          <p:cNvPr id="10" name="CuadroTexto 9">
            <a:extLst>
              <a:ext uri="{FF2B5EF4-FFF2-40B4-BE49-F238E27FC236}">
                <a16:creationId xmlns:a16="http://schemas.microsoft.com/office/drawing/2014/main" id="{307E8BDF-01E4-4981-8DAB-529DEF55C55C}"/>
              </a:ext>
            </a:extLst>
          </p:cNvPr>
          <p:cNvSpPr txBox="1"/>
          <p:nvPr/>
        </p:nvSpPr>
        <p:spPr>
          <a:xfrm>
            <a:off x="609600" y="1055216"/>
            <a:ext cx="10154856" cy="4939557"/>
          </a:xfrm>
          <a:prstGeom prst="rect">
            <a:avLst/>
          </a:prstGeom>
          <a:noFill/>
        </p:spPr>
        <p:txBody>
          <a:bodyPr wrap="square">
            <a:spAutoFit/>
          </a:bodyPr>
          <a:lstStyle/>
          <a:p>
            <a:pPr algn="just" fontAlgn="base"/>
            <a:r>
              <a:rPr lang="it-IT" dirty="0">
                <a:solidFill>
                  <a:srgbClr val="266C9F"/>
                </a:solidFill>
              </a:rPr>
              <a:t>I </a:t>
            </a:r>
            <a:r>
              <a:rPr lang="it-IT" b="1" dirty="0">
                <a:solidFill>
                  <a:srgbClr val="266C9F"/>
                </a:solidFill>
              </a:rPr>
              <a:t>social network </a:t>
            </a:r>
            <a:r>
              <a:rPr lang="it-IT" dirty="0">
                <a:solidFill>
                  <a:srgbClr val="266C9F"/>
                </a:solidFill>
              </a:rPr>
              <a:t>si sono ormai affermati come mezzo principale della comunicazione digitale. Ci sono diverse tipologie le quali sono orientate a diversi target, ma tutte rappresentano uno strumento utile per il trasferimento di conoscenze, promozione e divulgazione del ICH.</a:t>
            </a:r>
          </a:p>
          <a:p>
            <a:pPr algn="just" fontAlgn="base"/>
            <a:r>
              <a:rPr lang="it-IT" dirty="0">
                <a:solidFill>
                  <a:srgbClr val="266C9F"/>
                </a:solidFill>
              </a:rPr>
              <a:t> </a:t>
            </a:r>
          </a:p>
          <a:p>
            <a:pPr algn="just" fontAlgn="base"/>
            <a:r>
              <a:rPr lang="it-IT" dirty="0">
                <a:solidFill>
                  <a:srgbClr val="266C9F"/>
                </a:solidFill>
              </a:rPr>
              <a:t>In base all’obiettivo prefissato, la tipologia di informazione che si vorrà condividere e l’audience di riferimento, si può creare un profilo su un social network, andando a scegliere quello che meglio soddisfa le proprie necessità. </a:t>
            </a:r>
          </a:p>
          <a:p>
            <a:pPr fontAlgn="base"/>
            <a:endParaRPr lang="it-IT" dirty="0"/>
          </a:p>
          <a:p>
            <a:pPr marL="1028700" lvl="1" indent="-342900" algn="just" fontAlgn="base">
              <a:lnSpc>
                <a:spcPct val="115000"/>
              </a:lnSpc>
              <a:spcAft>
                <a:spcPts val="1000"/>
              </a:spcAft>
              <a:buFontTx/>
              <a:buChar char="-"/>
            </a:pPr>
            <a:r>
              <a:rPr lang="en-GB"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Facebook</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dirty="0">
                <a:solidFill>
                  <a:srgbClr val="266C9F"/>
                </a:solidFill>
              </a:rPr>
              <a:t>rappresenta sempre una delle opzioni migliori, dato che è la piattaforma social col maggior numero di utenti registrati. Attraverso esso è possibile condividere contenuti di testo e audiovisivi, interagire col proprio network, lanciare campagne di marketing e molto altro.</a:t>
            </a:r>
          </a:p>
          <a:p>
            <a:pPr marL="971550" lvl="1" indent="-285750" algn="just" fontAlgn="base">
              <a:lnSpc>
                <a:spcPct val="115000"/>
              </a:lnSpc>
              <a:spcAft>
                <a:spcPts val="1000"/>
              </a:spcAft>
              <a:buFontTx/>
              <a:buChar char="-"/>
            </a:pPr>
            <a:endParaRPr lang="it-IT" dirty="0">
              <a:solidFill>
                <a:srgbClr val="266C9F"/>
              </a:solidFill>
            </a:endParaRPr>
          </a:p>
          <a:p>
            <a:pPr marL="1028700" lvl="1" indent="-342900" algn="just" fontAlgn="base">
              <a:lnSpc>
                <a:spcPct val="115000"/>
              </a:lnSpc>
              <a:spcAft>
                <a:spcPts val="1000"/>
              </a:spcAft>
              <a:buFontTx/>
              <a:buChar char="-"/>
            </a:pPr>
            <a:r>
              <a:rPr lang="en-GB"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Instagram</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dirty="0">
                <a:solidFill>
                  <a:srgbClr val="266C9F"/>
                </a:solidFill>
              </a:rPr>
              <a:t>è un social più visivo, e si rivolge ad un’audience più giovane, nonostante ormai stia prendendo piede in ambito business per promuovere i propri servizi e prodotti.</a:t>
            </a:r>
          </a:p>
          <a:p>
            <a:pPr marL="971550" lvl="1" indent="-285750" algn="just" fontAlgn="base">
              <a:lnSpc>
                <a:spcPct val="115000"/>
              </a:lnSpc>
              <a:spcAft>
                <a:spcPts val="1000"/>
              </a:spcAft>
              <a:buFontTx/>
              <a:buChar char="-"/>
            </a:pPr>
            <a:endParaRPr lang="it-IT" dirty="0">
              <a:solidFill>
                <a:srgbClr val="266C9F"/>
              </a:solidFill>
            </a:endParaRPr>
          </a:p>
        </p:txBody>
      </p:sp>
      <p:pic>
        <p:nvPicPr>
          <p:cNvPr id="7" name="Imagen 6">
            <a:extLst>
              <a:ext uri="{FF2B5EF4-FFF2-40B4-BE49-F238E27FC236}">
                <a16:creationId xmlns:a16="http://schemas.microsoft.com/office/drawing/2014/main" id="{062F17A0-DD12-4D54-9ABB-144F5F27A5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4936" y="3429000"/>
            <a:ext cx="751045" cy="828903"/>
          </a:xfrm>
          <a:prstGeom prst="rect">
            <a:avLst/>
          </a:prstGeom>
        </p:spPr>
      </p:pic>
      <p:pic>
        <p:nvPicPr>
          <p:cNvPr id="15" name="Imagen 14">
            <a:extLst>
              <a:ext uri="{FF2B5EF4-FFF2-40B4-BE49-F238E27FC236}">
                <a16:creationId xmlns:a16="http://schemas.microsoft.com/office/drawing/2014/main" id="{1FB44E8C-90BB-4D6E-804C-810EDD7709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4937" y="4795509"/>
            <a:ext cx="751044" cy="828001"/>
          </a:xfrm>
          <a:prstGeom prst="rect">
            <a:avLst/>
          </a:prstGeom>
        </p:spPr>
      </p:pic>
    </p:spTree>
    <p:extLst>
      <p:ext uri="{BB962C8B-B14F-4D97-AF65-F5344CB8AC3E}">
        <p14:creationId xmlns:p14="http://schemas.microsoft.com/office/powerpoint/2010/main" val="132025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337002" y="2346618"/>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0" name="CuadroTexto 9">
            <a:extLst>
              <a:ext uri="{FF2B5EF4-FFF2-40B4-BE49-F238E27FC236}">
                <a16:creationId xmlns:a16="http://schemas.microsoft.com/office/drawing/2014/main" id="{6EDFDF18-76FD-4A22-8D29-0E8FC22155D3}"/>
              </a:ext>
            </a:extLst>
          </p:cNvPr>
          <p:cNvSpPr txBox="1"/>
          <p:nvPr/>
        </p:nvSpPr>
        <p:spPr>
          <a:xfrm>
            <a:off x="1609920" y="1861474"/>
            <a:ext cx="8621200" cy="3962367"/>
          </a:xfrm>
          <a:prstGeom prst="rect">
            <a:avLst/>
          </a:prstGeom>
          <a:noFill/>
        </p:spPr>
        <p:txBody>
          <a:bodyPr wrap="square">
            <a:spAutoFit/>
          </a:bodyPr>
          <a:lstStyle/>
          <a:p>
            <a:pPr algn="just" fontAlgn="base">
              <a:lnSpc>
                <a:spcPct val="115000"/>
              </a:lnSpc>
              <a:spcAft>
                <a:spcPts val="1000"/>
              </a:spcAft>
            </a:pP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YouTube</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dirty="0">
                <a:solidFill>
                  <a:srgbClr val="266C9F"/>
                </a:solidFill>
              </a:rPr>
              <a:t>è uno dei mezzi migliori per la promozione del ICH, specialmente se la nostra area professionale è collegata a usi e costumi. Creando video possiamo anche condividere e promuovere le risorse ICH in modo visuale e divertente, contribuendo alla loro diffusione e alla loro conservazione. </a:t>
            </a:r>
          </a:p>
          <a:p>
            <a:pPr algn="just" fontAlgn="base">
              <a:lnSpc>
                <a:spcPct val="115000"/>
              </a:lnSpc>
              <a:spcAft>
                <a:spcPts val="1000"/>
              </a:spcAft>
            </a:pPr>
            <a:r>
              <a:rPr lang="it-IT" dirty="0">
                <a:solidFill>
                  <a:srgbClr val="266C9F"/>
                </a:solidFill>
              </a:rPr>
              <a:t>Esistono anche altri social media, come ad esempio </a:t>
            </a:r>
            <a:r>
              <a:rPr lang="it-IT" dirty="0" err="1">
                <a:solidFill>
                  <a:srgbClr val="266C9F"/>
                </a:solidFill>
              </a:rPr>
              <a:t>Twitter</a:t>
            </a:r>
            <a:r>
              <a:rPr lang="it-IT" dirty="0">
                <a:solidFill>
                  <a:srgbClr val="266C9F"/>
                </a:solidFill>
              </a:rPr>
              <a:t> o </a:t>
            </a:r>
            <a:r>
              <a:rPr lang="it-IT" dirty="0" err="1">
                <a:solidFill>
                  <a:srgbClr val="266C9F"/>
                </a:solidFill>
              </a:rPr>
              <a:t>LinkedIn</a:t>
            </a:r>
            <a:r>
              <a:rPr lang="it-IT" dirty="0">
                <a:solidFill>
                  <a:srgbClr val="266C9F"/>
                </a:solidFill>
              </a:rPr>
              <a:t>, l’importante è analizzare a quale target ci si vuole riferire e scegliere di conseguenza qual è il social più adatto.</a:t>
            </a:r>
          </a:p>
          <a:p>
            <a:pPr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it-IT" dirty="0">
                <a:solidFill>
                  <a:srgbClr val="266C9F"/>
                </a:solidFill>
              </a:rPr>
              <a:t>Tuttavia, come il mondo reale, anche il mondo digitale è governato da norme comportamentali e di interazione. </a:t>
            </a:r>
          </a:p>
          <a:p>
            <a:pPr algn="just" fontAlgn="base">
              <a:lnSpc>
                <a:spcPct val="115000"/>
              </a:lnSpc>
              <a:spcAft>
                <a:spcPts val="1000"/>
              </a:spcAft>
            </a:pPr>
            <a:r>
              <a:rPr lang="it-IT" dirty="0">
                <a:solidFill>
                  <a:srgbClr val="266C9F"/>
                </a:solidFill>
              </a:rPr>
              <a:t>Queste regole rientrano nella cosiddetta </a:t>
            </a:r>
            <a:r>
              <a:rPr lang="it-IT" b="1" dirty="0">
                <a:solidFill>
                  <a:srgbClr val="4EAE3A"/>
                </a:solidFill>
              </a:rPr>
              <a:t>Netiquette</a:t>
            </a:r>
            <a:r>
              <a:rPr lang="it-IT" dirty="0">
                <a:solidFill>
                  <a:srgbClr val="266C9F"/>
                </a:solidFill>
              </a:rPr>
              <a:t> e vanno tenute in considerazione quando ci si muove nei media digitali, siano essi siti web o social media.</a:t>
            </a:r>
            <a:endParaRPr lang="es-ES" sz="18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ítulo 1">
            <a:extLst>
              <a:ext uri="{FF2B5EF4-FFF2-40B4-BE49-F238E27FC236}">
                <a16:creationId xmlns:a16="http://schemas.microsoft.com/office/drawing/2014/main" id="{9E77C51C-B1FE-40E8-A798-736DECC37EC9}"/>
              </a:ext>
            </a:extLst>
          </p:cNvPr>
          <p:cNvSpPr txBox="1">
            <a:spLocks/>
          </p:cNvSpPr>
          <p:nvPr/>
        </p:nvSpPr>
        <p:spPr>
          <a:xfrm>
            <a:off x="2429522" y="330049"/>
            <a:ext cx="9003456"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Social media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pic>
        <p:nvPicPr>
          <p:cNvPr id="7" name="Imagen 6">
            <a:extLst>
              <a:ext uri="{FF2B5EF4-FFF2-40B4-BE49-F238E27FC236}">
                <a16:creationId xmlns:a16="http://schemas.microsoft.com/office/drawing/2014/main" id="{0991DA8C-92CA-4406-8D7C-DD6A752688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058" y="4599837"/>
            <a:ext cx="861823" cy="828000"/>
          </a:xfrm>
          <a:prstGeom prst="rect">
            <a:avLst/>
          </a:prstGeom>
        </p:spPr>
      </p:pic>
      <p:pic>
        <p:nvPicPr>
          <p:cNvPr id="15" name="Imagen 14">
            <a:extLst>
              <a:ext uri="{FF2B5EF4-FFF2-40B4-BE49-F238E27FC236}">
                <a16:creationId xmlns:a16="http://schemas.microsoft.com/office/drawing/2014/main" id="{223838F8-53A6-4F00-B2C1-5F06D0E770F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0859" y="3343505"/>
            <a:ext cx="784222" cy="828903"/>
          </a:xfrm>
          <a:prstGeom prst="rect">
            <a:avLst/>
          </a:prstGeom>
        </p:spPr>
      </p:pic>
      <p:pic>
        <p:nvPicPr>
          <p:cNvPr id="13" name="Imagen 12">
            <a:extLst>
              <a:ext uri="{FF2B5EF4-FFF2-40B4-BE49-F238E27FC236}">
                <a16:creationId xmlns:a16="http://schemas.microsoft.com/office/drawing/2014/main" id="{50BE1C57-1265-4F0A-B13C-B92CF1B58F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8706" y="2087173"/>
            <a:ext cx="766375" cy="828903"/>
          </a:xfrm>
          <a:prstGeom prst="rect">
            <a:avLst/>
          </a:prstGeom>
        </p:spPr>
      </p:pic>
    </p:spTree>
    <p:extLst>
      <p:ext uri="{BB962C8B-B14F-4D97-AF65-F5344CB8AC3E}">
        <p14:creationId xmlns:p14="http://schemas.microsoft.com/office/powerpoint/2010/main" val="236288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55821" y="1743559"/>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7D2504C9-64D4-4090-B306-22E1EC304A1A}"/>
              </a:ext>
            </a:extLst>
          </p:cNvPr>
          <p:cNvSpPr txBox="1"/>
          <p:nvPr/>
        </p:nvSpPr>
        <p:spPr>
          <a:xfrm>
            <a:off x="567579" y="1018392"/>
            <a:ext cx="9911918" cy="646331"/>
          </a:xfrm>
          <a:prstGeom prst="rect">
            <a:avLst/>
          </a:prstGeom>
          <a:noFill/>
        </p:spPr>
        <p:txBody>
          <a:bodyPr wrap="square">
            <a:spAutoFit/>
          </a:bodyPr>
          <a:lstStyle/>
          <a:p>
            <a:pPr fontAlgn="base"/>
            <a:r>
              <a:rPr lang="it-IT" dirty="0">
                <a:solidFill>
                  <a:srgbClr val="266C9F"/>
                </a:solidFill>
              </a:rPr>
              <a:t>Ecco </a:t>
            </a:r>
            <a:r>
              <a:rPr lang="it-IT" b="1" dirty="0">
                <a:solidFill>
                  <a:srgbClr val="266C9F"/>
                </a:solidFill>
              </a:rPr>
              <a:t>10 regole comportamentali </a:t>
            </a:r>
            <a:r>
              <a:rPr lang="it-IT" dirty="0">
                <a:solidFill>
                  <a:srgbClr val="266C9F"/>
                </a:solidFill>
              </a:rPr>
              <a:t>da tenere in considerazione quando utilizziamo Internet, teorizzate da </a:t>
            </a:r>
            <a:r>
              <a:rPr lang="it-IT" b="1" dirty="0">
                <a:solidFill>
                  <a:srgbClr val="266C9F"/>
                </a:solidFill>
              </a:rPr>
              <a:t>Virginia </a:t>
            </a:r>
            <a:r>
              <a:rPr lang="it-IT" b="1" dirty="0" err="1">
                <a:solidFill>
                  <a:srgbClr val="266C9F"/>
                </a:solidFill>
              </a:rPr>
              <a:t>Shea</a:t>
            </a:r>
            <a:r>
              <a:rPr lang="it-IT" b="1" dirty="0">
                <a:solidFill>
                  <a:srgbClr val="266C9F"/>
                </a:solidFill>
              </a:rPr>
              <a:t> </a:t>
            </a:r>
            <a:r>
              <a:rPr lang="it-IT" dirty="0">
                <a:solidFill>
                  <a:srgbClr val="266C9F"/>
                </a:solidFill>
              </a:rPr>
              <a:t>(1994).</a:t>
            </a:r>
          </a:p>
        </p:txBody>
      </p:sp>
      <p:grpSp>
        <p:nvGrpSpPr>
          <p:cNvPr id="8" name="Grupo 7">
            <a:extLst>
              <a:ext uri="{FF2B5EF4-FFF2-40B4-BE49-F238E27FC236}">
                <a16:creationId xmlns:a16="http://schemas.microsoft.com/office/drawing/2014/main" id="{B01A6524-DBB5-45C3-A090-583FB926A133}"/>
              </a:ext>
            </a:extLst>
          </p:cNvPr>
          <p:cNvGrpSpPr/>
          <p:nvPr/>
        </p:nvGrpSpPr>
        <p:grpSpPr>
          <a:xfrm>
            <a:off x="746597" y="2231443"/>
            <a:ext cx="9200364" cy="3045339"/>
            <a:chOff x="1991093" y="1566749"/>
            <a:chExt cx="5848183" cy="2495185"/>
          </a:xfrm>
          <a:solidFill>
            <a:srgbClr val="4EAE3A"/>
          </a:solidFill>
        </p:grpSpPr>
        <p:sp>
          <p:nvSpPr>
            <p:cNvPr id="10" name="Forma libre: forma 9">
              <a:extLst>
                <a:ext uri="{FF2B5EF4-FFF2-40B4-BE49-F238E27FC236}">
                  <a16:creationId xmlns:a16="http://schemas.microsoft.com/office/drawing/2014/main" id="{3ED8874A-2E08-4BFC-B10E-841402E689FD}"/>
                </a:ext>
              </a:extLst>
            </p:cNvPr>
            <p:cNvSpPr/>
            <p:nvPr/>
          </p:nvSpPr>
          <p:spPr>
            <a:xfrm>
              <a:off x="2314780" y="1566749"/>
              <a:ext cx="5524496"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fontAlgn="base"/>
              <a:r>
                <a:rPr lang="it-IT" dirty="0"/>
                <a:t>Regola 1: ricordati l’aspetto umano: sii gentile.</a:t>
              </a:r>
            </a:p>
          </p:txBody>
        </p:sp>
        <p:sp>
          <p:nvSpPr>
            <p:cNvPr id="15" name="Elipse 14">
              <a:extLst>
                <a:ext uri="{FF2B5EF4-FFF2-40B4-BE49-F238E27FC236}">
                  <a16:creationId xmlns:a16="http://schemas.microsoft.com/office/drawing/2014/main" id="{C9512DCD-D531-4EF1-B499-32FF9E63061C}"/>
                </a:ext>
              </a:extLst>
            </p:cNvPr>
            <p:cNvSpPr/>
            <p:nvPr/>
          </p:nvSpPr>
          <p:spPr>
            <a:xfrm>
              <a:off x="1991093" y="1573961"/>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BFFF2578-6EF2-4CDB-8342-0934592C0854}"/>
                </a:ext>
              </a:extLst>
            </p:cNvPr>
            <p:cNvSpPr/>
            <p:nvPr/>
          </p:nvSpPr>
          <p:spPr>
            <a:xfrm>
              <a:off x="2366241" y="2484966"/>
              <a:ext cx="5473035"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1" numCol="1" spcCol="1270" anchor="ctr" anchorCtr="0">
              <a:noAutofit/>
            </a:bodyPr>
            <a:lstStyle/>
            <a:p>
              <a:pPr fontAlgn="base"/>
              <a:r>
                <a:rPr lang="it-IT" dirty="0"/>
                <a:t>Regola 2: attieniti agli stessi standard comportamentali che segui nella vita reale: sii etico e non infrangere la legge; cita ogni fonte o riferimento.</a:t>
              </a:r>
            </a:p>
          </p:txBody>
        </p:sp>
        <p:sp>
          <p:nvSpPr>
            <p:cNvPr id="17" name="Elipse 16">
              <a:extLst>
                <a:ext uri="{FF2B5EF4-FFF2-40B4-BE49-F238E27FC236}">
                  <a16:creationId xmlns:a16="http://schemas.microsoft.com/office/drawing/2014/main" id="{8C91DE28-D224-4FBD-A7F9-245C047BD479}"/>
                </a:ext>
              </a:extLst>
            </p:cNvPr>
            <p:cNvSpPr/>
            <p:nvPr/>
          </p:nvSpPr>
          <p:spPr>
            <a:xfrm>
              <a:off x="1991093" y="2472109"/>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27055C3B-65D2-4E75-B76E-F3083735834B}"/>
                </a:ext>
              </a:extLst>
            </p:cNvPr>
            <p:cNvSpPr/>
            <p:nvPr/>
          </p:nvSpPr>
          <p:spPr>
            <a:xfrm>
              <a:off x="2314780" y="3370256"/>
              <a:ext cx="5524496" cy="691678"/>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fontAlgn="base"/>
              <a:r>
                <a:rPr lang="it-IT" dirty="0"/>
                <a:t>Regola 3: sii cosciente di dove ti trovi nello spazio digitale: controlla spesso le discussioni e rispondi in maniera appropriata alle tematiche. </a:t>
              </a:r>
            </a:p>
          </p:txBody>
        </p:sp>
        <p:sp>
          <p:nvSpPr>
            <p:cNvPr id="19" name="Elipse 18">
              <a:extLst>
                <a:ext uri="{FF2B5EF4-FFF2-40B4-BE49-F238E27FC236}">
                  <a16:creationId xmlns:a16="http://schemas.microsoft.com/office/drawing/2014/main" id="{DCC8BC10-B97D-4DFC-A3D8-FD4EEAEE6148}"/>
                </a:ext>
              </a:extLst>
            </p:cNvPr>
            <p:cNvSpPr/>
            <p:nvPr/>
          </p:nvSpPr>
          <p:spPr>
            <a:xfrm>
              <a:off x="1991093" y="3370257"/>
              <a:ext cx="604740" cy="691677"/>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46490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274367" y="313122"/>
            <a:ext cx="6715760" cy="923330"/>
          </a:xfrm>
          <a:prstGeom prst="rect">
            <a:avLst/>
          </a:prstGeom>
          <a:noFill/>
        </p:spPr>
        <p:txBody>
          <a:bodyPr wrap="square" rtlCol="0">
            <a:spAutoFit/>
          </a:bodyPr>
          <a:lstStyle/>
          <a:p>
            <a:r>
              <a:rPr lang="es-ES" sz="5400" dirty="0">
                <a:solidFill>
                  <a:srgbClr val="266C9F"/>
                </a:solidFill>
              </a:rPr>
              <a:t>OBIETTIVI</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453880" y="278383"/>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330022" y="2915675"/>
            <a:ext cx="4328621" cy="1200329"/>
          </a:xfrm>
          <a:prstGeom prst="rect">
            <a:avLst/>
          </a:prstGeom>
          <a:noFill/>
        </p:spPr>
        <p:txBody>
          <a:bodyPr wrap="square">
            <a:spAutoFit/>
          </a:bodyPr>
          <a:lstStyle/>
          <a:p>
            <a:pPr algn="just"/>
            <a:r>
              <a:rPr lang="it-IT" dirty="0">
                <a:solidFill>
                  <a:srgbClr val="266C9F"/>
                </a:solidFill>
              </a:rPr>
              <a:t>Saper usare correttamente le TIC per la comunicazione e la diffusione di conoscenze in merito al Patrimonio Culturale Immateriale. </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4" name="Forma libre: forma 13">
            <a:extLst>
              <a:ext uri="{FF2B5EF4-FFF2-40B4-BE49-F238E27FC236}">
                <a16:creationId xmlns:a16="http://schemas.microsoft.com/office/drawing/2014/main" id="{5FD4A792-3425-4009-8046-E36C5C9DCCFB}"/>
              </a:ext>
            </a:extLst>
          </p:cNvPr>
          <p:cNvSpPr/>
          <p:nvPr/>
        </p:nvSpPr>
        <p:spPr>
          <a:xfrm>
            <a:off x="1123742" y="1404885"/>
            <a:ext cx="8691139" cy="844184"/>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fontAlgn="base"/>
            <a:r>
              <a:rPr lang="it-IT" dirty="0"/>
              <a:t>Regola 4: rispetta la velocità ed i tempi delle altre persone: quando pubblici un messaggio lungo, è considerata buona educazione avvisare il lettore all’inizio che si tratterà di un lungo post. </a:t>
            </a:r>
          </a:p>
        </p:txBody>
      </p:sp>
      <p:sp>
        <p:nvSpPr>
          <p:cNvPr id="20" name="Elipse 19">
            <a:extLst>
              <a:ext uri="{FF2B5EF4-FFF2-40B4-BE49-F238E27FC236}">
                <a16:creationId xmlns:a16="http://schemas.microsoft.com/office/drawing/2014/main" id="{5D4953F7-27E7-4EF1-AB69-198037DE7F6E}"/>
              </a:ext>
            </a:extLst>
          </p:cNvPr>
          <p:cNvSpPr/>
          <p:nvPr/>
        </p:nvSpPr>
        <p:spPr>
          <a:xfrm>
            <a:off x="614517" y="1404887"/>
            <a:ext cx="951377" cy="844182"/>
          </a:xfrm>
          <a:prstGeom prst="ellipse">
            <a:avLst/>
          </a:prstGeom>
        </p:spPr>
        <p:style>
          <a:lnRef idx="2">
            <a:schemeClr val="accent4"/>
          </a:lnRef>
          <a:fillRef idx="1">
            <a:schemeClr val="lt1"/>
          </a:fillRef>
          <a:effectRef idx="0">
            <a:schemeClr val="accent4"/>
          </a:effectRef>
          <a:fontRef idx="minor">
            <a:schemeClr val="dk1"/>
          </a:fontRef>
        </p:style>
      </p:sp>
      <p:sp>
        <p:nvSpPr>
          <p:cNvPr id="21" name="Forma libre: forma 20">
            <a:extLst>
              <a:ext uri="{FF2B5EF4-FFF2-40B4-BE49-F238E27FC236}">
                <a16:creationId xmlns:a16="http://schemas.microsoft.com/office/drawing/2014/main" id="{D5D5E8D5-9C2D-4769-BBC4-DEC680530C62}"/>
              </a:ext>
            </a:extLst>
          </p:cNvPr>
          <p:cNvSpPr/>
          <p:nvPr/>
        </p:nvSpPr>
        <p:spPr>
          <a:xfrm>
            <a:off x="1289312" y="2462092"/>
            <a:ext cx="8525569" cy="844182"/>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fontAlgn="base"/>
            <a:r>
              <a:rPr lang="it-IT" dirty="0"/>
              <a:t>Regola 5: Cerca di apparire bene online: controlla la grammatica e lo spelling prima di pubblicare qualcosa.</a:t>
            </a:r>
          </a:p>
        </p:txBody>
      </p:sp>
      <p:sp>
        <p:nvSpPr>
          <p:cNvPr id="22" name="Elipse 21">
            <a:extLst>
              <a:ext uri="{FF2B5EF4-FFF2-40B4-BE49-F238E27FC236}">
                <a16:creationId xmlns:a16="http://schemas.microsoft.com/office/drawing/2014/main" id="{2DE79145-4823-41BB-B801-17958E407D21}"/>
              </a:ext>
            </a:extLst>
          </p:cNvPr>
          <p:cNvSpPr/>
          <p:nvPr/>
        </p:nvSpPr>
        <p:spPr>
          <a:xfrm>
            <a:off x="614517" y="2442941"/>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3" name="Forma libre: forma 22">
            <a:extLst>
              <a:ext uri="{FF2B5EF4-FFF2-40B4-BE49-F238E27FC236}">
                <a16:creationId xmlns:a16="http://schemas.microsoft.com/office/drawing/2014/main" id="{3A23A3E1-CFCF-4CD3-8D0B-E5C7B081C241}"/>
              </a:ext>
            </a:extLst>
          </p:cNvPr>
          <p:cNvSpPr/>
          <p:nvPr/>
        </p:nvSpPr>
        <p:spPr>
          <a:xfrm>
            <a:off x="1372097" y="3519297"/>
            <a:ext cx="8442784" cy="79925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1" numCol="1" spcCol="1270" anchor="ctr" anchorCtr="0">
            <a:noAutofit/>
          </a:bodyPr>
          <a:lstStyle/>
          <a:p>
            <a:pPr fontAlgn="base"/>
            <a:r>
              <a:rPr lang="it-IT" dirty="0"/>
              <a:t>Regola 6: Condividi le tue competenze professionali: rispondi e aiuta le persone che pongono quesiti all’interno di gruppi di discussione.</a:t>
            </a:r>
          </a:p>
        </p:txBody>
      </p:sp>
      <p:sp>
        <p:nvSpPr>
          <p:cNvPr id="24" name="Elipse 23">
            <a:extLst>
              <a:ext uri="{FF2B5EF4-FFF2-40B4-BE49-F238E27FC236}">
                <a16:creationId xmlns:a16="http://schemas.microsoft.com/office/drawing/2014/main" id="{0C824496-F61A-442D-86F2-BC8C384A4215}"/>
              </a:ext>
            </a:extLst>
          </p:cNvPr>
          <p:cNvSpPr/>
          <p:nvPr/>
        </p:nvSpPr>
        <p:spPr>
          <a:xfrm>
            <a:off x="671458" y="3469049"/>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5" name="Forma libre: forma 24">
            <a:extLst>
              <a:ext uri="{FF2B5EF4-FFF2-40B4-BE49-F238E27FC236}">
                <a16:creationId xmlns:a16="http://schemas.microsoft.com/office/drawing/2014/main" id="{7C278B39-AFB4-4F52-8C16-81C5E1DECABD}"/>
              </a:ext>
            </a:extLst>
          </p:cNvPr>
          <p:cNvSpPr/>
          <p:nvPr/>
        </p:nvSpPr>
        <p:spPr>
          <a:xfrm>
            <a:off x="1413490" y="4495157"/>
            <a:ext cx="8401391" cy="838864"/>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fontAlgn="base"/>
            <a:r>
              <a:rPr lang="it-IT" dirty="0"/>
              <a:t>Regola 7: Cerca di mantenere sotto controllo i litigi: non aizzare gli altri, e se vieni provocato, non rispondere.</a:t>
            </a:r>
          </a:p>
        </p:txBody>
      </p:sp>
      <p:sp>
        <p:nvSpPr>
          <p:cNvPr id="26" name="Elipse 25">
            <a:extLst>
              <a:ext uri="{FF2B5EF4-FFF2-40B4-BE49-F238E27FC236}">
                <a16:creationId xmlns:a16="http://schemas.microsoft.com/office/drawing/2014/main" id="{EF89E0F8-691F-460C-81B0-81B6FE208E40}"/>
              </a:ext>
            </a:extLst>
          </p:cNvPr>
          <p:cNvSpPr/>
          <p:nvPr/>
        </p:nvSpPr>
        <p:spPr>
          <a:xfrm>
            <a:off x="676503" y="4489837"/>
            <a:ext cx="946332" cy="844184"/>
          </a:xfrm>
          <a:prstGeom prst="ellipse">
            <a:avLst/>
          </a:prstGeom>
        </p:spPr>
        <p:style>
          <a:lnRef idx="2">
            <a:schemeClr val="accent4"/>
          </a:lnRef>
          <a:fillRef idx="1">
            <a:schemeClr val="lt1"/>
          </a:fillRef>
          <a:effectRef idx="0">
            <a:schemeClr val="accent4"/>
          </a:effectRef>
          <a:fontRef idx="minor">
            <a:schemeClr val="dk1"/>
          </a:fontRef>
        </p:style>
      </p:sp>
    </p:spTree>
    <p:extLst>
      <p:ext uri="{BB962C8B-B14F-4D97-AF65-F5344CB8AC3E}">
        <p14:creationId xmlns:p14="http://schemas.microsoft.com/office/powerpoint/2010/main" val="247397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B5F83-C2C4-400B-B53D-C8B6060E1474}"/>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grpSp>
        <p:nvGrpSpPr>
          <p:cNvPr id="6" name="Grupo 5">
            <a:extLst>
              <a:ext uri="{FF2B5EF4-FFF2-40B4-BE49-F238E27FC236}">
                <a16:creationId xmlns:a16="http://schemas.microsoft.com/office/drawing/2014/main" id="{E62D687B-BD37-4147-874A-0BEFD30705FE}"/>
              </a:ext>
            </a:extLst>
          </p:cNvPr>
          <p:cNvGrpSpPr/>
          <p:nvPr/>
        </p:nvGrpSpPr>
        <p:grpSpPr>
          <a:xfrm>
            <a:off x="619760" y="2147447"/>
            <a:ext cx="9418320" cy="3069410"/>
            <a:chOff x="1973263" y="2648176"/>
            <a:chExt cx="7111877" cy="2371494"/>
          </a:xfrm>
          <a:solidFill>
            <a:srgbClr val="4EAE3A"/>
          </a:solidFill>
        </p:grpSpPr>
        <p:sp>
          <p:nvSpPr>
            <p:cNvPr id="13" name="Forma libre: forma 12">
              <a:extLst>
                <a:ext uri="{FF2B5EF4-FFF2-40B4-BE49-F238E27FC236}">
                  <a16:creationId xmlns:a16="http://schemas.microsoft.com/office/drawing/2014/main" id="{A2CECCFE-17EF-4585-B4A2-2E03BF2BA024}"/>
                </a:ext>
              </a:extLst>
            </p:cNvPr>
            <p:cNvSpPr/>
            <p:nvPr/>
          </p:nvSpPr>
          <p:spPr>
            <a:xfrm>
              <a:off x="2579318" y="2648177"/>
              <a:ext cx="6505822" cy="627388"/>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fontAlgn="base"/>
              <a:r>
                <a:rPr lang="it-IT" dirty="0"/>
                <a:t>Regola 8: Rispetta la privacy degli altri: se vuoi essere rispettato, sii il primo a rispettare.</a:t>
              </a:r>
            </a:p>
          </p:txBody>
        </p:sp>
        <p:sp>
          <p:nvSpPr>
            <p:cNvPr id="14" name="Elipse 13">
              <a:extLst>
                <a:ext uri="{FF2B5EF4-FFF2-40B4-BE49-F238E27FC236}">
                  <a16:creationId xmlns:a16="http://schemas.microsoft.com/office/drawing/2014/main" id="{5CFF02F7-E8B1-4731-9785-236421CD375D}"/>
                </a:ext>
              </a:extLst>
            </p:cNvPr>
            <p:cNvSpPr/>
            <p:nvPr/>
          </p:nvSpPr>
          <p:spPr>
            <a:xfrm>
              <a:off x="1973263" y="2648176"/>
              <a:ext cx="744683" cy="647128"/>
            </a:xfrm>
            <a:prstGeom prst="ellipse">
              <a:avLst/>
            </a:prstGeom>
          </p:spPr>
          <p:style>
            <a:lnRef idx="2">
              <a:schemeClr val="accent4"/>
            </a:lnRef>
            <a:fillRef idx="1">
              <a:schemeClr val="lt1"/>
            </a:fillRef>
            <a:effectRef idx="0">
              <a:schemeClr val="accent4"/>
            </a:effectRef>
            <a:fontRef idx="minor">
              <a:schemeClr val="dk1"/>
            </a:fontRef>
          </p:style>
        </p:sp>
        <p:sp>
          <p:nvSpPr>
            <p:cNvPr id="15" name="Forma libre: forma 14">
              <a:extLst>
                <a:ext uri="{FF2B5EF4-FFF2-40B4-BE49-F238E27FC236}">
                  <a16:creationId xmlns:a16="http://schemas.microsoft.com/office/drawing/2014/main" id="{2138654C-E204-411E-BC0F-EED26E8FB3FA}"/>
                </a:ext>
              </a:extLst>
            </p:cNvPr>
            <p:cNvSpPr/>
            <p:nvPr/>
          </p:nvSpPr>
          <p:spPr>
            <a:xfrm>
              <a:off x="2579318" y="3484243"/>
              <a:ext cx="6505822" cy="65771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fontAlgn="base"/>
              <a:r>
                <a:rPr lang="it-IT" dirty="0"/>
                <a:t>Regola 9: non abusare del tuo potere: sapere più degli altri non autorizza ad approfittartene. </a:t>
              </a:r>
            </a:p>
          </p:txBody>
        </p:sp>
        <p:sp>
          <p:nvSpPr>
            <p:cNvPr id="16" name="Elipse 15">
              <a:extLst>
                <a:ext uri="{FF2B5EF4-FFF2-40B4-BE49-F238E27FC236}">
                  <a16:creationId xmlns:a16="http://schemas.microsoft.com/office/drawing/2014/main" id="{0B7A5F3E-A8A4-45DC-AC5B-4CEEB1460F4D}"/>
                </a:ext>
              </a:extLst>
            </p:cNvPr>
            <p:cNvSpPr/>
            <p:nvPr/>
          </p:nvSpPr>
          <p:spPr>
            <a:xfrm>
              <a:off x="1990538" y="3516734"/>
              <a:ext cx="744683" cy="647129"/>
            </a:xfrm>
            <a:prstGeom prst="ellipse">
              <a:avLst/>
            </a:prstGeom>
          </p:spPr>
          <p:style>
            <a:lnRef idx="2">
              <a:schemeClr val="accent4"/>
            </a:lnRef>
            <a:fillRef idx="1">
              <a:schemeClr val="lt1"/>
            </a:fillRef>
            <a:effectRef idx="0">
              <a:schemeClr val="accent4"/>
            </a:effectRef>
            <a:fontRef idx="minor">
              <a:schemeClr val="dk1"/>
            </a:fontRef>
          </p:style>
        </p:sp>
        <p:sp>
          <p:nvSpPr>
            <p:cNvPr id="17" name="Forma libre: forma 16">
              <a:extLst>
                <a:ext uri="{FF2B5EF4-FFF2-40B4-BE49-F238E27FC236}">
                  <a16:creationId xmlns:a16="http://schemas.microsoft.com/office/drawing/2014/main" id="{EA884E72-284E-4D41-B4B2-397A8AB4C9DD}"/>
                </a:ext>
              </a:extLst>
            </p:cNvPr>
            <p:cNvSpPr/>
            <p:nvPr/>
          </p:nvSpPr>
          <p:spPr>
            <a:xfrm>
              <a:off x="2579318" y="4322663"/>
              <a:ext cx="6505822" cy="647129"/>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lvl="0" defTabSz="533400">
                <a:lnSpc>
                  <a:spcPct val="90000"/>
                </a:lnSpc>
                <a:spcBef>
                  <a:spcPct val="0"/>
                </a:spcBef>
                <a:spcAft>
                  <a:spcPct val="35000"/>
                </a:spcAft>
              </a:pPr>
              <a:r>
                <a:rPr lang="it-IT" dirty="0"/>
                <a:t>Regola 10: Perdona gli errori altrui: sii gentile ed educato, non criticare.</a:t>
              </a:r>
              <a:endParaRPr lang="es-ES" kern="1200" dirty="0"/>
            </a:p>
          </p:txBody>
        </p:sp>
        <p:sp>
          <p:nvSpPr>
            <p:cNvPr id="18" name="Elipse 17">
              <a:extLst>
                <a:ext uri="{FF2B5EF4-FFF2-40B4-BE49-F238E27FC236}">
                  <a16:creationId xmlns:a16="http://schemas.microsoft.com/office/drawing/2014/main" id="{6C045D18-ACE5-42CE-BF80-601A5EE2C0E7}"/>
                </a:ext>
              </a:extLst>
            </p:cNvPr>
            <p:cNvSpPr/>
            <p:nvPr/>
          </p:nvSpPr>
          <p:spPr>
            <a:xfrm>
              <a:off x="1990538" y="4372541"/>
              <a:ext cx="744683" cy="647129"/>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322330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887141" y="2379569"/>
            <a:ext cx="4310734" cy="46903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AutoNum type="arabicPeriod"/>
            </a:pPr>
            <a:r>
              <a:rPr lang="it-IT" b="1" dirty="0"/>
              <a:t>Quali sono alcune delle misure proposte dall’UNESCO per la salvaguardia del ICH?</a:t>
            </a:r>
          </a:p>
          <a:p>
            <a:pPr algn="just"/>
            <a:endParaRPr lang="it-IT" dirty="0"/>
          </a:p>
          <a:p>
            <a:pPr marL="285750" lvl="0" indent="-285750" algn="just">
              <a:buFontTx/>
              <a:buChar char="-"/>
            </a:pPr>
            <a:r>
              <a:rPr lang="sk-SK" dirty="0"/>
              <a:t>La </a:t>
            </a:r>
            <a:r>
              <a:rPr lang="sk-SK" dirty="0" err="1"/>
              <a:t>creazione</a:t>
            </a:r>
            <a:r>
              <a:rPr lang="sk-SK" dirty="0"/>
              <a:t> di </a:t>
            </a:r>
            <a:r>
              <a:rPr lang="sk-SK" dirty="0" err="1"/>
              <a:t>un</a:t>
            </a:r>
            <a:r>
              <a:rPr lang="sk-SK" dirty="0"/>
              <a:t> sito web per la </a:t>
            </a:r>
            <a:r>
              <a:rPr lang="sk-SK" dirty="0" err="1"/>
              <a:t>diffusione</a:t>
            </a:r>
            <a:r>
              <a:rPr lang="sk-SK" dirty="0"/>
              <a:t> di </a:t>
            </a:r>
            <a:r>
              <a:rPr lang="sk-SK" dirty="0" err="1"/>
              <a:t>ogni</a:t>
            </a:r>
            <a:r>
              <a:rPr lang="sk-SK" dirty="0"/>
              <a:t> </a:t>
            </a:r>
            <a:r>
              <a:rPr lang="sk-SK" dirty="0" err="1"/>
              <a:t>elemento</a:t>
            </a:r>
            <a:r>
              <a:rPr lang="sk-SK" dirty="0"/>
              <a:t> </a:t>
            </a:r>
            <a:r>
              <a:rPr lang="sk-SK" dirty="0" err="1"/>
              <a:t>registrato</a:t>
            </a:r>
            <a:r>
              <a:rPr lang="sk-SK" dirty="0"/>
              <a:t> </a:t>
            </a:r>
            <a:r>
              <a:rPr lang="sk-SK" dirty="0" err="1"/>
              <a:t>nella</a:t>
            </a:r>
            <a:r>
              <a:rPr lang="sk-SK" dirty="0"/>
              <a:t> lista ICH </a:t>
            </a:r>
            <a:r>
              <a:rPr lang="sk-SK" dirty="0" err="1"/>
              <a:t>dell’UNESCO</a:t>
            </a:r>
            <a:r>
              <a:rPr lang="sk-SK" dirty="0"/>
              <a:t>.</a:t>
            </a:r>
            <a:endParaRPr lang="it-IT" dirty="0"/>
          </a:p>
          <a:p>
            <a:pPr marL="285750" lvl="0" indent="-285750" algn="just">
              <a:buFontTx/>
              <a:buChar char="-"/>
            </a:pPr>
            <a:r>
              <a:rPr lang="sk-SK" b="1" dirty="0" err="1"/>
              <a:t>Ricerca</a:t>
            </a:r>
            <a:r>
              <a:rPr lang="sk-SK" b="1" dirty="0"/>
              <a:t> </a:t>
            </a:r>
            <a:r>
              <a:rPr lang="sk-SK" b="1" dirty="0" err="1"/>
              <a:t>e</a:t>
            </a:r>
            <a:r>
              <a:rPr lang="sk-SK" b="1" dirty="0"/>
              <a:t> </a:t>
            </a:r>
            <a:r>
              <a:rPr lang="sk-SK" b="1" dirty="0" err="1"/>
              <a:t>documentazione</a:t>
            </a:r>
            <a:r>
              <a:rPr lang="sk-SK" b="1" dirty="0"/>
              <a:t> </a:t>
            </a:r>
            <a:r>
              <a:rPr lang="sk-SK" b="1" dirty="0" err="1"/>
              <a:t>adeguata</a:t>
            </a:r>
            <a:r>
              <a:rPr lang="sk-SK" b="1" dirty="0"/>
              <a:t> del </a:t>
            </a:r>
            <a:r>
              <a:rPr lang="sk-SK" b="1" dirty="0" err="1"/>
              <a:t>Patrimonio</a:t>
            </a:r>
            <a:r>
              <a:rPr lang="sk-SK" b="1" dirty="0"/>
              <a:t> (</a:t>
            </a:r>
            <a:r>
              <a:rPr lang="sk-SK" b="1" dirty="0" err="1"/>
              <a:t>digitalizzazione</a:t>
            </a:r>
            <a:r>
              <a:rPr lang="sk-SK" b="1" dirty="0"/>
              <a:t> di </a:t>
            </a:r>
            <a:r>
              <a:rPr lang="sk-SK" b="1" dirty="0" err="1"/>
              <a:t>foto</a:t>
            </a:r>
            <a:r>
              <a:rPr lang="sk-SK" b="1" dirty="0"/>
              <a:t>, </a:t>
            </a:r>
            <a:r>
              <a:rPr lang="sk-SK" b="1" dirty="0" err="1"/>
              <a:t>creazione</a:t>
            </a:r>
            <a:r>
              <a:rPr lang="sk-SK" b="1" dirty="0"/>
              <a:t> di </a:t>
            </a:r>
            <a:r>
              <a:rPr lang="sk-SK" b="1" dirty="0" err="1"/>
              <a:t>materiale</a:t>
            </a:r>
            <a:r>
              <a:rPr lang="sk-SK" b="1" dirty="0"/>
              <a:t> </a:t>
            </a:r>
            <a:r>
              <a:rPr lang="sk-SK" b="1" dirty="0" err="1"/>
              <a:t>audiovisivo</a:t>
            </a:r>
            <a:r>
              <a:rPr lang="sk-SK" b="1" dirty="0"/>
              <a:t>), </a:t>
            </a:r>
            <a:r>
              <a:rPr lang="sk-SK" b="1" dirty="0" err="1"/>
              <a:t>strategie</a:t>
            </a:r>
            <a:r>
              <a:rPr lang="sk-SK" b="1" dirty="0"/>
              <a:t> di </a:t>
            </a:r>
            <a:r>
              <a:rPr lang="sk-SK" b="1" dirty="0" err="1"/>
              <a:t>comunicazione</a:t>
            </a:r>
            <a:r>
              <a:rPr lang="sk-SK" b="1" dirty="0"/>
              <a:t>. </a:t>
            </a:r>
            <a:endParaRPr lang="it-IT" dirty="0"/>
          </a:p>
          <a:p>
            <a:pPr marL="285750" lvl="0" indent="-285750" algn="just">
              <a:buFontTx/>
              <a:buChar char="-"/>
            </a:pPr>
            <a:r>
              <a:rPr lang="sk-SK" dirty="0" err="1"/>
              <a:t>Creazione</a:t>
            </a:r>
            <a:r>
              <a:rPr lang="sk-SK" dirty="0"/>
              <a:t> di </a:t>
            </a:r>
            <a:r>
              <a:rPr lang="sk-SK" dirty="0" err="1"/>
              <a:t>convegni</a:t>
            </a:r>
            <a:r>
              <a:rPr lang="sk-SK" dirty="0"/>
              <a:t> </a:t>
            </a:r>
            <a:r>
              <a:rPr lang="sk-SK" dirty="0" err="1"/>
              <a:t>annuali</a:t>
            </a:r>
            <a:r>
              <a:rPr lang="sk-SK" dirty="0"/>
              <a:t> per </a:t>
            </a:r>
            <a:r>
              <a:rPr lang="sk-SK" dirty="0" err="1"/>
              <a:t>salvaguardare</a:t>
            </a:r>
            <a:r>
              <a:rPr lang="sk-SK" dirty="0"/>
              <a:t> </a:t>
            </a:r>
            <a:r>
              <a:rPr lang="sk-SK" dirty="0" err="1"/>
              <a:t>il</a:t>
            </a:r>
            <a:r>
              <a:rPr lang="sk-SK" dirty="0"/>
              <a:t> </a:t>
            </a:r>
            <a:r>
              <a:rPr lang="sk-SK" dirty="0" err="1"/>
              <a:t>Patrimonio</a:t>
            </a:r>
            <a:r>
              <a:rPr lang="sk-SK" dirty="0"/>
              <a:t> </a:t>
            </a:r>
            <a:r>
              <a:rPr lang="sk-SK" dirty="0" err="1"/>
              <a:t>immateriale</a:t>
            </a:r>
            <a:r>
              <a:rPr lang="sk-SK" dirty="0"/>
              <a:t> </a:t>
            </a:r>
            <a:r>
              <a:rPr lang="sk-SK" dirty="0" err="1"/>
              <a:t>europeo</a:t>
            </a:r>
            <a:r>
              <a:rPr lang="sk-SK" dirty="0"/>
              <a:t>. </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980357" y="2922652"/>
            <a:ext cx="412430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07000"/>
              </a:lnSpc>
              <a:spcAft>
                <a:spcPts val="800"/>
              </a:spcAft>
            </a:pP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C5316071-172F-42AE-A310-69D62C5D0BAA}"/>
              </a:ext>
            </a:extLst>
          </p:cNvPr>
          <p:cNvSpPr/>
          <p:nvPr/>
        </p:nvSpPr>
        <p:spPr>
          <a:xfrm>
            <a:off x="2293607" y="137849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6507492" y="2292959"/>
            <a:ext cx="4195883" cy="18492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b="1" dirty="0"/>
              <a:t>2. Internet, I social network e gli strumenti digitali esistenti giocano un ruolo fondamentale nella conservazione, promozione e diffusione del ICH e sono usati nelle strategie di comunicazione messe in atto dai Paesi membri e incluse nei Piani di Salvaguardia del ICH.</a:t>
            </a:r>
          </a:p>
          <a:p>
            <a:pPr algn="just"/>
            <a:endParaRPr lang="it-IT" dirty="0"/>
          </a:p>
          <a:p>
            <a:pPr marL="285750" lvl="0" indent="-285750" algn="just">
              <a:buFontTx/>
              <a:buChar char="-"/>
            </a:pPr>
            <a:r>
              <a:rPr lang="sk-SK" b="1" dirty="0" err="1"/>
              <a:t>Vero</a:t>
            </a:r>
            <a:endParaRPr lang="sk-SK" b="1" dirty="0"/>
          </a:p>
          <a:p>
            <a:pPr marL="285750" lvl="0" indent="-285750" algn="just">
              <a:buFontTx/>
              <a:buChar char="-"/>
            </a:pPr>
            <a:r>
              <a:rPr lang="sk-SK" dirty="0" err="1"/>
              <a:t>Falso</a:t>
            </a:r>
            <a:endParaRPr lang="it-IT" dirty="0"/>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6507492" y="440344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altLang="ko-KR" dirty="0">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7949099" y="1380941"/>
            <a:ext cx="754393" cy="754393"/>
          </a:xfrm>
          <a:prstGeom prst="ellipse">
            <a:avLst/>
          </a:prstGeom>
          <a:solidFill>
            <a:srgbClr val="27969F"/>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2468111" y="155861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SELF-ASSESSMENT TEST</a:t>
            </a:r>
          </a:p>
        </p:txBody>
      </p:sp>
      <p:sp>
        <p:nvSpPr>
          <p:cNvPr id="40" name="Oval 21"/>
          <p:cNvSpPr>
            <a:spLocks noChangeAspect="1"/>
          </p:cNvSpPr>
          <p:nvPr/>
        </p:nvSpPr>
        <p:spPr>
          <a:xfrm>
            <a:off x="8158848" y="158267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66744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94709" y="1826609"/>
            <a:ext cx="4227762" cy="43859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600" b="1" dirty="0"/>
              <a:t>3. Per creare il nostro sito web abbiamo bisogno di prendere in considerazione i seguenti aspetti: </a:t>
            </a:r>
            <a:endParaRPr lang="it-IT" sz="1600" dirty="0"/>
          </a:p>
          <a:p>
            <a:pPr marL="285750" lvl="0" indent="-285750" algn="just">
              <a:buFontTx/>
              <a:buChar char="-"/>
            </a:pPr>
            <a:r>
              <a:rPr lang="it-IT" sz="1600" dirty="0"/>
              <a:t>È fondamentale saper programmare per creare un sito web che si adatti alle necessità della propria attività e del proprio pubblico di riferimento.</a:t>
            </a:r>
          </a:p>
          <a:p>
            <a:pPr marL="285750" lvl="0" indent="-285750" algn="just">
              <a:buFontTx/>
              <a:buChar char="-"/>
            </a:pPr>
            <a:r>
              <a:rPr lang="it-IT" sz="1600" dirty="0"/>
              <a:t>Bisogna ricercare attività di successo e creare il sito web nello stesso modo, perché sarà una garanzia di successo dato che per loro funziona. </a:t>
            </a:r>
          </a:p>
          <a:p>
            <a:pPr marL="285750" lvl="0" indent="-285750" algn="just">
              <a:buFontTx/>
              <a:buChar char="-"/>
            </a:pPr>
            <a:r>
              <a:rPr lang="it-IT" sz="1600" b="1" dirty="0"/>
              <a:t>Bisogna definire i propri obiettivi, tipologia di audience e adattare i contenuti e il linguaggio utilizzato di conseguenza. Dobbiamo essere chiari, concisi e utilizzare immagini in alta risoluzione che catturano l’attenzione degli utenti. </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94709" y="2757363"/>
            <a:ext cx="384647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1849637" y="1004250"/>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8" name="Donut 8">
            <a:extLst>
              <a:ext uri="{FF2B5EF4-FFF2-40B4-BE49-F238E27FC236}">
                <a16:creationId xmlns:a16="http://schemas.microsoft.com/office/drawing/2014/main" id="{49222F3C-3564-4ADC-BEEB-3CC1694D832E}"/>
              </a:ext>
            </a:extLst>
          </p:cNvPr>
          <p:cNvSpPr/>
          <p:nvPr/>
        </p:nvSpPr>
        <p:spPr>
          <a:xfrm>
            <a:off x="4809391" y="553546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2046834" y="12029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SELF-ASSESSMENT TEST</a:t>
            </a:r>
          </a:p>
        </p:txBody>
      </p:sp>
      <p:sp>
        <p:nvSpPr>
          <p:cNvPr id="25" name="Text Placeholder 4"/>
          <p:cNvSpPr txBox="1">
            <a:spLocks/>
          </p:cNvSpPr>
          <p:nvPr/>
        </p:nvSpPr>
        <p:spPr>
          <a:xfrm>
            <a:off x="5099249" y="1783255"/>
            <a:ext cx="5882348" cy="3440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600" b="1" dirty="0"/>
              <a:t>4. Gli aspetti da considerare quando si costruisce il proprio </a:t>
            </a:r>
            <a:r>
              <a:rPr lang="it-IT" sz="1600" b="1" dirty="0" err="1"/>
              <a:t>branding</a:t>
            </a:r>
            <a:r>
              <a:rPr lang="it-IT" sz="1600" b="1" dirty="0"/>
              <a:t> sono: </a:t>
            </a:r>
            <a:endParaRPr lang="it-IT" sz="1600" dirty="0"/>
          </a:p>
          <a:p>
            <a:pPr marL="285750" lvl="0" indent="-285750" algn="just">
              <a:buFontTx/>
              <a:buChar char="-"/>
            </a:pPr>
            <a:r>
              <a:rPr lang="it-IT" sz="1600" b="1" dirty="0"/>
              <a:t>Il nome, il logo, i simboli e i valori che si vogliono trasmettere, lo slogan e il dominio del sito web.</a:t>
            </a:r>
          </a:p>
          <a:p>
            <a:pPr marL="285750" lvl="0" indent="-285750" algn="just">
              <a:buFontTx/>
              <a:buChar char="-"/>
            </a:pPr>
            <a:r>
              <a:rPr lang="it-IT" sz="1600" dirty="0"/>
              <a:t>Il nome, il logo, creare un profilo business in ogni social network, avere un buon canale </a:t>
            </a:r>
            <a:r>
              <a:rPr lang="it-IT" sz="1600" dirty="0" err="1"/>
              <a:t>YouTube</a:t>
            </a:r>
            <a:r>
              <a:rPr lang="it-IT" sz="1600" dirty="0"/>
              <a:t> per promuovere la propria attività. </a:t>
            </a:r>
          </a:p>
          <a:p>
            <a:pPr marL="285750" lvl="0" indent="-285750" algn="just">
              <a:buFontTx/>
              <a:buChar char="-"/>
            </a:pPr>
            <a:r>
              <a:rPr lang="it-IT" sz="1600" dirty="0"/>
              <a:t>Una buona strategia di promozione, che includa e-mail marketing e TV marketing (il miglior metodo per promuovere la propria attivita), volantini cartacei con il proprio logo per coloro che non hanno accesso a internet. </a:t>
            </a:r>
          </a:p>
        </p:txBody>
      </p:sp>
      <p:sp>
        <p:nvSpPr>
          <p:cNvPr id="27" name="Text Placeholder 5"/>
          <p:cNvSpPr txBox="1">
            <a:spLocks/>
          </p:cNvSpPr>
          <p:nvPr/>
        </p:nvSpPr>
        <p:spPr>
          <a:xfrm>
            <a:off x="5150804" y="2229883"/>
            <a:ext cx="621261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GB" altLang="ko-KR" sz="1600" dirty="0">
              <a:cs typeface="Arial" pitchFamily="34" charset="0"/>
            </a:endParaRPr>
          </a:p>
        </p:txBody>
      </p:sp>
      <p:sp>
        <p:nvSpPr>
          <p:cNvPr id="32" name="Text Placeholder 6"/>
          <p:cNvSpPr txBox="1">
            <a:spLocks/>
          </p:cNvSpPr>
          <p:nvPr/>
        </p:nvSpPr>
        <p:spPr>
          <a:xfrm>
            <a:off x="5306780" y="4989992"/>
            <a:ext cx="5900659" cy="20694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dirty="0"/>
              <a:t>5. Il mondo digitale non necessita di regole comportamentali e di interazione come quelle che regolano le interazioni sociali nel mondo reale. </a:t>
            </a:r>
            <a:endParaRPr lang="it-IT" sz="1600" dirty="0"/>
          </a:p>
          <a:p>
            <a:pPr marL="285750" lvl="0" indent="-285750">
              <a:buFontTx/>
              <a:buChar char="-"/>
            </a:pPr>
            <a:r>
              <a:rPr lang="it-IT" sz="1600" dirty="0"/>
              <a:t>Vero</a:t>
            </a:r>
          </a:p>
          <a:p>
            <a:pPr marL="285750" lvl="0" indent="-285750">
              <a:buFontTx/>
              <a:buChar char="-"/>
            </a:pPr>
            <a:r>
              <a:rPr lang="it-IT" sz="1600" b="1" dirty="0"/>
              <a:t>Falso</a:t>
            </a:r>
            <a:endParaRPr lang="it-IT" sz="1600" dirty="0"/>
          </a:p>
        </p:txBody>
      </p:sp>
      <p:sp>
        <p:nvSpPr>
          <p:cNvPr id="35" name="Oval 4"/>
          <p:cNvSpPr/>
          <p:nvPr/>
        </p:nvSpPr>
        <p:spPr>
          <a:xfrm>
            <a:off x="7292538" y="979152"/>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36" name="Oval 18"/>
          <p:cNvSpPr/>
          <p:nvPr/>
        </p:nvSpPr>
        <p:spPr>
          <a:xfrm>
            <a:off x="7292538" y="4320709"/>
            <a:ext cx="712089" cy="68004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9" name="Rectangle 16"/>
          <p:cNvSpPr/>
          <p:nvPr/>
        </p:nvSpPr>
        <p:spPr>
          <a:xfrm>
            <a:off x="7453666" y="1196940"/>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Donut 8">
            <a:extLst>
              <a:ext uri="{FF2B5EF4-FFF2-40B4-BE49-F238E27FC236}">
                <a16:creationId xmlns:a16="http://schemas.microsoft.com/office/drawing/2014/main" id="{7791B229-FEBB-4019-BFE6-D25FD1C01853}"/>
              </a:ext>
            </a:extLst>
          </p:cNvPr>
          <p:cNvSpPr/>
          <p:nvPr/>
        </p:nvSpPr>
        <p:spPr>
          <a:xfrm>
            <a:off x="7477875" y="445668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194634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6" y="186285"/>
            <a:ext cx="3777963"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400" b="1" dirty="0">
                <a:solidFill>
                  <a:srgbClr val="266C9F"/>
                </a:solidFill>
                <a:latin typeface="+mn-lt"/>
              </a:rPr>
              <a:t>RIASSUMENDO</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414544" y="4041546"/>
            <a:ext cx="863793" cy="548732"/>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768592" y="2351338"/>
            <a:ext cx="525282" cy="474125"/>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253423" y="2252532"/>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63033" y="4132587"/>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307939" y="4754229"/>
            <a:ext cx="3492609" cy="14773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La creazione di un </a:t>
            </a:r>
            <a:r>
              <a:rPr lang="it-IT" b="1" dirty="0">
                <a:solidFill>
                  <a:srgbClr val="4EAE3A"/>
                </a:solidFill>
              </a:rPr>
              <a:t>sito web </a:t>
            </a:r>
            <a:r>
              <a:rPr lang="it-IT" dirty="0"/>
              <a:t>è una </a:t>
            </a:r>
          </a:p>
          <a:p>
            <a:pPr lvl="0" fontAlgn="base"/>
            <a:r>
              <a:rPr lang="it-IT" dirty="0"/>
              <a:t>delle opzioni migliori se si vuole </a:t>
            </a:r>
          </a:p>
          <a:p>
            <a:pPr lvl="0" fontAlgn="base"/>
            <a:r>
              <a:rPr lang="it-IT" b="1" dirty="0">
                <a:solidFill>
                  <a:srgbClr val="4EAE3A"/>
                </a:solidFill>
              </a:rPr>
              <a:t>comunicare</a:t>
            </a:r>
            <a:r>
              <a:rPr lang="it-IT" dirty="0"/>
              <a:t> con il resto del mondo e trasferire conoscenze in ambito </a:t>
            </a:r>
          </a:p>
          <a:p>
            <a:pPr lvl="0" fontAlgn="base"/>
            <a:r>
              <a:rPr lang="it-IT" dirty="0"/>
              <a:t>ICH.</a:t>
            </a:r>
          </a:p>
        </p:txBody>
      </p:sp>
      <p:sp>
        <p:nvSpPr>
          <p:cNvPr id="24" name="TextBox 10">
            <a:extLst>
              <a:ext uri="{FF2B5EF4-FFF2-40B4-BE49-F238E27FC236}">
                <a16:creationId xmlns:a16="http://schemas.microsoft.com/office/drawing/2014/main" id="{D0CD8C55-162D-48B8-9989-822BD5B818EA}"/>
              </a:ext>
            </a:extLst>
          </p:cNvPr>
          <p:cNvSpPr txBox="1"/>
          <p:nvPr/>
        </p:nvSpPr>
        <p:spPr>
          <a:xfrm>
            <a:off x="7123652" y="1320133"/>
            <a:ext cx="3510041" cy="230832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È possibile creare il proprio </a:t>
            </a:r>
            <a:r>
              <a:rPr lang="it-IT" b="1" dirty="0">
                <a:solidFill>
                  <a:srgbClr val="4EAE3A"/>
                </a:solidFill>
              </a:rPr>
              <a:t>sito </a:t>
            </a:r>
          </a:p>
          <a:p>
            <a:pPr lvl="0" fontAlgn="base"/>
            <a:r>
              <a:rPr lang="it-IT" b="1" dirty="0">
                <a:solidFill>
                  <a:srgbClr val="4EAE3A"/>
                </a:solidFill>
              </a:rPr>
              <a:t>web </a:t>
            </a:r>
            <a:r>
              <a:rPr lang="it-IT" dirty="0"/>
              <a:t>usando piattaforme già </a:t>
            </a:r>
          </a:p>
          <a:p>
            <a:pPr lvl="0" fontAlgn="base"/>
            <a:r>
              <a:rPr lang="it-IT" dirty="0"/>
              <a:t>esistenti. Tuttavia, sarà necessario </a:t>
            </a:r>
          </a:p>
          <a:p>
            <a:pPr lvl="0" fontAlgn="base"/>
            <a:r>
              <a:rPr lang="it-IT" dirty="0"/>
              <a:t>fissare un target di riferimento e</a:t>
            </a:r>
          </a:p>
          <a:p>
            <a:pPr lvl="0" fontAlgn="base"/>
            <a:r>
              <a:rPr lang="it-IT" dirty="0"/>
              <a:t> adattare il linguaggio e i contenuti di conseguenza. Le immagini (che </a:t>
            </a:r>
          </a:p>
          <a:p>
            <a:pPr lvl="0" fontAlgn="base"/>
            <a:r>
              <a:rPr lang="it-IT" dirty="0"/>
              <a:t>dovranno essere di </a:t>
            </a:r>
            <a:r>
              <a:rPr lang="it-IT" b="1" dirty="0">
                <a:solidFill>
                  <a:srgbClr val="4EAE3A"/>
                </a:solidFill>
              </a:rPr>
              <a:t>ottima qualità </a:t>
            </a:r>
            <a:r>
              <a:rPr lang="it-IT" dirty="0"/>
              <a:t>e accattivanti) sono fondamentali.</a:t>
            </a:r>
          </a:p>
        </p:txBody>
      </p:sp>
      <p:sp>
        <p:nvSpPr>
          <p:cNvPr id="27" name="TextBox 10">
            <a:extLst>
              <a:ext uri="{FF2B5EF4-FFF2-40B4-BE49-F238E27FC236}">
                <a16:creationId xmlns:a16="http://schemas.microsoft.com/office/drawing/2014/main" id="{30F86858-E96A-43BF-BCC8-CA796B301979}"/>
              </a:ext>
            </a:extLst>
          </p:cNvPr>
          <p:cNvSpPr txBox="1"/>
          <p:nvPr/>
        </p:nvSpPr>
        <p:spPr>
          <a:xfrm>
            <a:off x="7278337" y="4090127"/>
            <a:ext cx="3605724" cy="227754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Per ottenere un sito web di </a:t>
            </a:r>
            <a:r>
              <a:rPr lang="it-IT" b="1" dirty="0">
                <a:solidFill>
                  <a:srgbClr val="4EAE3A"/>
                </a:solidFill>
              </a:rPr>
              <a:t>successo</a:t>
            </a:r>
            <a:r>
              <a:rPr lang="it-IT" dirty="0"/>
              <a:t> vanno implementate le strategie </a:t>
            </a:r>
          </a:p>
          <a:p>
            <a:pPr lvl="0" fontAlgn="base"/>
            <a:r>
              <a:rPr lang="it-IT" dirty="0"/>
              <a:t>SEO come ad esempio l’utilizzo di </a:t>
            </a:r>
          </a:p>
          <a:p>
            <a:pPr lvl="0" fontAlgn="base"/>
            <a:r>
              <a:rPr lang="it-IT" dirty="0"/>
              <a:t>parole chiave mirate, ed assicurarsi </a:t>
            </a:r>
          </a:p>
          <a:p>
            <a:pPr lvl="0" fontAlgn="base"/>
            <a:r>
              <a:rPr lang="it-IT" dirty="0"/>
              <a:t>che il proprio sito web abbia un </a:t>
            </a:r>
          </a:p>
          <a:p>
            <a:pPr lvl="0" fontAlgn="base"/>
            <a:r>
              <a:rPr lang="it-IT" b="1" dirty="0">
                <a:solidFill>
                  <a:srgbClr val="4EAE3A"/>
                </a:solidFill>
              </a:rPr>
              <a:t>design</a:t>
            </a:r>
            <a:r>
              <a:rPr lang="it-IT" dirty="0"/>
              <a:t> che si adatta a tutti i </a:t>
            </a:r>
          </a:p>
          <a:p>
            <a:pPr lvl="0" fontAlgn="base"/>
            <a:r>
              <a:rPr lang="it-IT" dirty="0"/>
              <a:t>dispositivi.</a:t>
            </a:r>
          </a:p>
          <a:p>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1307939" y="1060312"/>
            <a:ext cx="4666099"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Uno dei metodi che permette di </a:t>
            </a:r>
            <a:r>
              <a:rPr lang="it-IT" b="1" dirty="0">
                <a:solidFill>
                  <a:srgbClr val="4EAE3A"/>
                </a:solidFill>
              </a:rPr>
              <a:t>preservare</a:t>
            </a:r>
            <a:r>
              <a:rPr lang="it-IT" dirty="0"/>
              <a:t> e </a:t>
            </a:r>
          </a:p>
          <a:p>
            <a:pPr lvl="0" fontAlgn="base"/>
            <a:r>
              <a:rPr lang="it-IT" dirty="0"/>
              <a:t>far </a:t>
            </a:r>
            <a:r>
              <a:rPr lang="it-IT" b="1" dirty="0">
                <a:solidFill>
                  <a:srgbClr val="4EAE3A"/>
                </a:solidFill>
              </a:rPr>
              <a:t>conoscere</a:t>
            </a:r>
            <a:r>
              <a:rPr lang="it-IT" dirty="0"/>
              <a:t> il ICH è quello di </a:t>
            </a:r>
            <a:r>
              <a:rPr lang="it-IT" b="1" dirty="0"/>
              <a:t>creare</a:t>
            </a:r>
            <a:r>
              <a:rPr lang="it-IT" dirty="0"/>
              <a:t> materiale digitale audiovisivo e non di ciò che lo compone e farne un archivio.</a:t>
            </a:r>
          </a:p>
        </p:txBody>
      </p:sp>
      <p:sp>
        <p:nvSpPr>
          <p:cNvPr id="33" name="TextBox 10">
            <a:extLst>
              <a:ext uri="{FF2B5EF4-FFF2-40B4-BE49-F238E27FC236}">
                <a16:creationId xmlns:a16="http://schemas.microsoft.com/office/drawing/2014/main" id="{B2A04583-5DDD-4D94-A00F-21422E6C416D}"/>
              </a:ext>
            </a:extLst>
          </p:cNvPr>
          <p:cNvSpPr txBox="1"/>
          <p:nvPr/>
        </p:nvSpPr>
        <p:spPr>
          <a:xfrm>
            <a:off x="300942" y="2687397"/>
            <a:ext cx="3687141" cy="17543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Per farlo, è necessario implementare </a:t>
            </a:r>
            <a:r>
              <a:rPr lang="it-IT" b="1" dirty="0">
                <a:solidFill>
                  <a:srgbClr val="4EAE3A"/>
                </a:solidFill>
              </a:rPr>
              <a:t>strategie</a:t>
            </a:r>
            <a:r>
              <a:rPr lang="it-IT" dirty="0"/>
              <a:t> comunicative che permettano la trasmissione di informazioni. </a:t>
            </a:r>
          </a:p>
          <a:p>
            <a:pPr lvl="0" fontAlgn="base"/>
            <a:r>
              <a:rPr lang="it-IT" dirty="0"/>
              <a:t>Questo include l’utilizzo di internet, </a:t>
            </a:r>
          </a:p>
          <a:p>
            <a:pPr lvl="0" fontAlgn="base"/>
            <a:r>
              <a:rPr lang="it-IT" dirty="0"/>
              <a:t>dei social media e degli </a:t>
            </a:r>
            <a:r>
              <a:rPr lang="it-IT" b="1" dirty="0">
                <a:solidFill>
                  <a:srgbClr val="4EAE3A"/>
                </a:solidFill>
              </a:rPr>
              <a:t>strumenti </a:t>
            </a:r>
          </a:p>
          <a:p>
            <a:pPr lvl="0" fontAlgn="base"/>
            <a:r>
              <a:rPr lang="it-IT" b="1" dirty="0">
                <a:solidFill>
                  <a:srgbClr val="4EAE3A"/>
                </a:solidFill>
              </a:rPr>
              <a:t>digitali </a:t>
            </a:r>
            <a:r>
              <a:rPr lang="it-IT" dirty="0"/>
              <a:t>a disposizione. </a:t>
            </a:r>
          </a:p>
        </p:txBody>
      </p:sp>
    </p:spTree>
    <p:extLst>
      <p:ext uri="{BB962C8B-B14F-4D97-AF65-F5344CB8AC3E}">
        <p14:creationId xmlns:p14="http://schemas.microsoft.com/office/powerpoint/2010/main" val="368489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6" y="186285"/>
            <a:ext cx="3894247" cy="7251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rgbClr val="266C9F"/>
                </a:solidFill>
                <a:latin typeface="+mn-lt"/>
              </a:rPr>
              <a:t>RIASSUMENDO</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366556" y="4084709"/>
            <a:ext cx="749744" cy="617857"/>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630258" y="2349815"/>
            <a:ext cx="644358" cy="502660"/>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402060" y="2379438"/>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75796" y="4168159"/>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687421" y="4928850"/>
            <a:ext cx="4138024"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Creare la propria strategia di </a:t>
            </a:r>
            <a:r>
              <a:rPr lang="it-IT" b="1" dirty="0">
                <a:solidFill>
                  <a:srgbClr val="4EAE3A"/>
                </a:solidFill>
              </a:rPr>
              <a:t>marketing </a:t>
            </a:r>
          </a:p>
          <a:p>
            <a:pPr lvl="0" fontAlgn="base"/>
            <a:r>
              <a:rPr lang="it-IT" b="1" dirty="0">
                <a:solidFill>
                  <a:srgbClr val="4EAE3A"/>
                </a:solidFill>
              </a:rPr>
              <a:t>digitale</a:t>
            </a:r>
            <a:r>
              <a:rPr lang="it-IT" dirty="0"/>
              <a:t>. È possibile utilizzare SEO, e-mail </a:t>
            </a:r>
          </a:p>
          <a:p>
            <a:pPr lvl="0" fontAlgn="base"/>
            <a:r>
              <a:rPr lang="it-IT" dirty="0"/>
              <a:t>marketing e i social media per ottenere il massimo dal proprio business online.</a:t>
            </a:r>
          </a:p>
        </p:txBody>
      </p:sp>
      <p:sp>
        <p:nvSpPr>
          <p:cNvPr id="24" name="TextBox 10">
            <a:extLst>
              <a:ext uri="{FF2B5EF4-FFF2-40B4-BE49-F238E27FC236}">
                <a16:creationId xmlns:a16="http://schemas.microsoft.com/office/drawing/2014/main" id="{D0CD8C55-162D-48B8-9989-822BD5B818EA}"/>
              </a:ext>
            </a:extLst>
          </p:cNvPr>
          <p:cNvSpPr txBox="1"/>
          <p:nvPr/>
        </p:nvSpPr>
        <p:spPr>
          <a:xfrm>
            <a:off x="7116300" y="1323179"/>
            <a:ext cx="3894247" cy="258532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Quando si costruisce il proprio brand vanno trasmessi i propri </a:t>
            </a:r>
            <a:r>
              <a:rPr lang="it-IT" b="1" dirty="0">
                <a:solidFill>
                  <a:srgbClr val="4EAE3A"/>
                </a:solidFill>
              </a:rPr>
              <a:t>valori intangibili</a:t>
            </a:r>
            <a:r>
              <a:rPr lang="it-IT" dirty="0"/>
              <a:t>, i propri prodotti e servizi offerti, ma </a:t>
            </a:r>
          </a:p>
          <a:p>
            <a:pPr lvl="0" fontAlgn="base"/>
            <a:r>
              <a:rPr lang="it-IT" dirty="0"/>
              <a:t>anche le idee e sensazioni che lo</a:t>
            </a:r>
          </a:p>
          <a:p>
            <a:pPr lvl="0" fontAlgn="base"/>
            <a:r>
              <a:rPr lang="it-IT" dirty="0"/>
              <a:t>renderanno </a:t>
            </a:r>
            <a:r>
              <a:rPr lang="it-IT" b="1" dirty="0">
                <a:solidFill>
                  <a:srgbClr val="4EAE3A"/>
                </a:solidFill>
              </a:rPr>
              <a:t>diverso</a:t>
            </a:r>
            <a:r>
              <a:rPr lang="it-IT" dirty="0"/>
              <a:t> dagli altri, affinché sia poi facile, per i consumatori, </a:t>
            </a:r>
          </a:p>
          <a:p>
            <a:pPr lvl="0" fontAlgn="base"/>
            <a:r>
              <a:rPr lang="it-IT" b="1" dirty="0">
                <a:solidFill>
                  <a:srgbClr val="4EAE3A"/>
                </a:solidFill>
              </a:rPr>
              <a:t>distinguerlo</a:t>
            </a:r>
            <a:r>
              <a:rPr lang="it-IT" dirty="0"/>
              <a:t> in mezzo agli altri. Quindi </a:t>
            </a:r>
          </a:p>
          <a:p>
            <a:pPr lvl="0" fontAlgn="base"/>
            <a:r>
              <a:rPr lang="it-IT" dirty="0"/>
              <a:t>bisogna prendersi il proprio tempo e </a:t>
            </a:r>
          </a:p>
          <a:p>
            <a:pPr lvl="0" fontAlgn="base"/>
            <a:r>
              <a:rPr lang="it-IT" dirty="0"/>
              <a:t>curarlo nei minimi dettagli.</a:t>
            </a:r>
          </a:p>
        </p:txBody>
      </p:sp>
      <p:sp>
        <p:nvSpPr>
          <p:cNvPr id="27" name="TextBox 10">
            <a:extLst>
              <a:ext uri="{FF2B5EF4-FFF2-40B4-BE49-F238E27FC236}">
                <a16:creationId xmlns:a16="http://schemas.microsoft.com/office/drawing/2014/main" id="{30F86858-E96A-43BF-BCC8-CA796B301979}"/>
              </a:ext>
            </a:extLst>
          </p:cNvPr>
          <p:cNvSpPr txBox="1"/>
          <p:nvPr/>
        </p:nvSpPr>
        <p:spPr>
          <a:xfrm>
            <a:off x="7171027" y="4489220"/>
            <a:ext cx="3839520" cy="158812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latinLnBrk="0">
              <a:lnSpc>
                <a:spcPct val="90000"/>
              </a:lnSpc>
              <a:spcBef>
                <a:spcPts val="1000"/>
              </a:spcBef>
              <a:defRPr/>
            </a:pPr>
            <a:r>
              <a:rPr lang="it-IT" dirty="0"/>
              <a:t>Quando si interagisce con altri utenti online vanno sempre tenute a mente le dieci regole base della </a:t>
            </a:r>
            <a:r>
              <a:rPr lang="it-IT" b="1" dirty="0">
                <a:solidFill>
                  <a:srgbClr val="4EAE3A"/>
                </a:solidFill>
              </a:rPr>
              <a:t>netiquette</a:t>
            </a:r>
            <a:r>
              <a:rPr lang="it-IT" dirty="0"/>
              <a:t>. Questo andrà a far parte della propria identità digitale e della percezione che gli altri avranno del business.</a:t>
            </a:r>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1687421" y="1198811"/>
            <a:ext cx="4931493" cy="92333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Il marketing digitale e il </a:t>
            </a:r>
            <a:r>
              <a:rPr lang="it-IT" b="1" dirty="0" err="1">
                <a:solidFill>
                  <a:srgbClr val="4EAE3A"/>
                </a:solidFill>
              </a:rPr>
              <a:t>branding</a:t>
            </a:r>
            <a:r>
              <a:rPr lang="it-IT" dirty="0"/>
              <a:t> fanno parte della </a:t>
            </a:r>
            <a:r>
              <a:rPr lang="it-IT" b="1" dirty="0">
                <a:solidFill>
                  <a:srgbClr val="4EAE3A"/>
                </a:solidFill>
              </a:rPr>
              <a:t>comunicazione online </a:t>
            </a:r>
            <a:r>
              <a:rPr lang="it-IT" dirty="0"/>
              <a:t>e permettono di consolidare il proprio marchio, la propria immagine e identità.</a:t>
            </a:r>
          </a:p>
        </p:txBody>
      </p:sp>
      <p:sp>
        <p:nvSpPr>
          <p:cNvPr id="33" name="TextBox 10">
            <a:extLst>
              <a:ext uri="{FF2B5EF4-FFF2-40B4-BE49-F238E27FC236}">
                <a16:creationId xmlns:a16="http://schemas.microsoft.com/office/drawing/2014/main" id="{B2A04583-5DDD-4D94-A00F-21422E6C416D}"/>
              </a:ext>
            </a:extLst>
          </p:cNvPr>
          <p:cNvSpPr txBox="1"/>
          <p:nvPr/>
        </p:nvSpPr>
        <p:spPr>
          <a:xfrm>
            <a:off x="451413" y="2643541"/>
            <a:ext cx="3333751" cy="203132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fontAlgn="base"/>
            <a:r>
              <a:rPr lang="it-IT" dirty="0"/>
              <a:t>La propria </a:t>
            </a:r>
            <a:r>
              <a:rPr lang="it-IT" b="1" dirty="0">
                <a:solidFill>
                  <a:srgbClr val="4EAE3A"/>
                </a:solidFill>
              </a:rPr>
              <a:t>identità digitale e </a:t>
            </a:r>
          </a:p>
          <a:p>
            <a:pPr lvl="0" fontAlgn="base"/>
            <a:r>
              <a:rPr lang="it-IT" b="1" dirty="0">
                <a:solidFill>
                  <a:srgbClr val="4EAE3A"/>
                </a:solidFill>
              </a:rPr>
              <a:t>reputazione</a:t>
            </a:r>
            <a:r>
              <a:rPr lang="it-IT" dirty="0"/>
              <a:t> vanno curate. </a:t>
            </a:r>
          </a:p>
          <a:p>
            <a:pPr lvl="0" fontAlgn="base"/>
            <a:r>
              <a:rPr lang="it-IT" dirty="0"/>
              <a:t>Bisogna fare attenzione ai dati e </a:t>
            </a:r>
          </a:p>
          <a:p>
            <a:pPr lvl="0" fontAlgn="base"/>
            <a:r>
              <a:rPr lang="it-IT" dirty="0"/>
              <a:t>alle informazioni che si </a:t>
            </a:r>
          </a:p>
          <a:p>
            <a:pPr lvl="0" fontAlgn="base"/>
            <a:r>
              <a:rPr lang="it-IT" dirty="0"/>
              <a:t>condividono in rete ed essere </a:t>
            </a:r>
          </a:p>
          <a:p>
            <a:pPr lvl="0" fontAlgn="base"/>
            <a:r>
              <a:rPr lang="it-IT" dirty="0"/>
              <a:t>responsabili quando si condivide </a:t>
            </a:r>
          </a:p>
          <a:p>
            <a:pPr lvl="0" fontAlgn="base"/>
            <a:r>
              <a:rPr lang="it-IT" dirty="0"/>
              <a:t>la propria identità online. </a:t>
            </a:r>
          </a:p>
        </p:txBody>
      </p:sp>
    </p:spTree>
    <p:extLst>
      <p:ext uri="{BB962C8B-B14F-4D97-AF65-F5344CB8AC3E}">
        <p14:creationId xmlns:p14="http://schemas.microsoft.com/office/powerpoint/2010/main" val="312527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GRAZIE</a:t>
            </a: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38261"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675859" y="2221377"/>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675859"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374650"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136099"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058870" y="2482425"/>
            <a:ext cx="1970079" cy="1077218"/>
            <a:chOff x="1704484" y="1766707"/>
            <a:chExt cx="1038452" cy="1077218"/>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1077218"/>
            </a:xfrm>
            <a:prstGeom prst="rect">
              <a:avLst/>
            </a:prstGeom>
            <a:noFill/>
          </p:spPr>
          <p:txBody>
            <a:bodyPr wrap="square" lIns="108000" rIns="108000" rtlCol="0">
              <a:spAutoFit/>
            </a:bodyPr>
            <a:lstStyle/>
            <a:p>
              <a:r>
                <a:rPr lang="en-GB" sz="1600" b="1" dirty="0" err="1">
                  <a:solidFill>
                    <a:srgbClr val="266C9F"/>
                  </a:solidFill>
                  <a:effectLst/>
                  <a:latin typeface="+mn-lt"/>
                  <a:ea typeface="Times New Roman" panose="02020603050405020304" pitchFamily="18" charset="0"/>
                  <a:cs typeface="Calibri" panose="020F0502020204030204" pitchFamily="34" charset="0"/>
                </a:rPr>
                <a:t>Unità</a:t>
              </a:r>
              <a:r>
                <a:rPr lang="en-GB" sz="1600" b="1" dirty="0">
                  <a:solidFill>
                    <a:srgbClr val="266C9F"/>
                  </a:solidFill>
                  <a:effectLst/>
                  <a:latin typeface="+mn-lt"/>
                  <a:ea typeface="Times New Roman" panose="02020603050405020304" pitchFamily="18" charset="0"/>
                  <a:cs typeface="Calibri" panose="020F0502020204030204" pitchFamily="34" charset="0"/>
                </a:rPr>
                <a:t> 1. </a:t>
              </a:r>
              <a:r>
                <a:rPr lang="en-GB" sz="1600" b="1" dirty="0" err="1">
                  <a:solidFill>
                    <a:srgbClr val="266C9F"/>
                  </a:solidFill>
                  <a:effectLst/>
                  <a:latin typeface="+mn-lt"/>
                  <a:ea typeface="Times New Roman" panose="02020603050405020304" pitchFamily="18" charset="0"/>
                  <a:cs typeface="Calibri" panose="020F0502020204030204" pitchFamily="34" charset="0"/>
                </a:rPr>
                <a:t>Comunicazione</a:t>
              </a:r>
              <a:r>
                <a:rPr lang="en-GB" sz="1600" b="1" dirty="0">
                  <a:solidFill>
                    <a:srgbClr val="266C9F"/>
                  </a:solidFill>
                  <a:effectLst/>
                  <a:latin typeface="+mn-lt"/>
                  <a:ea typeface="Times New Roman" panose="02020603050405020304" pitchFamily="18" charset="0"/>
                  <a:cs typeface="Calibri" panose="020F0502020204030204" pitchFamily="34" charset="0"/>
                </a:rPr>
                <a:t> </a:t>
              </a:r>
              <a:r>
                <a:rPr lang="en-GB" sz="1600" b="1" dirty="0">
                  <a:solidFill>
                    <a:srgbClr val="266C9F"/>
                  </a:solidFill>
                  <a:ea typeface="Times New Roman" panose="02020603050405020304" pitchFamily="18" charset="0"/>
                  <a:cs typeface="Calibri" panose="020F0502020204030204" pitchFamily="34" charset="0"/>
                </a:rPr>
                <a:t>online, Marketing </a:t>
              </a:r>
              <a:r>
                <a:rPr lang="en-GB" sz="1600" b="1" dirty="0" err="1">
                  <a:solidFill>
                    <a:srgbClr val="266C9F"/>
                  </a:solidFill>
                  <a:ea typeface="Times New Roman" panose="02020603050405020304" pitchFamily="18" charset="0"/>
                  <a:cs typeface="Calibri" panose="020F0502020204030204" pitchFamily="34" charset="0"/>
                </a:rPr>
                <a:t>digitale</a:t>
              </a:r>
              <a:r>
                <a:rPr lang="en-GB" sz="1600" b="1" dirty="0">
                  <a:solidFill>
                    <a:srgbClr val="266C9F"/>
                  </a:solidFill>
                  <a:ea typeface="Times New Roman" panose="02020603050405020304" pitchFamily="18" charset="0"/>
                  <a:cs typeface="Calibri" panose="020F0502020204030204" pitchFamily="34" charset="0"/>
                </a:rPr>
                <a:t> e branding. </a:t>
              </a:r>
              <a:endParaRPr lang="es-ES" sz="1600" dirty="0">
                <a:effectLst/>
                <a:latin typeface="+mn-lt"/>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77467"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859007" y="4827515"/>
            <a:ext cx="1607390" cy="925190"/>
            <a:chOff x="1704484" y="1766707"/>
            <a:chExt cx="1038452" cy="925190"/>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925190"/>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digitale</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branding.</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216506" y="2300265"/>
            <a:ext cx="2025236" cy="1774653"/>
            <a:chOff x="1507398" y="1555734"/>
            <a:chExt cx="1308401" cy="1774653"/>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507398" y="1555734"/>
              <a:ext cx="1308401" cy="1774653"/>
            </a:xfrm>
            <a:prstGeom prst="rect">
              <a:avLst/>
            </a:prstGeom>
            <a:noFill/>
          </p:spPr>
          <p:txBody>
            <a:bodyPr wrap="square" lIns="108000" rIns="108000" rtlCol="0">
              <a:spAutoFit/>
            </a:bodyPr>
            <a:lstStyle/>
            <a:p>
              <a:pPr marL="228600" fontAlgn="base">
                <a:lnSpc>
                  <a:spcPct val="115000"/>
                </a:lnSpc>
                <a:spcAft>
                  <a:spcPts val="1000"/>
                </a:spcAft>
              </a:pP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Unità</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2: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Gestione</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dei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social network: come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diffondere</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conoscenze</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sul</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ICH.</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67585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251268" y="970655"/>
            <a:ext cx="1584780" cy="553998"/>
            <a:chOff x="1725530" y="1766707"/>
            <a:chExt cx="1093667" cy="553998"/>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30" y="1766707"/>
              <a:ext cx="1093667" cy="358816"/>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Social media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391101"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241743" y="4857217"/>
            <a:ext cx="1694494" cy="555571"/>
            <a:chOff x="1648211" y="1765134"/>
            <a:chExt cx="1094725" cy="555571"/>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48211" y="1765134"/>
              <a:ext cx="1023846" cy="358816"/>
            </a:xfrm>
            <a:prstGeom prst="rect">
              <a:avLst/>
            </a:prstGeom>
            <a:noFill/>
          </p:spPr>
          <p:txBody>
            <a:bodyPr wrap="square" lIns="108000" rIns="108000" rtlCol="0">
              <a:spAutoFit/>
            </a:bodyPr>
            <a:lstStyle/>
            <a:p>
              <a:pPr lvl="0" algn="just"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102650"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13609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142126"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643653"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847703" y="970655"/>
            <a:ext cx="1607390" cy="1077218"/>
            <a:chOff x="1704484" y="1766707"/>
            <a:chExt cx="1038452" cy="1077218"/>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704484" y="1766707"/>
              <a:ext cx="1023846" cy="1077218"/>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Creazione design del sito Web.</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78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85E548-5C2E-4A45-AEEB-C1FBBBD0E1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114800" cy="6471138"/>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4188183" y="222923"/>
            <a:ext cx="9827173" cy="8839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n>
                  <a:solidFill>
                    <a:schemeClr val="bg1"/>
                  </a:solidFill>
                </a:ln>
                <a:solidFill>
                  <a:srgbClr val="266C9F"/>
                </a:solidFill>
                <a:cs typeface="Calibri Light" panose="020F0302020204030204" pitchFamily="34" charset="0"/>
              </a:rPr>
              <a:t>COMMUNICATION &amp; KNOWLEDGE </a:t>
            </a:r>
            <a:r>
              <a:rPr lang="en-GB" b="1" dirty="0">
                <a:ln>
                  <a:solidFill>
                    <a:schemeClr val="bg1"/>
                  </a:solidFill>
                </a:ln>
                <a:solidFill>
                  <a:srgbClr val="266C9F"/>
                </a:solidFill>
                <a:effectLst/>
                <a:ea typeface="Times New Roman" panose="02020603050405020304" pitchFamily="18" charset="0"/>
                <a:cs typeface="Calibri Light" panose="020F0302020204030204" pitchFamily="34" charset="0"/>
              </a:rPr>
              <a:t>TRANSFER</a:t>
            </a:r>
            <a:endParaRPr lang="en-US" dirty="0">
              <a:ln>
                <a:solidFill>
                  <a:schemeClr val="bg1"/>
                </a:solidFill>
              </a:ln>
            </a:endParaRPr>
          </a:p>
          <a:p>
            <a:pPr marL="0" indent="0" algn="ctr">
              <a:buNone/>
            </a:pPr>
            <a:endParaRPr lang="en-US" dirty="0"/>
          </a:p>
        </p:txBody>
      </p:sp>
      <p:sp>
        <p:nvSpPr>
          <p:cNvPr id="17" name="CuadroTexto 16">
            <a:extLst>
              <a:ext uri="{FF2B5EF4-FFF2-40B4-BE49-F238E27FC236}">
                <a16:creationId xmlns:a16="http://schemas.microsoft.com/office/drawing/2014/main" id="{C9137408-FC8D-441E-90AA-B361B4B66499}"/>
              </a:ext>
            </a:extLst>
          </p:cNvPr>
          <p:cNvSpPr txBox="1"/>
          <p:nvPr/>
        </p:nvSpPr>
        <p:spPr>
          <a:xfrm>
            <a:off x="4334608" y="1213013"/>
            <a:ext cx="6203730" cy="5078313"/>
          </a:xfrm>
          <a:prstGeom prst="rect">
            <a:avLst/>
          </a:prstGeom>
          <a:noFill/>
        </p:spPr>
        <p:txBody>
          <a:bodyPr wrap="square">
            <a:spAutoFit/>
          </a:bodyPr>
          <a:lstStyle/>
          <a:p>
            <a:pPr algn="just" fontAlgn="base"/>
            <a:r>
              <a:rPr lang="it-IT" dirty="0">
                <a:solidFill>
                  <a:srgbClr val="266C9F"/>
                </a:solidFill>
              </a:rPr>
              <a:t>La conservazione e la salvaguardia del </a:t>
            </a:r>
            <a:r>
              <a:rPr lang="it-IT" b="1" dirty="0">
                <a:solidFill>
                  <a:srgbClr val="4EAE3A"/>
                </a:solidFill>
              </a:rPr>
              <a:t>Patrimonio Culturale Immateriale (ICH) </a:t>
            </a:r>
            <a:r>
              <a:rPr lang="it-IT" dirty="0">
                <a:solidFill>
                  <a:srgbClr val="266C9F"/>
                </a:solidFill>
              </a:rPr>
              <a:t>sono due degli obiettivi principali dell’Unione Europea in ambito culturale. La natura intangibile del patrimonio fa si che sia difficile preservarlo; ad ogni modo, la convenzione UNESCO per la Tutela del Patrimonio Culturale Immateriale (2003) prevede diverse azioni volte a raggiungere questo obiettivo. Esse includono la </a:t>
            </a:r>
            <a:r>
              <a:rPr lang="it-IT" b="1" dirty="0">
                <a:solidFill>
                  <a:srgbClr val="4EAE3A"/>
                </a:solidFill>
              </a:rPr>
              <a:t>ricerca</a:t>
            </a:r>
            <a:r>
              <a:rPr lang="it-IT" dirty="0">
                <a:solidFill>
                  <a:srgbClr val="266C9F"/>
                </a:solidFill>
              </a:rPr>
              <a:t> e la realizzazione di una </a:t>
            </a:r>
            <a:r>
              <a:rPr lang="it-IT" b="1" dirty="0">
                <a:solidFill>
                  <a:srgbClr val="4EAE3A"/>
                </a:solidFill>
              </a:rPr>
              <a:t>documentazione</a:t>
            </a:r>
            <a:r>
              <a:rPr lang="it-IT" dirty="0">
                <a:solidFill>
                  <a:srgbClr val="266C9F"/>
                </a:solidFill>
              </a:rPr>
              <a:t> appropriata, che includa la categorizzazione e digitalizzazione di materiale fotografico e la creazione di file audio e video che vadano poi a comporre un archivio. </a:t>
            </a:r>
          </a:p>
          <a:p>
            <a:pPr algn="just" fontAlgn="base"/>
            <a:r>
              <a:rPr lang="it-IT" dirty="0">
                <a:solidFill>
                  <a:srgbClr val="266C9F"/>
                </a:solidFill>
              </a:rPr>
              <a:t> </a:t>
            </a:r>
          </a:p>
          <a:p>
            <a:pPr algn="just" fontAlgn="base"/>
            <a:r>
              <a:rPr lang="it-IT" dirty="0">
                <a:solidFill>
                  <a:srgbClr val="266C9F"/>
                </a:solidFill>
              </a:rPr>
              <a:t>I Piani per la Tutela del ICH dei diversi stati membri prevedono anche strategie di comunicazione come una delle principali linee di azione per la salvaguardia e il </a:t>
            </a:r>
            <a:r>
              <a:rPr lang="it-IT" b="1" dirty="0">
                <a:solidFill>
                  <a:srgbClr val="4EAE3A"/>
                </a:solidFill>
              </a:rPr>
              <a:t>trasferimento</a:t>
            </a:r>
            <a:r>
              <a:rPr lang="it-IT" dirty="0">
                <a:solidFill>
                  <a:srgbClr val="266C9F"/>
                </a:solidFill>
              </a:rPr>
              <a:t> delle conoscenze e del </a:t>
            </a:r>
            <a:r>
              <a:rPr lang="it-IT" b="1" dirty="0">
                <a:solidFill>
                  <a:srgbClr val="4EAE3A"/>
                </a:solidFill>
              </a:rPr>
              <a:t>patrimonio</a:t>
            </a:r>
            <a:r>
              <a:rPr lang="it-IT" dirty="0">
                <a:solidFill>
                  <a:srgbClr val="266C9F"/>
                </a:solidFill>
              </a:rPr>
              <a:t>. In questo ambito Internet, i social network e tutti gli strumenti digitali a disposizione giocano un ruolo fondamentale nel raggiungimento degli obiettivi di tutela e divulgazione. </a:t>
            </a:r>
          </a:p>
        </p:txBody>
      </p:sp>
      <p:pic>
        <p:nvPicPr>
          <p:cNvPr id="8" name="Imagen 7">
            <a:extLst>
              <a:ext uri="{FF2B5EF4-FFF2-40B4-BE49-F238E27FC236}">
                <a16:creationId xmlns:a16="http://schemas.microsoft.com/office/drawing/2014/main" id="{B9372179-4EAC-4EA6-B425-BD20D5991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83" y="8915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7" name="Imagen 6">
            <a:extLst>
              <a:ext uri="{FF2B5EF4-FFF2-40B4-BE49-F238E27FC236}">
                <a16:creationId xmlns:a16="http://schemas.microsoft.com/office/drawing/2014/main" id="{78A0B5A1-4C76-4B0E-B5D0-FCDF6CBBD0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5292969" cy="6229204"/>
          </a:xfrm>
          <a:prstGeom prst="rect">
            <a:avLst/>
          </a:prstGeom>
          <a:ln>
            <a:noFill/>
          </a:ln>
          <a:effectLst>
            <a:glow>
              <a:schemeClr val="accent1">
                <a:alpha val="40000"/>
              </a:schemeClr>
            </a:glow>
          </a:effectLst>
        </p:spPr>
      </p:pic>
      <p:sp>
        <p:nvSpPr>
          <p:cNvPr id="10" name="CuadroTexto 9">
            <a:extLst>
              <a:ext uri="{FF2B5EF4-FFF2-40B4-BE49-F238E27FC236}">
                <a16:creationId xmlns:a16="http://schemas.microsoft.com/office/drawing/2014/main" id="{7602AE83-BAA4-4BA3-8036-25FCBEFDB39D}"/>
              </a:ext>
            </a:extLst>
          </p:cNvPr>
          <p:cNvSpPr txBox="1"/>
          <p:nvPr/>
        </p:nvSpPr>
        <p:spPr>
          <a:xfrm>
            <a:off x="5692109" y="1546876"/>
            <a:ext cx="6093068" cy="1077218"/>
          </a:xfrm>
          <a:prstGeom prst="rect">
            <a:avLst/>
          </a:prstGeom>
          <a:noFill/>
        </p:spPr>
        <p:txBody>
          <a:bodyPr wrap="square">
            <a:spAutoFit/>
          </a:bodyPr>
          <a:lstStyle/>
          <a:p>
            <a:r>
              <a:rPr lang="en-GB" sz="3200" b="1" dirty="0" err="1">
                <a:solidFill>
                  <a:srgbClr val="266C9F"/>
                </a:solidFill>
                <a:effectLst/>
                <a:latin typeface="+mn-lt"/>
                <a:ea typeface="Times New Roman" panose="02020603050405020304" pitchFamily="18" charset="0"/>
                <a:cs typeface="Calibri" panose="020F0502020204030204" pitchFamily="34" charset="0"/>
              </a:rPr>
              <a:t>Unità</a:t>
            </a:r>
            <a:r>
              <a:rPr lang="en-GB" sz="3200" b="1" dirty="0">
                <a:solidFill>
                  <a:srgbClr val="266C9F"/>
                </a:solidFill>
                <a:effectLst/>
                <a:latin typeface="+mn-lt"/>
                <a:ea typeface="Times New Roman" panose="02020603050405020304" pitchFamily="18" charset="0"/>
                <a:cs typeface="Calibri" panose="020F0502020204030204" pitchFamily="34" charset="0"/>
              </a:rPr>
              <a:t> 1. </a:t>
            </a:r>
            <a:r>
              <a:rPr lang="en-GB" sz="3200" b="1" dirty="0" err="1">
                <a:solidFill>
                  <a:srgbClr val="266C9F"/>
                </a:solidFill>
                <a:effectLst/>
                <a:latin typeface="+mn-lt"/>
                <a:ea typeface="Times New Roman" panose="02020603050405020304" pitchFamily="18" charset="0"/>
                <a:cs typeface="Calibri" panose="020F0502020204030204" pitchFamily="34" charset="0"/>
              </a:rPr>
              <a:t>Comunicazione</a:t>
            </a:r>
            <a:r>
              <a:rPr lang="en-GB" sz="3200" b="1" dirty="0">
                <a:solidFill>
                  <a:srgbClr val="266C9F"/>
                </a:solidFill>
                <a:effectLst/>
                <a:latin typeface="+mn-lt"/>
                <a:ea typeface="Times New Roman" panose="02020603050405020304" pitchFamily="18" charset="0"/>
                <a:cs typeface="Calibri" panose="020F0502020204030204" pitchFamily="34" charset="0"/>
              </a:rPr>
              <a:t> online, </a:t>
            </a:r>
            <a:r>
              <a:rPr lang="en-GB" sz="3200" b="1" dirty="0">
                <a:solidFill>
                  <a:srgbClr val="266C9F"/>
                </a:solidFill>
                <a:ea typeface="Times New Roman" panose="02020603050405020304" pitchFamily="18" charset="0"/>
                <a:cs typeface="Calibri" panose="020F0502020204030204" pitchFamily="34" charset="0"/>
              </a:rPr>
              <a:t>digital marketing e branding. </a:t>
            </a:r>
            <a:endParaRPr lang="es-ES" sz="3200" dirty="0">
              <a:effectLst/>
              <a:latin typeface="+mn-lt"/>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434DB69A-02A3-45C5-9BE9-ACCD9BCD6BB4}"/>
              </a:ext>
            </a:extLst>
          </p:cNvPr>
          <p:cNvSpPr txBox="1"/>
          <p:nvPr/>
        </p:nvSpPr>
        <p:spPr>
          <a:xfrm>
            <a:off x="5692109" y="3105086"/>
            <a:ext cx="6093068" cy="1754326"/>
          </a:xfrm>
          <a:prstGeom prst="rect">
            <a:avLst/>
          </a:prstGeom>
          <a:noFill/>
        </p:spPr>
        <p:txBody>
          <a:bodyPr wrap="square">
            <a:spAutoFit/>
          </a:bodyPr>
          <a:lstStyle/>
          <a:p>
            <a:pPr algn="just" fontAlgn="base"/>
            <a:r>
              <a:rPr lang="it-IT" dirty="0">
                <a:solidFill>
                  <a:srgbClr val="266C9F"/>
                </a:solidFill>
              </a:rPr>
              <a:t>Le possibilità aperte dalla rete web sono </a:t>
            </a:r>
            <a:r>
              <a:rPr lang="it-IT" b="1" dirty="0">
                <a:solidFill>
                  <a:srgbClr val="4EAE3A"/>
                </a:solidFill>
              </a:rPr>
              <a:t>infinite</a:t>
            </a:r>
            <a:r>
              <a:rPr lang="it-IT" dirty="0">
                <a:solidFill>
                  <a:srgbClr val="266C9F"/>
                </a:solidFill>
              </a:rPr>
              <a:t>; di conseguenza, è imprescindibile il suo utilizzo per la salvaguardia del ICH. </a:t>
            </a:r>
          </a:p>
          <a:p>
            <a:pPr algn="just" fontAlgn="base"/>
            <a:r>
              <a:rPr lang="it-IT" dirty="0">
                <a:solidFill>
                  <a:srgbClr val="266C9F"/>
                </a:solidFill>
              </a:rPr>
              <a:t>In questo modulo verranno forniti suggerimenti su come utilizzare in maniera efficiente internet e le risorse digitali al fine di </a:t>
            </a:r>
            <a:r>
              <a:rPr lang="it-IT" b="1" dirty="0">
                <a:solidFill>
                  <a:srgbClr val="4EAE3A"/>
                </a:solidFill>
              </a:rPr>
              <a:t>promuovere</a:t>
            </a:r>
            <a:r>
              <a:rPr lang="it-IT" dirty="0">
                <a:solidFill>
                  <a:srgbClr val="266C9F"/>
                </a:solidFill>
              </a:rPr>
              <a:t> l’ICH.</a:t>
            </a:r>
          </a:p>
        </p:txBody>
      </p:sp>
    </p:spTree>
    <p:extLst>
      <p:ext uri="{BB962C8B-B14F-4D97-AF65-F5344CB8AC3E}">
        <p14:creationId xmlns:p14="http://schemas.microsoft.com/office/powerpoint/2010/main" val="140179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341704" y="277146"/>
            <a:ext cx="7508589"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Creazione</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design del sito web.</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1715565" y="1334196"/>
            <a:ext cx="8760865" cy="1200329"/>
          </a:xfrm>
          <a:prstGeom prst="rect">
            <a:avLst/>
          </a:prstGeom>
          <a:noFill/>
        </p:spPr>
        <p:txBody>
          <a:bodyPr wrap="square">
            <a:spAutoFit/>
          </a:bodyPr>
          <a:lstStyle/>
          <a:p>
            <a:pPr algn="just" fontAlgn="base"/>
            <a:r>
              <a:rPr lang="it-IT" dirty="0">
                <a:solidFill>
                  <a:srgbClr val="266C9F"/>
                </a:solidFill>
              </a:rPr>
              <a:t>La creazione di un sito web è una delle opzioni migliori per </a:t>
            </a:r>
            <a:r>
              <a:rPr lang="it-IT" b="1" dirty="0">
                <a:solidFill>
                  <a:srgbClr val="4EAE3A"/>
                </a:solidFill>
              </a:rPr>
              <a:t>comunicare</a:t>
            </a:r>
            <a:r>
              <a:rPr lang="it-IT" dirty="0">
                <a:solidFill>
                  <a:srgbClr val="266C9F"/>
                </a:solidFill>
              </a:rPr>
              <a:t> online con chiunque nel mondo. </a:t>
            </a:r>
          </a:p>
          <a:p>
            <a:pPr algn="just" fontAlgn="base"/>
            <a:r>
              <a:rPr lang="it-IT" dirty="0">
                <a:solidFill>
                  <a:srgbClr val="266C9F"/>
                </a:solidFill>
              </a:rPr>
              <a:t>Di conseguenza, andrebbe utilizzato come uno strumento di promozione della cultura intangibile per diffondere gli usi e costumi folkloristici.</a:t>
            </a:r>
          </a:p>
        </p:txBody>
      </p:sp>
      <p:pic>
        <p:nvPicPr>
          <p:cNvPr id="18" name="Imagen 17">
            <a:extLst>
              <a:ext uri="{FF2B5EF4-FFF2-40B4-BE49-F238E27FC236}">
                <a16:creationId xmlns:a16="http://schemas.microsoft.com/office/drawing/2014/main" id="{5DAF5B0A-BDF7-414E-AA49-CCF1E5EF93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7299" y="3020607"/>
            <a:ext cx="4257400" cy="2836000"/>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75506" y="1455671"/>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78030" y="4781227"/>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84552" y="483640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Creazione</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 design del sito web.</a:t>
            </a:r>
          </a:p>
          <a:p>
            <a:endParaRPr lang="es-ES" sz="3600" dirty="0">
              <a:latin typeface="+mn-lt"/>
            </a:endParaRPr>
          </a:p>
        </p:txBody>
      </p:sp>
      <p:sp>
        <p:nvSpPr>
          <p:cNvPr id="16" name="CuadroTexto 15">
            <a:extLst>
              <a:ext uri="{FF2B5EF4-FFF2-40B4-BE49-F238E27FC236}">
                <a16:creationId xmlns:a16="http://schemas.microsoft.com/office/drawing/2014/main" id="{77CACE05-3FA8-45E1-98C2-47EEF651D08D}"/>
              </a:ext>
            </a:extLst>
          </p:cNvPr>
          <p:cNvSpPr txBox="1"/>
          <p:nvPr/>
        </p:nvSpPr>
        <p:spPr>
          <a:xfrm>
            <a:off x="598104" y="1314722"/>
            <a:ext cx="9732752" cy="1347805"/>
          </a:xfrm>
          <a:prstGeom prst="rect">
            <a:avLst/>
          </a:prstGeom>
          <a:noFill/>
        </p:spPr>
        <p:txBody>
          <a:bodyPr wrap="square">
            <a:spAutoFit/>
          </a:bodyPr>
          <a:lstStyle/>
          <a:p>
            <a:pPr algn="just" fontAlgn="base">
              <a:lnSpc>
                <a:spcPct val="115000"/>
              </a:lnSpc>
              <a:spcAft>
                <a:spcPts val="1000"/>
              </a:spcAft>
            </a:pPr>
            <a:r>
              <a:rPr lang="it-IT" dirty="0">
                <a:solidFill>
                  <a:srgbClr val="266C9F"/>
                </a:solidFill>
              </a:rPr>
              <a:t>Oggigiorno è possibile </a:t>
            </a:r>
            <a:r>
              <a:rPr lang="it-IT" b="1" dirty="0">
                <a:solidFill>
                  <a:srgbClr val="4EAE3A"/>
                </a:solidFill>
              </a:rPr>
              <a:t>creare</a:t>
            </a:r>
            <a:r>
              <a:rPr lang="it-IT" dirty="0">
                <a:solidFill>
                  <a:srgbClr val="266C9F"/>
                </a:solidFill>
              </a:rPr>
              <a:t> il proprio sito senza avere conoscenze informatiche o di programmazione: esistono diverse piattaforme che offrono modelli predefiniti e che permettono di creare un sito web che si adatti alle proprie necessità e ai propri obiettivi. Ad ogni modo, è necessario prestare attenzione ad alcuni </a:t>
            </a:r>
            <a:r>
              <a:rPr lang="it-IT" b="1" dirty="0">
                <a:solidFill>
                  <a:srgbClr val="4EAE3A"/>
                </a:solidFill>
              </a:rPr>
              <a:t>dettagli</a:t>
            </a:r>
            <a:r>
              <a:rPr lang="it-IT" dirty="0">
                <a:solidFill>
                  <a:srgbClr val="266C9F"/>
                </a:solidFill>
              </a:rPr>
              <a:t> prima della realizzazione. </a:t>
            </a:r>
            <a:endParaRPr lang="es-ES" sz="180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a 7">
            <a:extLst>
              <a:ext uri="{FF2B5EF4-FFF2-40B4-BE49-F238E27FC236}">
                <a16:creationId xmlns:a16="http://schemas.microsoft.com/office/drawing/2014/main" id="{E44B7F00-EAE0-4B9D-8504-A0255B4863E9}"/>
              </a:ext>
            </a:extLst>
          </p:cNvPr>
          <p:cNvGraphicFramePr/>
          <p:nvPr>
            <p:extLst>
              <p:ext uri="{D42A27DB-BD31-4B8C-83A1-F6EECF244321}">
                <p14:modId xmlns:p14="http://schemas.microsoft.com/office/powerpoint/2010/main" val="2990517307"/>
              </p:ext>
            </p:extLst>
          </p:nvPr>
        </p:nvGraphicFramePr>
        <p:xfrm>
          <a:off x="690147" y="2935336"/>
          <a:ext cx="9548666" cy="3275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212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Creazione</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e design del sito web.</a:t>
            </a:r>
            <a:endParaRPr lang="es-ES" sz="3600" dirty="0">
              <a:latin typeface="+mn-lt"/>
            </a:endParaRPr>
          </a:p>
        </p:txBody>
      </p:sp>
      <p:sp>
        <p:nvSpPr>
          <p:cNvPr id="15" name="CuadroTexto 14">
            <a:extLst>
              <a:ext uri="{FF2B5EF4-FFF2-40B4-BE49-F238E27FC236}">
                <a16:creationId xmlns:a16="http://schemas.microsoft.com/office/drawing/2014/main" id="{CA9EDB05-3255-429E-915A-0B1D9163EA86}"/>
              </a:ext>
            </a:extLst>
          </p:cNvPr>
          <p:cNvSpPr txBox="1"/>
          <p:nvPr/>
        </p:nvSpPr>
        <p:spPr>
          <a:xfrm>
            <a:off x="5105061" y="1640467"/>
            <a:ext cx="5176859" cy="3416320"/>
          </a:xfrm>
          <a:prstGeom prst="rect">
            <a:avLst/>
          </a:prstGeom>
          <a:noFill/>
        </p:spPr>
        <p:txBody>
          <a:bodyPr wrap="square">
            <a:spAutoFit/>
          </a:bodyPr>
          <a:lstStyle/>
          <a:p>
            <a:pPr algn="just" fontAlgn="base"/>
            <a:r>
              <a:rPr lang="it-IT" dirty="0">
                <a:solidFill>
                  <a:srgbClr val="266C9F"/>
                </a:solidFill>
              </a:rPr>
              <a:t> Un altro aspetto che va tenuto in considerazione è l’</a:t>
            </a:r>
            <a:r>
              <a:rPr lang="it-IT" b="1" dirty="0">
                <a:solidFill>
                  <a:srgbClr val="4EAE3A"/>
                </a:solidFill>
              </a:rPr>
              <a:t>ottimizzazione</a:t>
            </a:r>
            <a:r>
              <a:rPr lang="it-IT" dirty="0">
                <a:solidFill>
                  <a:srgbClr val="266C9F"/>
                </a:solidFill>
              </a:rPr>
              <a:t> e il </a:t>
            </a:r>
            <a:r>
              <a:rPr lang="it-IT" b="1" dirty="0">
                <a:solidFill>
                  <a:srgbClr val="4EAE3A"/>
                </a:solidFill>
              </a:rPr>
              <a:t>posizionamento</a:t>
            </a:r>
            <a:r>
              <a:rPr lang="it-IT" dirty="0">
                <a:solidFill>
                  <a:srgbClr val="266C9F"/>
                </a:solidFill>
              </a:rPr>
              <a:t> del proprio sito web all’interno dei motori di ricerca: è inutile avere un sito che cattura l’attenzione ed è ben realizzato se poi non appare nei risultati delle ricerche sui principali motori di ricerca. </a:t>
            </a:r>
          </a:p>
          <a:p>
            <a:pPr algn="just" fontAlgn="base"/>
            <a:endParaRPr lang="it-IT" dirty="0">
              <a:solidFill>
                <a:srgbClr val="266C9F"/>
              </a:solidFill>
            </a:endParaRPr>
          </a:p>
          <a:p>
            <a:pPr algn="just" fontAlgn="base"/>
            <a:r>
              <a:rPr lang="it-IT" dirty="0">
                <a:solidFill>
                  <a:srgbClr val="266C9F"/>
                </a:solidFill>
              </a:rPr>
              <a:t>Per migliorare il posizionamento e la visibilità online, è necessario servirsi degli strumenti </a:t>
            </a:r>
            <a:r>
              <a:rPr lang="it-IT" b="1" dirty="0">
                <a:solidFill>
                  <a:srgbClr val="4EAE3A"/>
                </a:solidFill>
              </a:rPr>
              <a:t>SEO</a:t>
            </a:r>
            <a:r>
              <a:rPr lang="it-IT" dirty="0">
                <a:solidFill>
                  <a:srgbClr val="266C9F"/>
                </a:solidFill>
              </a:rPr>
              <a:t> (ottimizzazione per motori di ricerca) quali i contenuti e le parole chiave del proprio sito, insieme alla qualità dei link e alla velocità di caricamento.</a:t>
            </a: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Imagen 2">
            <a:extLst>
              <a:ext uri="{FF2B5EF4-FFF2-40B4-BE49-F238E27FC236}">
                <a16:creationId xmlns:a16="http://schemas.microsoft.com/office/drawing/2014/main" id="{CB10FB26-1612-419D-936C-2735D91C8D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59" y="1832871"/>
            <a:ext cx="4185921" cy="3419850"/>
          </a:xfrm>
          <a:prstGeom prst="rect">
            <a:avLst/>
          </a:prstGeom>
        </p:spPr>
      </p:pic>
    </p:spTree>
    <p:extLst>
      <p:ext uri="{BB962C8B-B14F-4D97-AF65-F5344CB8AC3E}">
        <p14:creationId xmlns:p14="http://schemas.microsoft.com/office/powerpoint/2010/main" val="36751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it-IT"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Creazione e design del sito web.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pic>
        <p:nvPicPr>
          <p:cNvPr id="7" name="Imagen 6">
            <a:extLst>
              <a:ext uri="{FF2B5EF4-FFF2-40B4-BE49-F238E27FC236}">
                <a16:creationId xmlns:a16="http://schemas.microsoft.com/office/drawing/2014/main" id="{5A2C6655-3F24-445F-A6DE-9983804D17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2103" y="2026419"/>
            <a:ext cx="3541777" cy="3128776"/>
          </a:xfrm>
          <a:prstGeom prst="rect">
            <a:avLst/>
          </a:prstGeom>
        </p:spPr>
      </p:pic>
      <p:sp>
        <p:nvSpPr>
          <p:cNvPr id="16" name="CuadroTexto 15">
            <a:extLst>
              <a:ext uri="{FF2B5EF4-FFF2-40B4-BE49-F238E27FC236}">
                <a16:creationId xmlns:a16="http://schemas.microsoft.com/office/drawing/2014/main" id="{B7728EDE-1E21-4542-A1E2-A13F12F7A08E}"/>
              </a:ext>
            </a:extLst>
          </p:cNvPr>
          <p:cNvSpPr txBox="1"/>
          <p:nvPr/>
        </p:nvSpPr>
        <p:spPr>
          <a:xfrm>
            <a:off x="4627783" y="1608341"/>
            <a:ext cx="5847015" cy="3416320"/>
          </a:xfrm>
          <a:prstGeom prst="rect">
            <a:avLst/>
          </a:prstGeom>
          <a:noFill/>
        </p:spPr>
        <p:txBody>
          <a:bodyPr wrap="square">
            <a:spAutoFit/>
          </a:bodyPr>
          <a:lstStyle/>
          <a:p>
            <a:pPr algn="just" fontAlgn="base"/>
            <a:r>
              <a:rPr lang="it-IT" dirty="0">
                <a:solidFill>
                  <a:srgbClr val="266C9F"/>
                </a:solidFill>
              </a:rPr>
              <a:t>Le </a:t>
            </a:r>
            <a:r>
              <a:rPr lang="it-IT" b="1" dirty="0">
                <a:solidFill>
                  <a:srgbClr val="4EAE3A"/>
                </a:solidFill>
              </a:rPr>
              <a:t>parole chiave </a:t>
            </a:r>
            <a:r>
              <a:rPr lang="it-IT" dirty="0">
                <a:solidFill>
                  <a:srgbClr val="266C9F"/>
                </a:solidFill>
              </a:rPr>
              <a:t>dovranno essere quelle che gli utenti interessati alla cultura immateriale cercheranno per ottenere le informazioni di cui hanno bisogno. Per questo motivo è importante analizzare quali sono le più appropriate e utilizzate, al fine di inserirle il più possibile nel proprio sito web, senza però essere ridondanti. </a:t>
            </a:r>
          </a:p>
          <a:p>
            <a:pPr algn="just" fontAlgn="base"/>
            <a:endParaRPr lang="it-IT" dirty="0">
              <a:solidFill>
                <a:srgbClr val="266C9F"/>
              </a:solidFill>
            </a:endParaRPr>
          </a:p>
          <a:p>
            <a:pPr algn="just" fontAlgn="base"/>
            <a:r>
              <a:rPr lang="it-IT" dirty="0">
                <a:solidFill>
                  <a:srgbClr val="266C9F"/>
                </a:solidFill>
              </a:rPr>
              <a:t>Bisogna anche accertarsi che il proprio sito web abbia un’interfaccia che si adatti a tutti i dispositivi digitali (il cosiddetto “Responsive Design”), siano essi </a:t>
            </a:r>
            <a:r>
              <a:rPr lang="it-IT" dirty="0" err="1">
                <a:solidFill>
                  <a:srgbClr val="266C9F"/>
                </a:solidFill>
              </a:rPr>
              <a:t>smartphone</a:t>
            </a:r>
            <a:r>
              <a:rPr lang="it-IT" dirty="0">
                <a:solidFill>
                  <a:srgbClr val="266C9F"/>
                </a:solidFill>
              </a:rPr>
              <a:t>, computer, </a:t>
            </a:r>
            <a:r>
              <a:rPr lang="it-IT" dirty="0" err="1">
                <a:solidFill>
                  <a:srgbClr val="266C9F"/>
                </a:solidFill>
              </a:rPr>
              <a:t>tablet</a:t>
            </a:r>
            <a:r>
              <a:rPr lang="it-IT" dirty="0">
                <a:solidFill>
                  <a:srgbClr val="266C9F"/>
                </a:solidFill>
              </a:rPr>
              <a:t>, ecc. in modo che gli utenti possano usufruire dei contenuti in maniera adeguata. </a:t>
            </a:r>
          </a:p>
        </p:txBody>
      </p:sp>
    </p:spTree>
    <p:extLst>
      <p:ext uri="{BB962C8B-B14F-4D97-AF65-F5344CB8AC3E}">
        <p14:creationId xmlns:p14="http://schemas.microsoft.com/office/powerpoint/2010/main" val="37975325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7703E2-C0BB-4602-A77C-6935026AA881}">
  <ds:schemaRefs>
    <ds:schemaRef ds:uri="http://purl.org/dc/elements/1.1/"/>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55154662-676a-405c-a9b6-a5b814f17753"/>
    <ds:schemaRef ds:uri="3c0ea9e4-dde0-4b4d-b657-195ec27ec70d"/>
  </ds:schemaRefs>
</ds:datastoreItem>
</file>

<file path=customXml/itemProps2.xml><?xml version="1.0" encoding="utf-8"?>
<ds:datastoreItem xmlns:ds="http://schemas.openxmlformats.org/officeDocument/2006/customXml" ds:itemID="{D685E2FD-1EB3-475E-A713-50766B2BFF63}">
  <ds:schemaRefs>
    <ds:schemaRef ds:uri="http://schemas.microsoft.com/sharepoint/v3/contenttype/forms"/>
  </ds:schemaRefs>
</ds:datastoreItem>
</file>

<file path=customXml/itemProps3.xml><?xml version="1.0" encoding="utf-8"?>
<ds:datastoreItem xmlns:ds="http://schemas.openxmlformats.org/officeDocument/2006/customXml" ds:itemID="{BB625E38-DD45-4A53-98D1-DD6BD5C8F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3063</Words>
  <Application>Microsoft Office PowerPoint</Application>
  <PresentationFormat>Panorámica</PresentationFormat>
  <Paragraphs>194</Paragraphs>
  <Slides>26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COMUNICAZIONE E DIFFUSIONE DI CONOSCENZE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Miriam Internet Web Solutions</cp:lastModifiedBy>
  <cp:revision>93</cp:revision>
  <dcterms:created xsi:type="dcterms:W3CDTF">2021-01-21T12:20:00Z</dcterms:created>
  <dcterms:modified xsi:type="dcterms:W3CDTF">2022-01-25T14:51:36Z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