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7" r:id="rId5"/>
    <p:sldId id="267" r:id="rId6"/>
    <p:sldId id="268"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8" r:id="rId23"/>
    <p:sldId id="327" r:id="rId24"/>
    <p:sldId id="329" r:id="rId25"/>
    <p:sldId id="330" r:id="rId26"/>
    <p:sldId id="331" r:id="rId27"/>
    <p:sldId id="332" r:id="rId28"/>
    <p:sldId id="333" r:id="rId29"/>
    <p:sldId id="334" r:id="rId30"/>
    <p:sldId id="260" r:id="rId3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6C9F"/>
    <a:srgbClr val="FFB500"/>
    <a:srgbClr val="4EAE3A"/>
    <a:srgbClr val="2796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31" autoAdjust="0"/>
    <p:restoredTop sz="94660"/>
  </p:normalViewPr>
  <p:slideViewPr>
    <p:cSldViewPr snapToGrid="0">
      <p:cViewPr varScale="1">
        <p:scale>
          <a:sx n="112" d="100"/>
          <a:sy n="112" d="100"/>
        </p:scale>
        <p:origin x="4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E7B402-80F9-4549-ADBB-36C38558AF63}" type="doc">
      <dgm:prSet loTypeId="urn:microsoft.com/office/officeart/2005/8/layout/cycle5" loCatId="cycle" qsTypeId="urn:microsoft.com/office/officeart/2005/8/quickstyle/simple1" qsCatId="simple" csTypeId="urn:microsoft.com/office/officeart/2005/8/colors/accent1_1" csCatId="accent1" phldr="1"/>
      <dgm:spPr/>
      <dgm:t>
        <a:bodyPr/>
        <a:lstStyle/>
        <a:p>
          <a:endParaRPr lang="it-IT"/>
        </a:p>
      </dgm:t>
    </dgm:pt>
    <dgm:pt modelId="{8F5AF73F-57A0-4C55-9EDC-CC42E299E455}">
      <dgm:prSet phldrT="[Testo]"/>
      <dgm:spPr/>
      <dgm:t>
        <a:bodyPr/>
        <a:lstStyle/>
        <a:p>
          <a:r>
            <a:rPr lang="it-IT" dirty="0"/>
            <a:t>Pianificare</a:t>
          </a:r>
        </a:p>
      </dgm:t>
    </dgm:pt>
    <dgm:pt modelId="{0DEC8596-F3A0-4869-851F-7DBEA668CA1F}" type="parTrans" cxnId="{82B8991D-EDA3-481E-8ECC-DC04036CBD75}">
      <dgm:prSet/>
      <dgm:spPr/>
      <dgm:t>
        <a:bodyPr/>
        <a:lstStyle/>
        <a:p>
          <a:endParaRPr lang="it-IT"/>
        </a:p>
      </dgm:t>
    </dgm:pt>
    <dgm:pt modelId="{FDD6902F-DC99-41D9-A058-7AFA9CF17D2B}" type="sibTrans" cxnId="{82B8991D-EDA3-481E-8ECC-DC04036CBD75}">
      <dgm:prSet/>
      <dgm:spPr/>
      <dgm:t>
        <a:bodyPr/>
        <a:lstStyle/>
        <a:p>
          <a:endParaRPr lang="it-IT"/>
        </a:p>
      </dgm:t>
    </dgm:pt>
    <dgm:pt modelId="{5A5E46AA-2E88-4F2E-8EB9-E7AA1C4FD39C}">
      <dgm:prSet phldrT="[Testo]"/>
      <dgm:spPr/>
      <dgm:t>
        <a:bodyPr/>
        <a:lstStyle/>
        <a:p>
          <a:r>
            <a:rPr lang="it-IT" dirty="0"/>
            <a:t>Fare</a:t>
          </a:r>
        </a:p>
      </dgm:t>
    </dgm:pt>
    <dgm:pt modelId="{86B9FC41-8AFC-4617-85B5-FC28E4FB589E}" type="parTrans" cxnId="{A2D09127-EEED-4384-A6AD-BDCD978BEC65}">
      <dgm:prSet/>
      <dgm:spPr/>
      <dgm:t>
        <a:bodyPr/>
        <a:lstStyle/>
        <a:p>
          <a:endParaRPr lang="it-IT"/>
        </a:p>
      </dgm:t>
    </dgm:pt>
    <dgm:pt modelId="{20C9050A-6441-48FA-8C71-C433FED7843D}" type="sibTrans" cxnId="{A2D09127-EEED-4384-A6AD-BDCD978BEC65}">
      <dgm:prSet/>
      <dgm:spPr/>
      <dgm:t>
        <a:bodyPr/>
        <a:lstStyle/>
        <a:p>
          <a:endParaRPr lang="it-IT"/>
        </a:p>
      </dgm:t>
    </dgm:pt>
    <dgm:pt modelId="{562968DA-EEEF-4E73-9380-B7BF4B2B167A}">
      <dgm:prSet phldrT="[Testo]"/>
      <dgm:spPr/>
      <dgm:t>
        <a:bodyPr/>
        <a:lstStyle/>
        <a:p>
          <a:r>
            <a:rPr lang="it-IT" dirty="0"/>
            <a:t>Controllare</a:t>
          </a:r>
        </a:p>
      </dgm:t>
    </dgm:pt>
    <dgm:pt modelId="{84415F6D-6A50-42E7-A2B2-D119010CD749}" type="parTrans" cxnId="{FA6671F3-A24E-454C-9900-27B8BF867E8E}">
      <dgm:prSet/>
      <dgm:spPr/>
      <dgm:t>
        <a:bodyPr/>
        <a:lstStyle/>
        <a:p>
          <a:endParaRPr lang="it-IT"/>
        </a:p>
      </dgm:t>
    </dgm:pt>
    <dgm:pt modelId="{8DBF1E32-AD1F-40A0-A69D-71FBA7F35B82}" type="sibTrans" cxnId="{FA6671F3-A24E-454C-9900-27B8BF867E8E}">
      <dgm:prSet/>
      <dgm:spPr/>
      <dgm:t>
        <a:bodyPr/>
        <a:lstStyle/>
        <a:p>
          <a:endParaRPr lang="it-IT"/>
        </a:p>
      </dgm:t>
    </dgm:pt>
    <dgm:pt modelId="{7874994D-E305-4C7B-98AB-35C270A7809E}">
      <dgm:prSet phldrT="[Testo]"/>
      <dgm:spPr/>
      <dgm:t>
        <a:bodyPr/>
        <a:lstStyle/>
        <a:p>
          <a:r>
            <a:rPr lang="it-IT" dirty="0"/>
            <a:t>Agire</a:t>
          </a:r>
        </a:p>
      </dgm:t>
    </dgm:pt>
    <dgm:pt modelId="{42CC463B-3E9B-4665-94FC-29BEA29B35F5}" type="parTrans" cxnId="{D367FD95-0696-4A78-A86B-FB39BFB058AC}">
      <dgm:prSet/>
      <dgm:spPr/>
      <dgm:t>
        <a:bodyPr/>
        <a:lstStyle/>
        <a:p>
          <a:endParaRPr lang="it-IT"/>
        </a:p>
      </dgm:t>
    </dgm:pt>
    <dgm:pt modelId="{ECDE9E7C-FA0D-40B6-84DA-48658990C269}" type="sibTrans" cxnId="{D367FD95-0696-4A78-A86B-FB39BFB058AC}">
      <dgm:prSet/>
      <dgm:spPr/>
      <dgm:t>
        <a:bodyPr/>
        <a:lstStyle/>
        <a:p>
          <a:endParaRPr lang="it-IT"/>
        </a:p>
      </dgm:t>
    </dgm:pt>
    <dgm:pt modelId="{2B7E34C2-EE0C-497E-A887-B9F74F7F6790}" type="pres">
      <dgm:prSet presAssocID="{88E7B402-80F9-4549-ADBB-36C38558AF63}" presName="cycle" presStyleCnt="0">
        <dgm:presLayoutVars>
          <dgm:dir/>
          <dgm:resizeHandles val="exact"/>
        </dgm:presLayoutVars>
      </dgm:prSet>
      <dgm:spPr/>
    </dgm:pt>
    <dgm:pt modelId="{BEC2F9C2-70BD-415E-8A56-E7503AB55B13}" type="pres">
      <dgm:prSet presAssocID="{8F5AF73F-57A0-4C55-9EDC-CC42E299E455}" presName="node" presStyleLbl="node1" presStyleIdx="0" presStyleCnt="4">
        <dgm:presLayoutVars>
          <dgm:bulletEnabled val="1"/>
        </dgm:presLayoutVars>
      </dgm:prSet>
      <dgm:spPr/>
    </dgm:pt>
    <dgm:pt modelId="{FCD40C4D-0D13-4D14-BBC7-27C031E90997}" type="pres">
      <dgm:prSet presAssocID="{8F5AF73F-57A0-4C55-9EDC-CC42E299E455}" presName="spNode" presStyleCnt="0"/>
      <dgm:spPr/>
    </dgm:pt>
    <dgm:pt modelId="{F7D1B68D-FA7F-43E9-8927-870F6CE2CAAE}" type="pres">
      <dgm:prSet presAssocID="{FDD6902F-DC99-41D9-A058-7AFA9CF17D2B}" presName="sibTrans" presStyleLbl="sibTrans1D1" presStyleIdx="0" presStyleCnt="4"/>
      <dgm:spPr/>
    </dgm:pt>
    <dgm:pt modelId="{A33CE11A-04F5-4310-B1F0-C89C6628E640}" type="pres">
      <dgm:prSet presAssocID="{5A5E46AA-2E88-4F2E-8EB9-E7AA1C4FD39C}" presName="node" presStyleLbl="node1" presStyleIdx="1" presStyleCnt="4">
        <dgm:presLayoutVars>
          <dgm:bulletEnabled val="1"/>
        </dgm:presLayoutVars>
      </dgm:prSet>
      <dgm:spPr/>
    </dgm:pt>
    <dgm:pt modelId="{D1BCD8D3-4F8C-4AA0-B0DE-44F697D6ADDB}" type="pres">
      <dgm:prSet presAssocID="{5A5E46AA-2E88-4F2E-8EB9-E7AA1C4FD39C}" presName="spNode" presStyleCnt="0"/>
      <dgm:spPr/>
    </dgm:pt>
    <dgm:pt modelId="{0F64D183-DB70-40AB-87E8-AD1AFC501457}" type="pres">
      <dgm:prSet presAssocID="{20C9050A-6441-48FA-8C71-C433FED7843D}" presName="sibTrans" presStyleLbl="sibTrans1D1" presStyleIdx="1" presStyleCnt="4"/>
      <dgm:spPr/>
    </dgm:pt>
    <dgm:pt modelId="{FB831430-7FFE-4A22-92DD-0D42536B2E57}" type="pres">
      <dgm:prSet presAssocID="{562968DA-EEEF-4E73-9380-B7BF4B2B167A}" presName="node" presStyleLbl="node1" presStyleIdx="2" presStyleCnt="4">
        <dgm:presLayoutVars>
          <dgm:bulletEnabled val="1"/>
        </dgm:presLayoutVars>
      </dgm:prSet>
      <dgm:spPr/>
    </dgm:pt>
    <dgm:pt modelId="{E5DAF2B8-B07B-48CA-B2CC-5C142C4C7CF8}" type="pres">
      <dgm:prSet presAssocID="{562968DA-EEEF-4E73-9380-B7BF4B2B167A}" presName="spNode" presStyleCnt="0"/>
      <dgm:spPr/>
    </dgm:pt>
    <dgm:pt modelId="{21EC559E-8836-4A6D-893E-B71432B2B7FB}" type="pres">
      <dgm:prSet presAssocID="{8DBF1E32-AD1F-40A0-A69D-71FBA7F35B82}" presName="sibTrans" presStyleLbl="sibTrans1D1" presStyleIdx="2" presStyleCnt="4"/>
      <dgm:spPr/>
    </dgm:pt>
    <dgm:pt modelId="{9FD6B7CE-1898-4718-A6EA-01BF5342DD32}" type="pres">
      <dgm:prSet presAssocID="{7874994D-E305-4C7B-98AB-35C270A7809E}" presName="node" presStyleLbl="node1" presStyleIdx="3" presStyleCnt="4">
        <dgm:presLayoutVars>
          <dgm:bulletEnabled val="1"/>
        </dgm:presLayoutVars>
      </dgm:prSet>
      <dgm:spPr/>
    </dgm:pt>
    <dgm:pt modelId="{E9DDD808-8A8C-4E6B-8998-568E27B54D69}" type="pres">
      <dgm:prSet presAssocID="{7874994D-E305-4C7B-98AB-35C270A7809E}" presName="spNode" presStyleCnt="0"/>
      <dgm:spPr/>
    </dgm:pt>
    <dgm:pt modelId="{D9A3E253-EA29-41B5-A109-13C406D0648A}" type="pres">
      <dgm:prSet presAssocID="{ECDE9E7C-FA0D-40B6-84DA-48658990C269}" presName="sibTrans" presStyleLbl="sibTrans1D1" presStyleIdx="3" presStyleCnt="4"/>
      <dgm:spPr/>
    </dgm:pt>
  </dgm:ptLst>
  <dgm:cxnLst>
    <dgm:cxn modelId="{82B8991D-EDA3-481E-8ECC-DC04036CBD75}" srcId="{88E7B402-80F9-4549-ADBB-36C38558AF63}" destId="{8F5AF73F-57A0-4C55-9EDC-CC42E299E455}" srcOrd="0" destOrd="0" parTransId="{0DEC8596-F3A0-4869-851F-7DBEA668CA1F}" sibTransId="{FDD6902F-DC99-41D9-A058-7AFA9CF17D2B}"/>
    <dgm:cxn modelId="{490CCF25-E156-4FD8-990E-F467C8F9E24D}" type="presOf" srcId="{7874994D-E305-4C7B-98AB-35C270A7809E}" destId="{9FD6B7CE-1898-4718-A6EA-01BF5342DD32}" srcOrd="0" destOrd="0" presId="urn:microsoft.com/office/officeart/2005/8/layout/cycle5"/>
    <dgm:cxn modelId="{A2D09127-EEED-4384-A6AD-BDCD978BEC65}" srcId="{88E7B402-80F9-4549-ADBB-36C38558AF63}" destId="{5A5E46AA-2E88-4F2E-8EB9-E7AA1C4FD39C}" srcOrd="1" destOrd="0" parTransId="{86B9FC41-8AFC-4617-85B5-FC28E4FB589E}" sibTransId="{20C9050A-6441-48FA-8C71-C433FED7843D}"/>
    <dgm:cxn modelId="{0D38CC34-7BD9-4A9D-A81A-646C572279BE}" type="presOf" srcId="{20C9050A-6441-48FA-8C71-C433FED7843D}" destId="{0F64D183-DB70-40AB-87E8-AD1AFC501457}" srcOrd="0" destOrd="0" presId="urn:microsoft.com/office/officeart/2005/8/layout/cycle5"/>
    <dgm:cxn modelId="{25994748-F77C-403F-8D22-AD91C4A5FF46}" type="presOf" srcId="{88E7B402-80F9-4549-ADBB-36C38558AF63}" destId="{2B7E34C2-EE0C-497E-A887-B9F74F7F6790}" srcOrd="0" destOrd="0" presId="urn:microsoft.com/office/officeart/2005/8/layout/cycle5"/>
    <dgm:cxn modelId="{86A1EC53-8686-409B-9D85-21BC28AA28D3}" type="presOf" srcId="{8DBF1E32-AD1F-40A0-A69D-71FBA7F35B82}" destId="{21EC559E-8836-4A6D-893E-B71432B2B7FB}" srcOrd="0" destOrd="0" presId="urn:microsoft.com/office/officeart/2005/8/layout/cycle5"/>
    <dgm:cxn modelId="{91D27E5C-8745-4311-96FE-8A358380FD77}" type="presOf" srcId="{8F5AF73F-57A0-4C55-9EDC-CC42E299E455}" destId="{BEC2F9C2-70BD-415E-8A56-E7503AB55B13}" srcOrd="0" destOrd="0" presId="urn:microsoft.com/office/officeart/2005/8/layout/cycle5"/>
    <dgm:cxn modelId="{3B961A8B-6EB3-4912-A9AB-2CD2E2D1DC8A}" type="presOf" srcId="{ECDE9E7C-FA0D-40B6-84DA-48658990C269}" destId="{D9A3E253-EA29-41B5-A109-13C406D0648A}" srcOrd="0" destOrd="0" presId="urn:microsoft.com/office/officeart/2005/8/layout/cycle5"/>
    <dgm:cxn modelId="{D367FD95-0696-4A78-A86B-FB39BFB058AC}" srcId="{88E7B402-80F9-4549-ADBB-36C38558AF63}" destId="{7874994D-E305-4C7B-98AB-35C270A7809E}" srcOrd="3" destOrd="0" parTransId="{42CC463B-3E9B-4665-94FC-29BEA29B35F5}" sibTransId="{ECDE9E7C-FA0D-40B6-84DA-48658990C269}"/>
    <dgm:cxn modelId="{88BDACC7-CE16-40BC-A52F-CE01C0A4AF58}" type="presOf" srcId="{562968DA-EEEF-4E73-9380-B7BF4B2B167A}" destId="{FB831430-7FFE-4A22-92DD-0D42536B2E57}" srcOrd="0" destOrd="0" presId="urn:microsoft.com/office/officeart/2005/8/layout/cycle5"/>
    <dgm:cxn modelId="{65EC53F2-AF78-4D33-BD26-5D99D55A4BF8}" type="presOf" srcId="{FDD6902F-DC99-41D9-A058-7AFA9CF17D2B}" destId="{F7D1B68D-FA7F-43E9-8927-870F6CE2CAAE}" srcOrd="0" destOrd="0" presId="urn:microsoft.com/office/officeart/2005/8/layout/cycle5"/>
    <dgm:cxn modelId="{FA6671F3-A24E-454C-9900-27B8BF867E8E}" srcId="{88E7B402-80F9-4549-ADBB-36C38558AF63}" destId="{562968DA-EEEF-4E73-9380-B7BF4B2B167A}" srcOrd="2" destOrd="0" parTransId="{84415F6D-6A50-42E7-A2B2-D119010CD749}" sibTransId="{8DBF1E32-AD1F-40A0-A69D-71FBA7F35B82}"/>
    <dgm:cxn modelId="{C70DFEF8-135E-43E5-B9C1-B421E008C724}" type="presOf" srcId="{5A5E46AA-2E88-4F2E-8EB9-E7AA1C4FD39C}" destId="{A33CE11A-04F5-4310-B1F0-C89C6628E640}" srcOrd="0" destOrd="0" presId="urn:microsoft.com/office/officeart/2005/8/layout/cycle5"/>
    <dgm:cxn modelId="{48214B5F-853D-43AE-897A-CDC6089DBB0F}" type="presParOf" srcId="{2B7E34C2-EE0C-497E-A887-B9F74F7F6790}" destId="{BEC2F9C2-70BD-415E-8A56-E7503AB55B13}" srcOrd="0" destOrd="0" presId="urn:microsoft.com/office/officeart/2005/8/layout/cycle5"/>
    <dgm:cxn modelId="{2959EC8B-B773-4F20-80F1-FB3F4A42A05A}" type="presParOf" srcId="{2B7E34C2-EE0C-497E-A887-B9F74F7F6790}" destId="{FCD40C4D-0D13-4D14-BBC7-27C031E90997}" srcOrd="1" destOrd="0" presId="urn:microsoft.com/office/officeart/2005/8/layout/cycle5"/>
    <dgm:cxn modelId="{98D40294-B684-4479-97C5-3924C607D7E3}" type="presParOf" srcId="{2B7E34C2-EE0C-497E-A887-B9F74F7F6790}" destId="{F7D1B68D-FA7F-43E9-8927-870F6CE2CAAE}" srcOrd="2" destOrd="0" presId="urn:microsoft.com/office/officeart/2005/8/layout/cycle5"/>
    <dgm:cxn modelId="{BC3AA498-D4CC-4FE8-A48D-1A8F4BB067C3}" type="presParOf" srcId="{2B7E34C2-EE0C-497E-A887-B9F74F7F6790}" destId="{A33CE11A-04F5-4310-B1F0-C89C6628E640}" srcOrd="3" destOrd="0" presId="urn:microsoft.com/office/officeart/2005/8/layout/cycle5"/>
    <dgm:cxn modelId="{0A781E1C-17E3-4258-BB70-5D482806D42F}" type="presParOf" srcId="{2B7E34C2-EE0C-497E-A887-B9F74F7F6790}" destId="{D1BCD8D3-4F8C-4AA0-B0DE-44F697D6ADDB}" srcOrd="4" destOrd="0" presId="urn:microsoft.com/office/officeart/2005/8/layout/cycle5"/>
    <dgm:cxn modelId="{5AE81C1B-0E69-4A34-B4F6-D8EA3575EA5D}" type="presParOf" srcId="{2B7E34C2-EE0C-497E-A887-B9F74F7F6790}" destId="{0F64D183-DB70-40AB-87E8-AD1AFC501457}" srcOrd="5" destOrd="0" presId="urn:microsoft.com/office/officeart/2005/8/layout/cycle5"/>
    <dgm:cxn modelId="{0BB70F60-733C-4A8C-A7C6-660599DD84E6}" type="presParOf" srcId="{2B7E34C2-EE0C-497E-A887-B9F74F7F6790}" destId="{FB831430-7FFE-4A22-92DD-0D42536B2E57}" srcOrd="6" destOrd="0" presId="urn:microsoft.com/office/officeart/2005/8/layout/cycle5"/>
    <dgm:cxn modelId="{F53636C8-E8B0-40A5-B72B-58EDF33B5A06}" type="presParOf" srcId="{2B7E34C2-EE0C-497E-A887-B9F74F7F6790}" destId="{E5DAF2B8-B07B-48CA-B2CC-5C142C4C7CF8}" srcOrd="7" destOrd="0" presId="urn:microsoft.com/office/officeart/2005/8/layout/cycle5"/>
    <dgm:cxn modelId="{8C66C674-2CF1-44ED-81EB-0C2761C4A7A2}" type="presParOf" srcId="{2B7E34C2-EE0C-497E-A887-B9F74F7F6790}" destId="{21EC559E-8836-4A6D-893E-B71432B2B7FB}" srcOrd="8" destOrd="0" presId="urn:microsoft.com/office/officeart/2005/8/layout/cycle5"/>
    <dgm:cxn modelId="{32F88E4F-0B49-4330-BF59-75AFE49C4D38}" type="presParOf" srcId="{2B7E34C2-EE0C-497E-A887-B9F74F7F6790}" destId="{9FD6B7CE-1898-4718-A6EA-01BF5342DD32}" srcOrd="9" destOrd="0" presId="urn:microsoft.com/office/officeart/2005/8/layout/cycle5"/>
    <dgm:cxn modelId="{555B2762-B676-4F08-8719-93157A917216}" type="presParOf" srcId="{2B7E34C2-EE0C-497E-A887-B9F74F7F6790}" destId="{E9DDD808-8A8C-4E6B-8998-568E27B54D69}" srcOrd="10" destOrd="0" presId="urn:microsoft.com/office/officeart/2005/8/layout/cycle5"/>
    <dgm:cxn modelId="{8C1C786D-272E-4F0F-A39F-2EB164BB8B21}" type="presParOf" srcId="{2B7E34C2-EE0C-497E-A887-B9F74F7F6790}" destId="{D9A3E253-EA29-41B5-A109-13C406D0648A}" srcOrd="11"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C2F9C2-70BD-415E-8A56-E7503AB55B13}">
      <dsp:nvSpPr>
        <dsp:cNvPr id="0" name=""/>
        <dsp:cNvSpPr/>
      </dsp:nvSpPr>
      <dsp:spPr>
        <a:xfrm>
          <a:off x="2398037" y="1217"/>
          <a:ext cx="1369877" cy="89042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Pianificare</a:t>
          </a:r>
        </a:p>
      </dsp:txBody>
      <dsp:txXfrm>
        <a:off x="2441504" y="44684"/>
        <a:ext cx="1282943" cy="803486"/>
      </dsp:txXfrm>
    </dsp:sp>
    <dsp:sp modelId="{F7D1B68D-FA7F-43E9-8927-870F6CE2CAAE}">
      <dsp:nvSpPr>
        <dsp:cNvPr id="0" name=""/>
        <dsp:cNvSpPr/>
      </dsp:nvSpPr>
      <dsp:spPr>
        <a:xfrm>
          <a:off x="1612919" y="446427"/>
          <a:ext cx="2940113" cy="2940113"/>
        </a:xfrm>
        <a:custGeom>
          <a:avLst/>
          <a:gdLst/>
          <a:ahLst/>
          <a:cxnLst/>
          <a:rect l="0" t="0" r="0" b="0"/>
          <a:pathLst>
            <a:path>
              <a:moveTo>
                <a:pt x="2343795" y="287835"/>
              </a:moveTo>
              <a:arcTo wR="1470056" hR="1470056" stAng="18388011" swAng="163245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33CE11A-04F5-4310-B1F0-C89C6628E640}">
      <dsp:nvSpPr>
        <dsp:cNvPr id="0" name=""/>
        <dsp:cNvSpPr/>
      </dsp:nvSpPr>
      <dsp:spPr>
        <a:xfrm>
          <a:off x="3868094" y="1471274"/>
          <a:ext cx="1369877" cy="89042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Fare</a:t>
          </a:r>
        </a:p>
      </dsp:txBody>
      <dsp:txXfrm>
        <a:off x="3911561" y="1514741"/>
        <a:ext cx="1282943" cy="803486"/>
      </dsp:txXfrm>
    </dsp:sp>
    <dsp:sp modelId="{0F64D183-DB70-40AB-87E8-AD1AFC501457}">
      <dsp:nvSpPr>
        <dsp:cNvPr id="0" name=""/>
        <dsp:cNvSpPr/>
      </dsp:nvSpPr>
      <dsp:spPr>
        <a:xfrm>
          <a:off x="1612919" y="446427"/>
          <a:ext cx="2940113" cy="2940113"/>
        </a:xfrm>
        <a:custGeom>
          <a:avLst/>
          <a:gdLst/>
          <a:ahLst/>
          <a:cxnLst/>
          <a:rect l="0" t="0" r="0" b="0"/>
          <a:pathLst>
            <a:path>
              <a:moveTo>
                <a:pt x="2787650" y="2121986"/>
              </a:moveTo>
              <a:arcTo wR="1470056" hR="1470056" stAng="1579538" swAng="163245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B831430-7FFE-4A22-92DD-0D42536B2E57}">
      <dsp:nvSpPr>
        <dsp:cNvPr id="0" name=""/>
        <dsp:cNvSpPr/>
      </dsp:nvSpPr>
      <dsp:spPr>
        <a:xfrm>
          <a:off x="2398037" y="2941331"/>
          <a:ext cx="1369877" cy="89042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Controllare</a:t>
          </a:r>
        </a:p>
      </dsp:txBody>
      <dsp:txXfrm>
        <a:off x="2441504" y="2984798"/>
        <a:ext cx="1282943" cy="803486"/>
      </dsp:txXfrm>
    </dsp:sp>
    <dsp:sp modelId="{21EC559E-8836-4A6D-893E-B71432B2B7FB}">
      <dsp:nvSpPr>
        <dsp:cNvPr id="0" name=""/>
        <dsp:cNvSpPr/>
      </dsp:nvSpPr>
      <dsp:spPr>
        <a:xfrm>
          <a:off x="1612919" y="446427"/>
          <a:ext cx="2940113" cy="2940113"/>
        </a:xfrm>
        <a:custGeom>
          <a:avLst/>
          <a:gdLst/>
          <a:ahLst/>
          <a:cxnLst/>
          <a:rect l="0" t="0" r="0" b="0"/>
          <a:pathLst>
            <a:path>
              <a:moveTo>
                <a:pt x="596317" y="2652277"/>
              </a:moveTo>
              <a:arcTo wR="1470056" hR="1470056" stAng="7588011" swAng="163245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FD6B7CE-1898-4718-A6EA-01BF5342DD32}">
      <dsp:nvSpPr>
        <dsp:cNvPr id="0" name=""/>
        <dsp:cNvSpPr/>
      </dsp:nvSpPr>
      <dsp:spPr>
        <a:xfrm>
          <a:off x="927980" y="1471274"/>
          <a:ext cx="1369877" cy="89042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Agire</a:t>
          </a:r>
        </a:p>
      </dsp:txBody>
      <dsp:txXfrm>
        <a:off x="971447" y="1514741"/>
        <a:ext cx="1282943" cy="803486"/>
      </dsp:txXfrm>
    </dsp:sp>
    <dsp:sp modelId="{D9A3E253-EA29-41B5-A109-13C406D0648A}">
      <dsp:nvSpPr>
        <dsp:cNvPr id="0" name=""/>
        <dsp:cNvSpPr/>
      </dsp:nvSpPr>
      <dsp:spPr>
        <a:xfrm>
          <a:off x="1612919" y="446427"/>
          <a:ext cx="2940113" cy="2940113"/>
        </a:xfrm>
        <a:custGeom>
          <a:avLst/>
          <a:gdLst/>
          <a:ahLst/>
          <a:cxnLst/>
          <a:rect l="0" t="0" r="0" b="0"/>
          <a:pathLst>
            <a:path>
              <a:moveTo>
                <a:pt x="152462" y="818127"/>
              </a:moveTo>
              <a:arcTo wR="1470056" hR="1470056" stAng="12379538" swAng="163245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6CC08-61CA-4B47-AB41-4BA8FF614EA0}" type="datetimeFigureOut">
              <a:rPr lang="es-ES" smtClean="0"/>
              <a:t>23/12/21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85C3C-CA4C-4372-B5BE-2EFB0AC5C75C}" type="slidenum">
              <a:rPr lang="es-ES" smtClean="0"/>
              <a:t>‹N›</a:t>
            </a:fld>
            <a:endParaRPr lang="es-ES"/>
          </a:p>
        </p:txBody>
      </p:sp>
    </p:spTree>
    <p:extLst>
      <p:ext uri="{BB962C8B-B14F-4D97-AF65-F5344CB8AC3E}">
        <p14:creationId xmlns:p14="http://schemas.microsoft.com/office/powerpoint/2010/main" val="1179727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61"/>
        <p:cNvGrpSpPr/>
        <p:nvPr/>
      </p:nvGrpSpPr>
      <p:grpSpPr>
        <a:xfrm>
          <a:off x="0" y="0"/>
          <a:ext cx="0" cy="0"/>
          <a:chOff x="0" y="0"/>
          <a:chExt cx="0" cy="0"/>
        </a:xfrm>
      </p:grpSpPr>
      <p:sp>
        <p:nvSpPr>
          <p:cNvPr id="162" name="Google Shape;162;p2"/>
          <p:cNvSpPr txBox="1">
            <a:spLocks noGrp="1"/>
          </p:cNvSpPr>
          <p:nvPr>
            <p:ph type="ctrTitle" hasCustomPrompt="1"/>
          </p:nvPr>
        </p:nvSpPr>
        <p:spPr>
          <a:xfrm>
            <a:off x="7396246" y="1624226"/>
            <a:ext cx="4473369" cy="3031244"/>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4800"/>
              <a:buNone/>
              <a:defRPr sz="6400" b="0">
                <a:solidFill>
                  <a:srgbClr val="266C9F"/>
                </a:solidFill>
              </a:defRPr>
            </a:lvl1pPr>
            <a:lvl2pPr lvl="1" algn="r">
              <a:spcBef>
                <a:spcPts val="0"/>
              </a:spcBef>
              <a:spcAft>
                <a:spcPts val="0"/>
              </a:spcAft>
              <a:buClr>
                <a:schemeClr val="dk2"/>
              </a:buClr>
              <a:buSzPts val="4800"/>
              <a:buNone/>
              <a:defRPr sz="6400" b="0">
                <a:solidFill>
                  <a:schemeClr val="dk2"/>
                </a:solidFill>
              </a:defRPr>
            </a:lvl2pPr>
            <a:lvl3pPr lvl="2" algn="r">
              <a:spcBef>
                <a:spcPts val="0"/>
              </a:spcBef>
              <a:spcAft>
                <a:spcPts val="0"/>
              </a:spcAft>
              <a:buClr>
                <a:schemeClr val="dk2"/>
              </a:buClr>
              <a:buSzPts val="4800"/>
              <a:buNone/>
              <a:defRPr sz="6400" b="0">
                <a:solidFill>
                  <a:schemeClr val="dk2"/>
                </a:solidFill>
              </a:defRPr>
            </a:lvl3pPr>
            <a:lvl4pPr lvl="3" algn="r">
              <a:spcBef>
                <a:spcPts val="0"/>
              </a:spcBef>
              <a:spcAft>
                <a:spcPts val="0"/>
              </a:spcAft>
              <a:buClr>
                <a:schemeClr val="dk2"/>
              </a:buClr>
              <a:buSzPts val="4800"/>
              <a:buNone/>
              <a:defRPr sz="6400" b="0">
                <a:solidFill>
                  <a:schemeClr val="dk2"/>
                </a:solidFill>
              </a:defRPr>
            </a:lvl4pPr>
            <a:lvl5pPr lvl="4" algn="r">
              <a:spcBef>
                <a:spcPts val="0"/>
              </a:spcBef>
              <a:spcAft>
                <a:spcPts val="0"/>
              </a:spcAft>
              <a:buClr>
                <a:schemeClr val="dk2"/>
              </a:buClr>
              <a:buSzPts val="4800"/>
              <a:buNone/>
              <a:defRPr sz="6400" b="0">
                <a:solidFill>
                  <a:schemeClr val="dk2"/>
                </a:solidFill>
              </a:defRPr>
            </a:lvl5pPr>
            <a:lvl6pPr lvl="5" algn="r">
              <a:spcBef>
                <a:spcPts val="0"/>
              </a:spcBef>
              <a:spcAft>
                <a:spcPts val="0"/>
              </a:spcAft>
              <a:buClr>
                <a:schemeClr val="dk2"/>
              </a:buClr>
              <a:buSzPts val="4800"/>
              <a:buNone/>
              <a:defRPr sz="6400" b="0">
                <a:solidFill>
                  <a:schemeClr val="dk2"/>
                </a:solidFill>
              </a:defRPr>
            </a:lvl6pPr>
            <a:lvl7pPr lvl="6" algn="r">
              <a:spcBef>
                <a:spcPts val="0"/>
              </a:spcBef>
              <a:spcAft>
                <a:spcPts val="0"/>
              </a:spcAft>
              <a:buClr>
                <a:schemeClr val="dk2"/>
              </a:buClr>
              <a:buSzPts val="4800"/>
              <a:buNone/>
              <a:defRPr sz="6400" b="0">
                <a:solidFill>
                  <a:schemeClr val="dk2"/>
                </a:solidFill>
              </a:defRPr>
            </a:lvl7pPr>
            <a:lvl8pPr lvl="7" algn="r">
              <a:spcBef>
                <a:spcPts val="0"/>
              </a:spcBef>
              <a:spcAft>
                <a:spcPts val="0"/>
              </a:spcAft>
              <a:buClr>
                <a:schemeClr val="dk2"/>
              </a:buClr>
              <a:buSzPts val="4800"/>
              <a:buNone/>
              <a:defRPr sz="6400" b="0">
                <a:solidFill>
                  <a:schemeClr val="dk2"/>
                </a:solidFill>
              </a:defRPr>
            </a:lvl8pPr>
            <a:lvl9pPr lvl="8" algn="r">
              <a:spcBef>
                <a:spcPts val="0"/>
              </a:spcBef>
              <a:spcAft>
                <a:spcPts val="0"/>
              </a:spcAft>
              <a:buClr>
                <a:schemeClr val="dk2"/>
              </a:buClr>
              <a:buSzPts val="4800"/>
              <a:buNone/>
              <a:defRPr sz="6400" b="0">
                <a:solidFill>
                  <a:schemeClr val="dk2"/>
                </a:solidFill>
              </a:defRPr>
            </a:lvl9pPr>
          </a:lstStyle>
          <a:p>
            <a:r>
              <a:rPr lang="es-ES" dirty="0"/>
              <a:t>TITLE HERE</a:t>
            </a:r>
            <a:endParaRPr dirty="0"/>
          </a:p>
        </p:txBody>
      </p:sp>
      <p:pic>
        <p:nvPicPr>
          <p:cNvPr id="83" name="Imagen 82">
            <a:extLst>
              <a:ext uri="{FF2B5EF4-FFF2-40B4-BE49-F238E27FC236}">
                <a16:creationId xmlns:a16="http://schemas.microsoft.com/office/drawing/2014/main" id="{128188D1-22CB-4773-8599-0FBA600DCBA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278062" y="81119"/>
            <a:ext cx="2913937" cy="1160584"/>
          </a:xfrm>
          <a:prstGeom prst="rect">
            <a:avLst/>
          </a:prstGeom>
        </p:spPr>
      </p:pic>
      <p:pic>
        <p:nvPicPr>
          <p:cNvPr id="92" name="Imagen 91">
            <a:extLst>
              <a:ext uri="{FF2B5EF4-FFF2-40B4-BE49-F238E27FC236}">
                <a16:creationId xmlns:a16="http://schemas.microsoft.com/office/drawing/2014/main" id="{80EA1C0B-488A-4296-9DD3-A0DEECB3490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192545" y="6198577"/>
            <a:ext cx="2999455" cy="659423"/>
          </a:xfrm>
          <a:prstGeom prst="rect">
            <a:avLst/>
          </a:prstGeom>
        </p:spPr>
      </p:pic>
      <p:pic>
        <p:nvPicPr>
          <p:cNvPr id="11" name="Imagen 10">
            <a:extLst>
              <a:ext uri="{FF2B5EF4-FFF2-40B4-BE49-F238E27FC236}">
                <a16:creationId xmlns:a16="http://schemas.microsoft.com/office/drawing/2014/main" id="{AFAB454A-D7F0-43BF-906C-0ACDFCA79D5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 y="1"/>
            <a:ext cx="7167646" cy="6919546"/>
          </a:xfrm>
          <a:prstGeom prst="rect">
            <a:avLst/>
          </a:prstGeom>
        </p:spPr>
      </p:pic>
    </p:spTree>
    <p:extLst>
      <p:ext uri="{BB962C8B-B14F-4D97-AF65-F5344CB8AC3E}">
        <p14:creationId xmlns:p14="http://schemas.microsoft.com/office/powerpoint/2010/main" val="83491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B7B6153-2E12-4E46-A233-19B56C84F596}"/>
              </a:ext>
            </a:extLst>
          </p:cNvPr>
          <p:cNvSpPr>
            <a:spLocks noGrp="1"/>
          </p:cNvSpPr>
          <p:nvPr>
            <p:ph type="dt" sz="half" idx="10"/>
          </p:nvPr>
        </p:nvSpPr>
        <p:spPr/>
        <p:txBody>
          <a:bodyPr/>
          <a:lstStyle/>
          <a:p>
            <a:fld id="{C29185FC-92B0-4804-82F4-206CA8FD2E6C}" type="datetimeFigureOut">
              <a:rPr lang="es-ES" smtClean="0"/>
              <a:t>23/12/21</a:t>
            </a:fld>
            <a:endParaRPr lang="es-ES"/>
          </a:p>
        </p:txBody>
      </p:sp>
      <p:sp>
        <p:nvSpPr>
          <p:cNvPr id="3" name="Marcador de pie de página 2">
            <a:extLst>
              <a:ext uri="{FF2B5EF4-FFF2-40B4-BE49-F238E27FC236}">
                <a16:creationId xmlns:a16="http://schemas.microsoft.com/office/drawing/2014/main" id="{75B825AD-FEEB-41F6-BD5C-4A1BF70B0B83}"/>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30654FA7-2A6C-4248-8188-C872333D03B4}"/>
              </a:ext>
            </a:extLst>
          </p:cNvPr>
          <p:cNvSpPr>
            <a:spLocks noGrp="1"/>
          </p:cNvSpPr>
          <p:nvPr>
            <p:ph type="sldNum" sz="quarter" idx="12"/>
          </p:nvPr>
        </p:nvSpPr>
        <p:spPr/>
        <p:txBody>
          <a:bodyPr/>
          <a:lstStyle/>
          <a:p>
            <a:fld id="{F4F9253C-F679-47AB-B6F2-B6013D46898C}" type="slidenum">
              <a:rPr lang="es-ES" smtClean="0"/>
              <a:t>‹N›</a:t>
            </a:fld>
            <a:endParaRPr lang="es-ES"/>
          </a:p>
        </p:txBody>
      </p:sp>
    </p:spTree>
    <p:extLst>
      <p:ext uri="{BB962C8B-B14F-4D97-AF65-F5344CB8AC3E}">
        <p14:creationId xmlns:p14="http://schemas.microsoft.com/office/powerpoint/2010/main" val="2694827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6D3E3A-547F-43A1-8D0E-68E3805F362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42D619D-6182-4A79-965A-8675F96E9F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4E4A5D69-F808-4283-BB8E-C95DC9A34F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5F86619-9EC4-47B1-BC4C-89F08CAA3B12}"/>
              </a:ext>
            </a:extLst>
          </p:cNvPr>
          <p:cNvSpPr>
            <a:spLocks noGrp="1"/>
          </p:cNvSpPr>
          <p:nvPr>
            <p:ph type="dt" sz="half" idx="10"/>
          </p:nvPr>
        </p:nvSpPr>
        <p:spPr/>
        <p:txBody>
          <a:bodyPr/>
          <a:lstStyle/>
          <a:p>
            <a:fld id="{C29185FC-92B0-4804-82F4-206CA8FD2E6C}" type="datetimeFigureOut">
              <a:rPr lang="es-ES" smtClean="0"/>
              <a:t>23/12/21</a:t>
            </a:fld>
            <a:endParaRPr lang="es-ES"/>
          </a:p>
        </p:txBody>
      </p:sp>
      <p:sp>
        <p:nvSpPr>
          <p:cNvPr id="6" name="Marcador de pie de página 5">
            <a:extLst>
              <a:ext uri="{FF2B5EF4-FFF2-40B4-BE49-F238E27FC236}">
                <a16:creationId xmlns:a16="http://schemas.microsoft.com/office/drawing/2014/main" id="{1A5209B5-DE90-4263-8258-D65918BF2D4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E5D6827-DE9F-47AF-9111-89316B1B9A95}"/>
              </a:ext>
            </a:extLst>
          </p:cNvPr>
          <p:cNvSpPr>
            <a:spLocks noGrp="1"/>
          </p:cNvSpPr>
          <p:nvPr>
            <p:ph type="sldNum" sz="quarter" idx="12"/>
          </p:nvPr>
        </p:nvSpPr>
        <p:spPr/>
        <p:txBody>
          <a:bodyPr/>
          <a:lstStyle/>
          <a:p>
            <a:fld id="{F4F9253C-F679-47AB-B6F2-B6013D46898C}" type="slidenum">
              <a:rPr lang="es-ES" smtClean="0"/>
              <a:t>‹N›</a:t>
            </a:fld>
            <a:endParaRPr lang="es-ES"/>
          </a:p>
        </p:txBody>
      </p:sp>
    </p:spTree>
    <p:extLst>
      <p:ext uri="{BB962C8B-B14F-4D97-AF65-F5344CB8AC3E}">
        <p14:creationId xmlns:p14="http://schemas.microsoft.com/office/powerpoint/2010/main" val="2200870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671EC-CFA1-406F-8407-527D8AE882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38992F8-17D9-4586-AEA8-1F14B06178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B7B5D515-4BCE-4947-9F45-44E0AA29F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291A5F-80F3-4212-A911-CB1B4A6FB1D8}"/>
              </a:ext>
            </a:extLst>
          </p:cNvPr>
          <p:cNvSpPr>
            <a:spLocks noGrp="1"/>
          </p:cNvSpPr>
          <p:nvPr>
            <p:ph type="dt" sz="half" idx="10"/>
          </p:nvPr>
        </p:nvSpPr>
        <p:spPr/>
        <p:txBody>
          <a:bodyPr/>
          <a:lstStyle/>
          <a:p>
            <a:fld id="{C29185FC-92B0-4804-82F4-206CA8FD2E6C}" type="datetimeFigureOut">
              <a:rPr lang="es-ES" smtClean="0"/>
              <a:t>23/12/21</a:t>
            </a:fld>
            <a:endParaRPr lang="es-ES"/>
          </a:p>
        </p:txBody>
      </p:sp>
      <p:sp>
        <p:nvSpPr>
          <p:cNvPr id="6" name="Marcador de pie de página 5">
            <a:extLst>
              <a:ext uri="{FF2B5EF4-FFF2-40B4-BE49-F238E27FC236}">
                <a16:creationId xmlns:a16="http://schemas.microsoft.com/office/drawing/2014/main" id="{B14A9904-525F-4A95-8FDB-18FE09A00C5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9627EEF-7557-40C0-9970-26C07105C4C3}"/>
              </a:ext>
            </a:extLst>
          </p:cNvPr>
          <p:cNvSpPr>
            <a:spLocks noGrp="1"/>
          </p:cNvSpPr>
          <p:nvPr>
            <p:ph type="sldNum" sz="quarter" idx="12"/>
          </p:nvPr>
        </p:nvSpPr>
        <p:spPr/>
        <p:txBody>
          <a:bodyPr/>
          <a:lstStyle/>
          <a:p>
            <a:fld id="{F4F9253C-F679-47AB-B6F2-B6013D46898C}" type="slidenum">
              <a:rPr lang="es-ES" smtClean="0"/>
              <a:t>‹N›</a:t>
            </a:fld>
            <a:endParaRPr lang="es-ES"/>
          </a:p>
        </p:txBody>
      </p:sp>
    </p:spTree>
    <p:extLst>
      <p:ext uri="{BB962C8B-B14F-4D97-AF65-F5344CB8AC3E}">
        <p14:creationId xmlns:p14="http://schemas.microsoft.com/office/powerpoint/2010/main" val="3854850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F8B5D-8362-4868-9611-9EF055A3F10F}"/>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16B83B6-6386-475B-8DD6-C3C8817F976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08E6651-85A5-4C05-8E2E-B6D39231F6D1}"/>
              </a:ext>
            </a:extLst>
          </p:cNvPr>
          <p:cNvSpPr>
            <a:spLocks noGrp="1"/>
          </p:cNvSpPr>
          <p:nvPr>
            <p:ph type="dt" sz="half" idx="10"/>
          </p:nvPr>
        </p:nvSpPr>
        <p:spPr/>
        <p:txBody>
          <a:bodyPr/>
          <a:lstStyle/>
          <a:p>
            <a:fld id="{C29185FC-92B0-4804-82F4-206CA8FD2E6C}" type="datetimeFigureOut">
              <a:rPr lang="es-ES" smtClean="0"/>
              <a:t>23/12/21</a:t>
            </a:fld>
            <a:endParaRPr lang="es-ES"/>
          </a:p>
        </p:txBody>
      </p:sp>
      <p:sp>
        <p:nvSpPr>
          <p:cNvPr id="5" name="Marcador de pie de página 4">
            <a:extLst>
              <a:ext uri="{FF2B5EF4-FFF2-40B4-BE49-F238E27FC236}">
                <a16:creationId xmlns:a16="http://schemas.microsoft.com/office/drawing/2014/main" id="{F2D437B3-8AEF-42C6-AB01-BDAD22A41EC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349CEF6-F419-4080-9CB8-169BFFE7FF95}"/>
              </a:ext>
            </a:extLst>
          </p:cNvPr>
          <p:cNvSpPr>
            <a:spLocks noGrp="1"/>
          </p:cNvSpPr>
          <p:nvPr>
            <p:ph type="sldNum" sz="quarter" idx="12"/>
          </p:nvPr>
        </p:nvSpPr>
        <p:spPr/>
        <p:txBody>
          <a:bodyPr/>
          <a:lstStyle/>
          <a:p>
            <a:fld id="{F4F9253C-F679-47AB-B6F2-B6013D46898C}" type="slidenum">
              <a:rPr lang="es-ES" smtClean="0"/>
              <a:t>‹N›</a:t>
            </a:fld>
            <a:endParaRPr lang="es-ES"/>
          </a:p>
        </p:txBody>
      </p:sp>
    </p:spTree>
    <p:extLst>
      <p:ext uri="{BB962C8B-B14F-4D97-AF65-F5344CB8AC3E}">
        <p14:creationId xmlns:p14="http://schemas.microsoft.com/office/powerpoint/2010/main" val="1874672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7FB05EA-2656-4733-947E-10A1AC68835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7CCA26A-F8E0-4A5A-A6EB-12EB3035058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30CF139-B6B6-474F-A2D7-F2B339195589}"/>
              </a:ext>
            </a:extLst>
          </p:cNvPr>
          <p:cNvSpPr>
            <a:spLocks noGrp="1"/>
          </p:cNvSpPr>
          <p:nvPr>
            <p:ph type="dt" sz="half" idx="10"/>
          </p:nvPr>
        </p:nvSpPr>
        <p:spPr/>
        <p:txBody>
          <a:bodyPr/>
          <a:lstStyle/>
          <a:p>
            <a:fld id="{C29185FC-92B0-4804-82F4-206CA8FD2E6C}" type="datetimeFigureOut">
              <a:rPr lang="es-ES" smtClean="0"/>
              <a:t>23/12/21</a:t>
            </a:fld>
            <a:endParaRPr lang="es-ES"/>
          </a:p>
        </p:txBody>
      </p:sp>
      <p:sp>
        <p:nvSpPr>
          <p:cNvPr id="5" name="Marcador de pie de página 4">
            <a:extLst>
              <a:ext uri="{FF2B5EF4-FFF2-40B4-BE49-F238E27FC236}">
                <a16:creationId xmlns:a16="http://schemas.microsoft.com/office/drawing/2014/main" id="{B368BE7E-82FD-4E2F-8149-14DA0669CE1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B8032C8-6EA3-4BFD-9340-043C41457858}"/>
              </a:ext>
            </a:extLst>
          </p:cNvPr>
          <p:cNvSpPr>
            <a:spLocks noGrp="1"/>
          </p:cNvSpPr>
          <p:nvPr>
            <p:ph type="sldNum" sz="quarter" idx="12"/>
          </p:nvPr>
        </p:nvSpPr>
        <p:spPr/>
        <p:txBody>
          <a:bodyPr/>
          <a:lstStyle/>
          <a:p>
            <a:fld id="{F4F9253C-F679-47AB-B6F2-B6013D46898C}" type="slidenum">
              <a:rPr lang="es-ES" smtClean="0"/>
              <a:t>‹N›</a:t>
            </a:fld>
            <a:endParaRPr lang="es-ES"/>
          </a:p>
        </p:txBody>
      </p:sp>
    </p:spTree>
    <p:extLst>
      <p:ext uri="{BB962C8B-B14F-4D97-AF65-F5344CB8AC3E}">
        <p14:creationId xmlns:p14="http://schemas.microsoft.com/office/powerpoint/2010/main" val="3075505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yle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97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4629548E-EB30-4A76-A7B3-AF7C6D31E44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01470" y="6310796"/>
            <a:ext cx="2489015" cy="547204"/>
          </a:xfrm>
          <a:prstGeom prst="rect">
            <a:avLst/>
          </a:prstGeom>
        </p:spPr>
      </p:pic>
      <p:sp>
        <p:nvSpPr>
          <p:cNvPr id="7" name="CuadroTexto 6">
            <a:extLst>
              <a:ext uri="{FF2B5EF4-FFF2-40B4-BE49-F238E27FC236}">
                <a16:creationId xmlns:a16="http://schemas.microsoft.com/office/drawing/2014/main" id="{10118C53-CA60-4C5B-A656-A07869EC39E3}"/>
              </a:ext>
            </a:extLst>
          </p:cNvPr>
          <p:cNvSpPr txBox="1"/>
          <p:nvPr userDrawn="1"/>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8" name="Imagen 7">
            <a:extLst>
              <a:ext uri="{FF2B5EF4-FFF2-40B4-BE49-F238E27FC236}">
                <a16:creationId xmlns:a16="http://schemas.microsoft.com/office/drawing/2014/main" id="{0A70986F-6928-4260-9EE5-C8AE4D14C04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2219417" cy="883966"/>
          </a:xfrm>
          <a:prstGeom prst="rect">
            <a:avLst/>
          </a:prstGeom>
        </p:spPr>
      </p:pic>
      <p:pic>
        <p:nvPicPr>
          <p:cNvPr id="5" name="Imagen 4">
            <a:extLst>
              <a:ext uri="{FF2B5EF4-FFF2-40B4-BE49-F238E27FC236}">
                <a16:creationId xmlns:a16="http://schemas.microsoft.com/office/drawing/2014/main" id="{A7D8C269-BF00-4D78-9DBB-4BF62180F736}"/>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l="-932" t="-886" b="-20"/>
          <a:stretch/>
        </p:blipFill>
        <p:spPr>
          <a:xfrm>
            <a:off x="10515599" y="-240631"/>
            <a:ext cx="1896879" cy="6711005"/>
          </a:xfrm>
          <a:prstGeom prst="rect">
            <a:avLst/>
          </a:prstGeom>
          <a:effectLst>
            <a:glow>
              <a:schemeClr val="accent1">
                <a:alpha val="32000"/>
              </a:schemeClr>
            </a:glow>
            <a:softEdge rad="876300"/>
          </a:effectLst>
        </p:spPr>
      </p:pic>
    </p:spTree>
    <p:extLst>
      <p:ext uri="{BB962C8B-B14F-4D97-AF65-F5344CB8AC3E}">
        <p14:creationId xmlns:p14="http://schemas.microsoft.com/office/powerpoint/2010/main" val="310044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6" name="Freeform 53">
            <a:extLst>
              <a:ext uri="{FF2B5EF4-FFF2-40B4-BE49-F238E27FC236}">
                <a16:creationId xmlns:a16="http://schemas.microsoft.com/office/drawing/2014/main" id="{338C9556-4B19-40A6-902C-4E88BD1C9B60}"/>
              </a:ext>
            </a:extLst>
          </p:cNvPr>
          <p:cNvSpPr/>
          <p:nvPr userDrawn="1"/>
        </p:nvSpPr>
        <p:spPr>
          <a:xfrm rot="10800000">
            <a:off x="4606" y="-4432"/>
            <a:ext cx="4988375" cy="6679552"/>
          </a:xfrm>
          <a:custGeom>
            <a:avLst/>
            <a:gdLst>
              <a:gd name="connsiteX0" fmla="*/ 1873864 w 9548739"/>
              <a:gd name="connsiteY0" fmla="*/ 0 h 6858000"/>
              <a:gd name="connsiteX1" fmla="*/ 1971920 w 9548739"/>
              <a:gd name="connsiteY1" fmla="*/ 0 h 6858000"/>
              <a:gd name="connsiteX2" fmla="*/ 2174399 w 9548739"/>
              <a:gd name="connsiteY2" fmla="*/ 0 h 6858000"/>
              <a:gd name="connsiteX3" fmla="*/ 5968479 w 9548739"/>
              <a:gd name="connsiteY3" fmla="*/ 0 h 6858000"/>
              <a:gd name="connsiteX4" fmla="*/ 9548739 w 9548739"/>
              <a:gd name="connsiteY4" fmla="*/ 0 h 6858000"/>
              <a:gd name="connsiteX5" fmla="*/ 9548739 w 9548739"/>
              <a:gd name="connsiteY5" fmla="*/ 6858000 h 6858000"/>
              <a:gd name="connsiteX6" fmla="*/ 5968479 w 9548739"/>
              <a:gd name="connsiteY6" fmla="*/ 6858000 h 6858000"/>
              <a:gd name="connsiteX7" fmla="*/ 2174399 w 9548739"/>
              <a:gd name="connsiteY7" fmla="*/ 6858000 h 6858000"/>
              <a:gd name="connsiteX8" fmla="*/ 1951844 w 9548739"/>
              <a:gd name="connsiteY8" fmla="*/ 6858000 h 6858000"/>
              <a:gd name="connsiteX9" fmla="*/ 1835258 w 9548739"/>
              <a:gd name="connsiteY9" fmla="*/ 6858000 h 6858000"/>
              <a:gd name="connsiteX10" fmla="*/ 1784827 w 9548739"/>
              <a:gd name="connsiteY10" fmla="*/ 6687406 h 6858000"/>
              <a:gd name="connsiteX11" fmla="*/ 0 w 9548739"/>
              <a:gd name="connsiteY11" fmla="*/ 3390900 h 6858000"/>
              <a:gd name="connsiteX12" fmla="*/ 1796041 w 9548739"/>
              <a:gd name="connsiteY12" fmla="*/ 254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48739" h="685800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adroTexto 7">
            <a:extLst>
              <a:ext uri="{FF2B5EF4-FFF2-40B4-BE49-F238E27FC236}">
                <a16:creationId xmlns:a16="http://schemas.microsoft.com/office/drawing/2014/main" id="{E7DBBB50-51C3-49F2-81F2-6C2CE3E9CFF2}"/>
              </a:ext>
            </a:extLst>
          </p:cNvPr>
          <p:cNvSpPr txBox="1"/>
          <p:nvPr userDrawn="1"/>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9" name="Imagen 8">
            <a:extLst>
              <a:ext uri="{FF2B5EF4-FFF2-40B4-BE49-F238E27FC236}">
                <a16:creationId xmlns:a16="http://schemas.microsoft.com/office/drawing/2014/main" id="{4ED2587E-1F79-4193-95F9-8856140FB74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957816" y="23000"/>
            <a:ext cx="2219417" cy="860965"/>
          </a:xfrm>
          <a:prstGeom prst="rect">
            <a:avLst/>
          </a:prstGeom>
        </p:spPr>
      </p:pic>
      <p:pic>
        <p:nvPicPr>
          <p:cNvPr id="10" name="Imagen 9">
            <a:extLst>
              <a:ext uri="{FF2B5EF4-FFF2-40B4-BE49-F238E27FC236}">
                <a16:creationId xmlns:a16="http://schemas.microsoft.com/office/drawing/2014/main" id="{0F7BCD34-0AC4-4AC3-B239-3C2F49D0D7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01470" y="6310796"/>
            <a:ext cx="2489015" cy="547204"/>
          </a:xfrm>
          <a:prstGeom prst="rect">
            <a:avLst/>
          </a:prstGeom>
        </p:spPr>
      </p:pic>
    </p:spTree>
    <p:extLst>
      <p:ext uri="{BB962C8B-B14F-4D97-AF65-F5344CB8AC3E}">
        <p14:creationId xmlns:p14="http://schemas.microsoft.com/office/powerpoint/2010/main" val="135646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81AF7E-0D7A-4F9B-8B93-E73FB912E50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790A8EC-8844-4E38-87D7-C82F0B8E5A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62BD270-FDD9-4D06-8687-0B34B1097DDE}"/>
              </a:ext>
            </a:extLst>
          </p:cNvPr>
          <p:cNvSpPr>
            <a:spLocks noGrp="1"/>
          </p:cNvSpPr>
          <p:nvPr>
            <p:ph type="dt" sz="half" idx="10"/>
          </p:nvPr>
        </p:nvSpPr>
        <p:spPr/>
        <p:txBody>
          <a:bodyPr/>
          <a:lstStyle/>
          <a:p>
            <a:fld id="{C29185FC-92B0-4804-82F4-206CA8FD2E6C}" type="datetimeFigureOut">
              <a:rPr lang="es-ES" smtClean="0"/>
              <a:t>23/12/21</a:t>
            </a:fld>
            <a:endParaRPr lang="es-ES"/>
          </a:p>
        </p:txBody>
      </p:sp>
      <p:sp>
        <p:nvSpPr>
          <p:cNvPr id="5" name="Marcador de pie de página 4">
            <a:extLst>
              <a:ext uri="{FF2B5EF4-FFF2-40B4-BE49-F238E27FC236}">
                <a16:creationId xmlns:a16="http://schemas.microsoft.com/office/drawing/2014/main" id="{9B0432FF-E56C-4703-AEB4-85BFBACAA2F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1D54542-A5F2-4EB6-8952-AD83870B05F4}"/>
              </a:ext>
            </a:extLst>
          </p:cNvPr>
          <p:cNvSpPr>
            <a:spLocks noGrp="1"/>
          </p:cNvSpPr>
          <p:nvPr>
            <p:ph type="sldNum" sz="quarter" idx="12"/>
          </p:nvPr>
        </p:nvSpPr>
        <p:spPr/>
        <p:txBody>
          <a:bodyPr/>
          <a:lstStyle/>
          <a:p>
            <a:fld id="{F4F9253C-F679-47AB-B6F2-B6013D46898C}" type="slidenum">
              <a:rPr lang="es-ES" smtClean="0"/>
              <a:t>‹N›</a:t>
            </a:fld>
            <a:endParaRPr lang="es-ES"/>
          </a:p>
        </p:txBody>
      </p:sp>
    </p:spTree>
    <p:extLst>
      <p:ext uri="{BB962C8B-B14F-4D97-AF65-F5344CB8AC3E}">
        <p14:creationId xmlns:p14="http://schemas.microsoft.com/office/powerpoint/2010/main" val="1309958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B19D37-F911-40C0-A4FF-280624BA5FF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6E760AF-B140-4486-956F-95435CF0B7B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C11BC7A-6451-44D3-A6D0-8374FADFA4FC}"/>
              </a:ext>
            </a:extLst>
          </p:cNvPr>
          <p:cNvSpPr>
            <a:spLocks noGrp="1"/>
          </p:cNvSpPr>
          <p:nvPr>
            <p:ph type="dt" sz="half" idx="10"/>
          </p:nvPr>
        </p:nvSpPr>
        <p:spPr/>
        <p:txBody>
          <a:bodyPr/>
          <a:lstStyle/>
          <a:p>
            <a:fld id="{C29185FC-92B0-4804-82F4-206CA8FD2E6C}" type="datetimeFigureOut">
              <a:rPr lang="es-ES" smtClean="0"/>
              <a:t>23/12/21</a:t>
            </a:fld>
            <a:endParaRPr lang="es-ES"/>
          </a:p>
        </p:txBody>
      </p:sp>
      <p:sp>
        <p:nvSpPr>
          <p:cNvPr id="5" name="Marcador de pie de página 4">
            <a:extLst>
              <a:ext uri="{FF2B5EF4-FFF2-40B4-BE49-F238E27FC236}">
                <a16:creationId xmlns:a16="http://schemas.microsoft.com/office/drawing/2014/main" id="{8F03B696-8759-4356-AB8D-1E27336113F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E855BA8-ABE0-49E0-87D5-DB26C992E8A7}"/>
              </a:ext>
            </a:extLst>
          </p:cNvPr>
          <p:cNvSpPr>
            <a:spLocks noGrp="1"/>
          </p:cNvSpPr>
          <p:nvPr>
            <p:ph type="sldNum" sz="quarter" idx="12"/>
          </p:nvPr>
        </p:nvSpPr>
        <p:spPr/>
        <p:txBody>
          <a:bodyPr/>
          <a:lstStyle/>
          <a:p>
            <a:fld id="{F4F9253C-F679-47AB-B6F2-B6013D46898C}" type="slidenum">
              <a:rPr lang="es-ES" smtClean="0"/>
              <a:t>‹N›</a:t>
            </a:fld>
            <a:endParaRPr lang="es-ES"/>
          </a:p>
        </p:txBody>
      </p:sp>
    </p:spTree>
    <p:extLst>
      <p:ext uri="{BB962C8B-B14F-4D97-AF65-F5344CB8AC3E}">
        <p14:creationId xmlns:p14="http://schemas.microsoft.com/office/powerpoint/2010/main" val="339876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35CDE-77D1-4718-B500-038A9CF3953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73FAEAD8-E497-4085-85AD-F9F76F0230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482818A-2411-4D1E-A679-3ADBDE6E8438}"/>
              </a:ext>
            </a:extLst>
          </p:cNvPr>
          <p:cNvSpPr>
            <a:spLocks noGrp="1"/>
          </p:cNvSpPr>
          <p:nvPr>
            <p:ph type="dt" sz="half" idx="10"/>
          </p:nvPr>
        </p:nvSpPr>
        <p:spPr/>
        <p:txBody>
          <a:bodyPr/>
          <a:lstStyle/>
          <a:p>
            <a:fld id="{C29185FC-92B0-4804-82F4-206CA8FD2E6C}" type="datetimeFigureOut">
              <a:rPr lang="es-ES" smtClean="0"/>
              <a:t>23/12/21</a:t>
            </a:fld>
            <a:endParaRPr lang="es-ES"/>
          </a:p>
        </p:txBody>
      </p:sp>
      <p:sp>
        <p:nvSpPr>
          <p:cNvPr id="5" name="Marcador de pie de página 4">
            <a:extLst>
              <a:ext uri="{FF2B5EF4-FFF2-40B4-BE49-F238E27FC236}">
                <a16:creationId xmlns:a16="http://schemas.microsoft.com/office/drawing/2014/main" id="{D20206A8-3175-4275-895B-59BF32EA74C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E2B84E9-6D59-487D-A869-286F67E832DD}"/>
              </a:ext>
            </a:extLst>
          </p:cNvPr>
          <p:cNvSpPr>
            <a:spLocks noGrp="1"/>
          </p:cNvSpPr>
          <p:nvPr>
            <p:ph type="sldNum" sz="quarter" idx="12"/>
          </p:nvPr>
        </p:nvSpPr>
        <p:spPr/>
        <p:txBody>
          <a:bodyPr/>
          <a:lstStyle/>
          <a:p>
            <a:fld id="{F4F9253C-F679-47AB-B6F2-B6013D46898C}" type="slidenum">
              <a:rPr lang="es-ES" smtClean="0"/>
              <a:t>‹N›</a:t>
            </a:fld>
            <a:endParaRPr lang="es-ES"/>
          </a:p>
        </p:txBody>
      </p:sp>
    </p:spTree>
    <p:extLst>
      <p:ext uri="{BB962C8B-B14F-4D97-AF65-F5344CB8AC3E}">
        <p14:creationId xmlns:p14="http://schemas.microsoft.com/office/powerpoint/2010/main" val="122558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E38A4-37CF-4AC8-B795-35762D0FC39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A95081D-53F1-4B76-8AAE-4DCF28C90DC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8353D4D-1AA7-4B8B-AE24-18A1BC9A67B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6601587-5821-4219-AA0E-D52D390EC66A}"/>
              </a:ext>
            </a:extLst>
          </p:cNvPr>
          <p:cNvSpPr>
            <a:spLocks noGrp="1"/>
          </p:cNvSpPr>
          <p:nvPr>
            <p:ph type="dt" sz="half" idx="10"/>
          </p:nvPr>
        </p:nvSpPr>
        <p:spPr/>
        <p:txBody>
          <a:bodyPr/>
          <a:lstStyle/>
          <a:p>
            <a:fld id="{C29185FC-92B0-4804-82F4-206CA8FD2E6C}" type="datetimeFigureOut">
              <a:rPr lang="es-ES" smtClean="0"/>
              <a:t>23/12/21</a:t>
            </a:fld>
            <a:endParaRPr lang="es-ES"/>
          </a:p>
        </p:txBody>
      </p:sp>
      <p:sp>
        <p:nvSpPr>
          <p:cNvPr id="6" name="Marcador de pie de página 5">
            <a:extLst>
              <a:ext uri="{FF2B5EF4-FFF2-40B4-BE49-F238E27FC236}">
                <a16:creationId xmlns:a16="http://schemas.microsoft.com/office/drawing/2014/main" id="{AFD705E6-49AE-490A-95BB-86A2B3D5AF4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A6DB43A-725F-460A-BEF2-1F4763E09A24}"/>
              </a:ext>
            </a:extLst>
          </p:cNvPr>
          <p:cNvSpPr>
            <a:spLocks noGrp="1"/>
          </p:cNvSpPr>
          <p:nvPr>
            <p:ph type="sldNum" sz="quarter" idx="12"/>
          </p:nvPr>
        </p:nvSpPr>
        <p:spPr/>
        <p:txBody>
          <a:bodyPr/>
          <a:lstStyle/>
          <a:p>
            <a:fld id="{F4F9253C-F679-47AB-B6F2-B6013D46898C}" type="slidenum">
              <a:rPr lang="es-ES" smtClean="0"/>
              <a:t>‹N›</a:t>
            </a:fld>
            <a:endParaRPr lang="es-ES"/>
          </a:p>
        </p:txBody>
      </p:sp>
    </p:spTree>
    <p:extLst>
      <p:ext uri="{BB962C8B-B14F-4D97-AF65-F5344CB8AC3E}">
        <p14:creationId xmlns:p14="http://schemas.microsoft.com/office/powerpoint/2010/main" val="359171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4E1F35-F584-40D1-938E-DFD7FA2D1FE3}"/>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0FC87A7-0F3B-4544-BAA1-64EAF1E7BE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B9CC3EB-601D-4416-A85A-CE355963D06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360D18D0-C254-4635-9E6B-0EE17DBC19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F08FCEF-D167-490A-A288-A43598692B5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E41645A-B3F9-460D-8B3A-24E50B855BA9}"/>
              </a:ext>
            </a:extLst>
          </p:cNvPr>
          <p:cNvSpPr>
            <a:spLocks noGrp="1"/>
          </p:cNvSpPr>
          <p:nvPr>
            <p:ph type="dt" sz="half" idx="10"/>
          </p:nvPr>
        </p:nvSpPr>
        <p:spPr/>
        <p:txBody>
          <a:bodyPr/>
          <a:lstStyle/>
          <a:p>
            <a:fld id="{C29185FC-92B0-4804-82F4-206CA8FD2E6C}" type="datetimeFigureOut">
              <a:rPr lang="es-ES" smtClean="0"/>
              <a:t>23/12/21</a:t>
            </a:fld>
            <a:endParaRPr lang="es-ES"/>
          </a:p>
        </p:txBody>
      </p:sp>
      <p:sp>
        <p:nvSpPr>
          <p:cNvPr id="8" name="Marcador de pie de página 7">
            <a:extLst>
              <a:ext uri="{FF2B5EF4-FFF2-40B4-BE49-F238E27FC236}">
                <a16:creationId xmlns:a16="http://schemas.microsoft.com/office/drawing/2014/main" id="{B0EA05CB-8FE4-4431-B06A-52606D283814}"/>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25F9B3F-12A8-46E2-9EAB-95D32871AA0E}"/>
              </a:ext>
            </a:extLst>
          </p:cNvPr>
          <p:cNvSpPr>
            <a:spLocks noGrp="1"/>
          </p:cNvSpPr>
          <p:nvPr>
            <p:ph type="sldNum" sz="quarter" idx="12"/>
          </p:nvPr>
        </p:nvSpPr>
        <p:spPr/>
        <p:txBody>
          <a:bodyPr/>
          <a:lstStyle/>
          <a:p>
            <a:fld id="{F4F9253C-F679-47AB-B6F2-B6013D46898C}" type="slidenum">
              <a:rPr lang="es-ES" smtClean="0"/>
              <a:t>‹N›</a:t>
            </a:fld>
            <a:endParaRPr lang="es-ES"/>
          </a:p>
        </p:txBody>
      </p:sp>
    </p:spTree>
    <p:extLst>
      <p:ext uri="{BB962C8B-B14F-4D97-AF65-F5344CB8AC3E}">
        <p14:creationId xmlns:p14="http://schemas.microsoft.com/office/powerpoint/2010/main" val="261958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58DD32-502E-4DEA-9796-0F7DE4A719E8}"/>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E10E88F1-D180-4685-96B8-559A3C854C29}"/>
              </a:ext>
            </a:extLst>
          </p:cNvPr>
          <p:cNvSpPr>
            <a:spLocks noGrp="1"/>
          </p:cNvSpPr>
          <p:nvPr>
            <p:ph type="dt" sz="half" idx="10"/>
          </p:nvPr>
        </p:nvSpPr>
        <p:spPr/>
        <p:txBody>
          <a:bodyPr/>
          <a:lstStyle/>
          <a:p>
            <a:fld id="{C29185FC-92B0-4804-82F4-206CA8FD2E6C}" type="datetimeFigureOut">
              <a:rPr lang="es-ES" smtClean="0"/>
              <a:t>23/12/21</a:t>
            </a:fld>
            <a:endParaRPr lang="es-ES"/>
          </a:p>
        </p:txBody>
      </p:sp>
      <p:sp>
        <p:nvSpPr>
          <p:cNvPr id="4" name="Marcador de pie de página 3">
            <a:extLst>
              <a:ext uri="{FF2B5EF4-FFF2-40B4-BE49-F238E27FC236}">
                <a16:creationId xmlns:a16="http://schemas.microsoft.com/office/drawing/2014/main" id="{7179106E-4F7B-45BA-8905-BC93A04E1B35}"/>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5AB7626E-1BA4-45C6-B10C-314B1A32A789}"/>
              </a:ext>
            </a:extLst>
          </p:cNvPr>
          <p:cNvSpPr>
            <a:spLocks noGrp="1"/>
          </p:cNvSpPr>
          <p:nvPr>
            <p:ph type="sldNum" sz="quarter" idx="12"/>
          </p:nvPr>
        </p:nvSpPr>
        <p:spPr/>
        <p:txBody>
          <a:bodyPr/>
          <a:lstStyle/>
          <a:p>
            <a:fld id="{F4F9253C-F679-47AB-B6F2-B6013D46898C}" type="slidenum">
              <a:rPr lang="es-ES" smtClean="0"/>
              <a:t>‹N›</a:t>
            </a:fld>
            <a:endParaRPr lang="es-ES"/>
          </a:p>
        </p:txBody>
      </p:sp>
    </p:spTree>
    <p:extLst>
      <p:ext uri="{BB962C8B-B14F-4D97-AF65-F5344CB8AC3E}">
        <p14:creationId xmlns:p14="http://schemas.microsoft.com/office/powerpoint/2010/main" val="249288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195E75F-2047-470B-B4CA-CE575F2557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FE18BB7-5E95-45E7-A24D-938E2B0742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7F4B27C-3CA6-4869-9D81-6310AC06C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185FC-92B0-4804-82F4-206CA8FD2E6C}" type="datetimeFigureOut">
              <a:rPr lang="es-ES" smtClean="0"/>
              <a:t>23/12/21</a:t>
            </a:fld>
            <a:endParaRPr lang="es-ES"/>
          </a:p>
        </p:txBody>
      </p:sp>
      <p:sp>
        <p:nvSpPr>
          <p:cNvPr id="5" name="Marcador de pie de página 4">
            <a:extLst>
              <a:ext uri="{FF2B5EF4-FFF2-40B4-BE49-F238E27FC236}">
                <a16:creationId xmlns:a16="http://schemas.microsoft.com/office/drawing/2014/main" id="{7BC93D5E-9CA5-4B1E-BD1F-B2DC8DFF6C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7BC6B62-2D3F-4AF6-82B0-D0D311751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9253C-F679-47AB-B6F2-B6013D46898C}" type="slidenum">
              <a:rPr lang="es-ES" smtClean="0"/>
              <a:t>‹N›</a:t>
            </a:fld>
            <a:endParaRPr lang="es-ES"/>
          </a:p>
        </p:txBody>
      </p:sp>
    </p:spTree>
    <p:extLst>
      <p:ext uri="{BB962C8B-B14F-4D97-AF65-F5344CB8AC3E}">
        <p14:creationId xmlns:p14="http://schemas.microsoft.com/office/powerpoint/2010/main" val="310813530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3"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2"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png"/><Relationship Id="rId1" Type="http://schemas.openxmlformats.org/officeDocument/2006/relationships/slideLayout" Target="../slideLayouts/slideLayout15.xml"/><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 Id="rId4" Type="http://schemas.openxmlformats.org/officeDocument/2006/relationships/hyperlink" Target="https://hbr.org/1979/03/how-competitive-forces-shape-strategy"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image" Target="../media/image11.jpeg"/><Relationship Id="rId1" Type="http://schemas.openxmlformats.org/officeDocument/2006/relationships/slideLayout" Target="../slideLayouts/slideLayout10.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 Id="rId4" Type="http://schemas.openxmlformats.org/officeDocument/2006/relationships/hyperlink" Target="https://www.oecd.org/financial/education/launch-eu-financial-competence-framework.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12"/>
          <p:cNvSpPr txBox="1">
            <a:spLocks noGrp="1"/>
          </p:cNvSpPr>
          <p:nvPr>
            <p:ph type="ctrTitle"/>
          </p:nvPr>
        </p:nvSpPr>
        <p:spPr>
          <a:xfrm>
            <a:off x="7452394" y="2057362"/>
            <a:ext cx="4473369" cy="3031244"/>
          </a:xfrm>
          <a:prstGeom prst="rect">
            <a:avLst/>
          </a:prstGeom>
        </p:spPr>
        <p:txBody>
          <a:bodyPr spcFirstLastPara="1" vert="horz" wrap="square" lIns="121900" tIns="121900" rIns="121900" bIns="121900" rtlCol="0" anchor="ctr" anchorCtr="0">
            <a:noAutofit/>
          </a:bodyPr>
          <a:lstStyle/>
          <a:p>
            <a:r>
              <a:rPr lang="en-GB" altLang="es-ES" sz="3800" b="1" dirty="0" err="1">
                <a:cs typeface="Arial" pitchFamily="34" charset="0"/>
              </a:rPr>
              <a:t>Educazione</a:t>
            </a:r>
            <a:r>
              <a:rPr lang="en-GB" altLang="es-ES" sz="3800" b="1" dirty="0">
                <a:cs typeface="Arial" pitchFamily="34" charset="0"/>
              </a:rPr>
              <a:t> </a:t>
            </a:r>
            <a:r>
              <a:rPr lang="en-GB" altLang="es-ES" sz="3800" b="1" dirty="0" err="1">
                <a:cs typeface="Arial" pitchFamily="34" charset="0"/>
              </a:rPr>
              <a:t>Finanziaria</a:t>
            </a:r>
            <a:r>
              <a:rPr lang="en-GB" altLang="es-ES" sz="3800" b="1" dirty="0">
                <a:cs typeface="Arial" pitchFamily="34" charset="0"/>
              </a:rPr>
              <a:t> e </a:t>
            </a:r>
            <a:r>
              <a:rPr lang="en-GB" altLang="es-ES" sz="3800" b="1" dirty="0" err="1">
                <a:cs typeface="Arial" pitchFamily="34" charset="0"/>
              </a:rPr>
              <a:t>Alfabetizzazione</a:t>
            </a:r>
            <a:r>
              <a:rPr lang="en-GB" altLang="es-ES" sz="3800" b="1" dirty="0">
                <a:cs typeface="Arial" pitchFamily="34" charset="0"/>
              </a:rPr>
              <a:t> </a:t>
            </a:r>
            <a:r>
              <a:rPr lang="en-GB" altLang="es-ES" sz="3800" b="1" dirty="0" err="1">
                <a:cs typeface="Arial" pitchFamily="34" charset="0"/>
              </a:rPr>
              <a:t>Gestionale</a:t>
            </a:r>
            <a:r>
              <a:rPr lang="en-GB" altLang="es-ES" sz="3800" b="1" dirty="0">
                <a:cs typeface="Arial" pitchFamily="34" charset="0"/>
              </a:rPr>
              <a:t> per </a:t>
            </a:r>
            <a:r>
              <a:rPr lang="en-GB" altLang="es-ES" sz="3800" b="1" dirty="0" err="1">
                <a:cs typeface="Arial" pitchFamily="34" charset="0"/>
              </a:rPr>
              <a:t>Operatori</a:t>
            </a:r>
            <a:r>
              <a:rPr lang="en-GB" altLang="es-ES" sz="3800" b="1" dirty="0">
                <a:cs typeface="Arial" pitchFamily="34" charset="0"/>
              </a:rPr>
              <a:t> ICH</a:t>
            </a:r>
            <a:br>
              <a:rPr lang="en-US" altLang="es-ES" sz="5400" dirty="0">
                <a:cs typeface="Arial" pitchFamily="34" charset="0"/>
              </a:rPr>
            </a:br>
            <a:br>
              <a:rPr lang="en-US" altLang="es-ES" sz="5400" dirty="0">
                <a:cs typeface="Arial" pitchFamily="34" charset="0"/>
              </a:rPr>
            </a:br>
            <a:r>
              <a:rPr lang="en-US" altLang="es-ES" sz="3200" b="1" dirty="0">
                <a:cs typeface="Arial" pitchFamily="34" charset="0"/>
              </a:rPr>
              <a:t>IDP European Consultants</a:t>
            </a:r>
            <a:endParaRPr sz="3200" b="1" dirty="0">
              <a:solidFill>
                <a:srgbClr val="266C9F"/>
              </a:solidFill>
            </a:endParaRPr>
          </a:p>
        </p:txBody>
      </p:sp>
      <p:pic>
        <p:nvPicPr>
          <p:cNvPr id="5" name="Imagen 4">
            <a:extLst>
              <a:ext uri="{FF2B5EF4-FFF2-40B4-BE49-F238E27FC236}">
                <a16:creationId xmlns:a16="http://schemas.microsoft.com/office/drawing/2014/main" id="{989DC220-22F3-47AA-86A0-8C3115A6E9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296195" y="6221364"/>
            <a:ext cx="2895805" cy="6366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001095"/>
          </a:xfrm>
          <a:prstGeom prst="rect">
            <a:avLst/>
          </a:prstGeom>
          <a:noFill/>
        </p:spPr>
        <p:txBody>
          <a:bodyPr wrap="square">
            <a:spAutoFit/>
          </a:bodyPr>
          <a:lstStyle/>
          <a:p>
            <a:pPr algn="just">
              <a:defRPr/>
            </a:pPr>
            <a:r>
              <a:rPr lang="en-GB" altLang="es-ES" sz="2000" b="1" dirty="0" err="1">
                <a:solidFill>
                  <a:schemeClr val="accent1">
                    <a:lumMod val="75000"/>
                  </a:schemeClr>
                </a:solidFill>
                <a:latin typeface="Calibri" panose="020F0502020204030204" pitchFamily="34" charset="0"/>
                <a:cs typeface="Calibri" panose="020F0502020204030204" pitchFamily="34" charset="0"/>
              </a:rPr>
              <a:t>Sezione</a:t>
            </a:r>
            <a:r>
              <a:rPr lang="en-GB" altLang="es-ES" sz="2000" b="1" dirty="0">
                <a:solidFill>
                  <a:schemeClr val="accent1">
                    <a:lumMod val="75000"/>
                  </a:schemeClr>
                </a:solidFill>
                <a:latin typeface="Calibri" panose="020F0502020204030204" pitchFamily="34" charset="0"/>
                <a:cs typeface="Calibri" panose="020F0502020204030204" pitchFamily="34" charset="0"/>
              </a:rPr>
              <a:t> 4 –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Alfabetizzazione</a:t>
            </a:r>
            <a:r>
              <a:rPr lang="en-GB" altLang="es-ES" sz="2000" b="1" dirty="0">
                <a:solidFill>
                  <a:schemeClr val="accent1">
                    <a:lumMod val="75000"/>
                  </a:schemeClr>
                </a:solidFill>
                <a:latin typeface="Calibri" panose="020F0502020204030204" pitchFamily="34" charset="0"/>
                <a:cs typeface="Calibri" panose="020F0502020204030204" pitchFamily="34" charset="0"/>
              </a:rPr>
              <a:t> Economia e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Finanziaria</a:t>
            </a:r>
            <a:r>
              <a:rPr lang="en-GB" altLang="es-ES" sz="2000" b="1" dirty="0">
                <a:solidFill>
                  <a:schemeClr val="accent1">
                    <a:lumMod val="75000"/>
                  </a:schemeClr>
                </a:solidFill>
                <a:latin typeface="Calibri" panose="020F0502020204030204" pitchFamily="34" charset="0"/>
                <a:cs typeface="Calibri" panose="020F0502020204030204" pitchFamily="34" charset="0"/>
              </a:rPr>
              <a:t>: </a:t>
            </a:r>
            <a:r>
              <a:rPr lang="en-GB" altLang="es-ES" sz="2000" b="1" i="1" dirty="0" err="1">
                <a:solidFill>
                  <a:schemeClr val="accent1">
                    <a:lumMod val="75000"/>
                  </a:schemeClr>
                </a:solidFill>
                <a:latin typeface="Calibri" panose="020F0502020204030204" pitchFamily="34" charset="0"/>
                <a:cs typeface="Calibri" panose="020F0502020204030204" pitchFamily="34" charset="0"/>
              </a:rPr>
              <a:t>Comprendere</a:t>
            </a:r>
            <a:r>
              <a:rPr lang="en-GB" altLang="es-ES" sz="2000" b="1" i="1" dirty="0">
                <a:solidFill>
                  <a:schemeClr val="accent1">
                    <a:lumMod val="75000"/>
                  </a:schemeClr>
                </a:solidFill>
                <a:latin typeface="Calibri" panose="020F0502020204030204" pitchFamily="34" charset="0"/>
                <a:cs typeface="Calibri" panose="020F0502020204030204" pitchFamily="34" charset="0"/>
              </a:rPr>
              <a:t> </a:t>
            </a:r>
            <a:r>
              <a:rPr lang="en-GB" altLang="es-ES" sz="2000" b="1" i="1" dirty="0" err="1">
                <a:solidFill>
                  <a:schemeClr val="accent1">
                    <a:lumMod val="75000"/>
                  </a:schemeClr>
                </a:solidFill>
                <a:latin typeface="Calibri" panose="020F0502020204030204" pitchFamily="34" charset="0"/>
                <a:cs typeface="Calibri" panose="020F0502020204030204" pitchFamily="34" charset="0"/>
              </a:rPr>
              <a:t>concetti</a:t>
            </a:r>
            <a:r>
              <a:rPr lang="en-GB" altLang="es-ES" sz="2000" b="1" i="1" dirty="0">
                <a:solidFill>
                  <a:schemeClr val="accent1">
                    <a:lumMod val="75000"/>
                  </a:schemeClr>
                </a:solidFill>
                <a:latin typeface="Calibri" panose="020F0502020204030204" pitchFamily="34" charset="0"/>
                <a:cs typeface="Calibri" panose="020F0502020204030204" pitchFamily="34" charset="0"/>
              </a:rPr>
              <a:t> economici e </a:t>
            </a:r>
            <a:r>
              <a:rPr lang="en-GB" altLang="es-ES" sz="2000" b="1" i="1" dirty="0" err="1">
                <a:solidFill>
                  <a:schemeClr val="accent1">
                    <a:lumMod val="75000"/>
                  </a:schemeClr>
                </a:solidFill>
                <a:latin typeface="Calibri" panose="020F0502020204030204" pitchFamily="34" charset="0"/>
                <a:cs typeface="Calibri" panose="020F0502020204030204" pitchFamily="34" charset="0"/>
              </a:rPr>
              <a:t>finanziari</a:t>
            </a:r>
            <a:endParaRPr lang="en-GB" altLang="es-ES" sz="2000" b="1" i="1" dirty="0">
              <a:solidFill>
                <a:schemeClr val="accent1">
                  <a:lumMod val="75000"/>
                </a:schemeClr>
              </a:solidFill>
              <a:latin typeface="Calibri" panose="020F0502020204030204" pitchFamily="34" charset="0"/>
              <a:cs typeface="Calibri" panose="020F0502020204030204" pitchFamily="34" charset="0"/>
            </a:endParaRP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Questa </a:t>
            </a:r>
            <a:r>
              <a:rPr lang="en-GB" dirty="0" err="1">
                <a:latin typeface="Calibri" panose="020F0502020204030204" pitchFamily="34" charset="0"/>
                <a:cs typeface="Calibri" panose="020F0502020204030204" pitchFamily="34" charset="0"/>
              </a:rPr>
              <a:t>competenza</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consiste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nell’apprendere</a:t>
            </a:r>
            <a:r>
              <a:rPr lang="en-GB" dirty="0">
                <a:latin typeface="Calibri" panose="020F0502020204030204" pitchFamily="34" charset="0"/>
                <a:cs typeface="Calibri" panose="020F0502020204030204" pitchFamily="34" charset="0"/>
              </a:rPr>
              <a:t> le </a:t>
            </a:r>
            <a:r>
              <a:rPr lang="en-GB" dirty="0" err="1">
                <a:latin typeface="Calibri" panose="020F0502020204030204" pitchFamily="34" charset="0"/>
                <a:cs typeface="Calibri" panose="020F0502020204030204" pitchFamily="34" charset="0"/>
              </a:rPr>
              <a:t>terminologie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comuni</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utilizzate</a:t>
            </a:r>
            <a:r>
              <a:rPr lang="en-GB" dirty="0">
                <a:latin typeface="Calibri" panose="020F0502020204030204" pitchFamily="34" charset="0"/>
                <a:cs typeface="Calibri" panose="020F0502020204030204" pitchFamily="34" charset="0"/>
              </a:rPr>
              <a:t> in </a:t>
            </a:r>
            <a:r>
              <a:rPr lang="en-GB" dirty="0" err="1">
                <a:latin typeface="Calibri" panose="020F0502020204030204" pitchFamily="34" charset="0"/>
                <a:cs typeface="Calibri" panose="020F0502020204030204" pitchFamily="34" charset="0"/>
              </a:rPr>
              <a:t>ambito</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aziendale</a:t>
            </a:r>
            <a:r>
              <a:rPr lang="en-GB" dirty="0">
                <a:latin typeface="Calibri" panose="020F0502020204030204" pitchFamily="34" charset="0"/>
                <a:cs typeface="Calibri" panose="020F0502020204030204" pitchFamily="34" charset="0"/>
              </a:rPr>
              <a:t> e </a:t>
            </a:r>
            <a:r>
              <a:rPr lang="en-GB" dirty="0" err="1">
                <a:latin typeface="Calibri" panose="020F0502020204030204" pitchFamily="34" charset="0"/>
                <a:cs typeface="Calibri" panose="020F0502020204030204" pitchFamily="34" charset="0"/>
              </a:rPr>
              <a:t>gestionale</a:t>
            </a:r>
            <a:r>
              <a:rPr lang="en-GB"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KPI</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Break even point</a:t>
            </a:r>
          </a:p>
          <a:p>
            <a:pPr marL="285750" indent="-285750" algn="just">
              <a:buFont typeface="Arial" panose="020B0604020202020204" pitchFamily="34" charset="0"/>
              <a:buChar char="•"/>
              <a:defRPr/>
            </a:pPr>
            <a:r>
              <a:rPr lang="en-GB" dirty="0" err="1">
                <a:latin typeface="Calibri" panose="020F0502020204030204" pitchFamily="34" charset="0"/>
                <a:cs typeface="Calibri" panose="020F0502020204030204" pitchFamily="34" charset="0"/>
              </a:rPr>
              <a:t>Domanda</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offerta</a:t>
            </a:r>
            <a:r>
              <a:rPr lang="en-GB" dirty="0">
                <a:latin typeface="Calibri" panose="020F0502020204030204" pitchFamily="34" charset="0"/>
                <a:cs typeface="Calibri" panose="020F0502020204030204" pitchFamily="34" charset="0"/>
              </a:rPr>
              <a:t> e </a:t>
            </a:r>
            <a:r>
              <a:rPr lang="en-GB" dirty="0" err="1">
                <a:latin typeface="Calibri" panose="020F0502020204030204" pitchFamily="34" charset="0"/>
                <a:cs typeface="Calibri" panose="020F0502020204030204" pitchFamily="34" charset="0"/>
              </a:rPr>
              <a:t>prezzo</a:t>
            </a:r>
            <a:r>
              <a:rPr lang="en-GB" dirty="0">
                <a:latin typeface="Calibri" panose="020F0502020204030204" pitchFamily="34" charset="0"/>
                <a:cs typeface="Calibri" panose="020F0502020204030204" pitchFamily="34" charset="0"/>
              </a:rPr>
              <a:t> di mercato</a:t>
            </a:r>
          </a:p>
          <a:p>
            <a:pPr marL="285750" indent="-285750" algn="just">
              <a:buFont typeface="Arial" panose="020B0604020202020204" pitchFamily="34" charset="0"/>
              <a:buChar char="•"/>
              <a:defRPr/>
            </a:pPr>
            <a:r>
              <a:rPr lang="en-GB" dirty="0" err="1">
                <a:latin typeface="Calibri" panose="020F0502020204030204" pitchFamily="34" charset="0"/>
                <a:cs typeface="Calibri" panose="020F0502020204030204" pitchFamily="34" charset="0"/>
              </a:rPr>
              <a:t>Azioni</a:t>
            </a:r>
            <a:r>
              <a:rPr lang="en-GB" dirty="0">
                <a:latin typeface="Calibri" panose="020F0502020204030204" pitchFamily="34" charset="0"/>
                <a:cs typeface="Calibri" panose="020F0502020204030204" pitchFamily="34" charset="0"/>
              </a:rPr>
              <a:t> vs. </a:t>
            </a:r>
            <a:r>
              <a:rPr lang="en-GB" dirty="0" err="1">
                <a:latin typeface="Calibri" panose="020F0502020204030204" pitchFamily="34" charset="0"/>
                <a:cs typeface="Calibri" panose="020F0502020204030204" pitchFamily="34" charset="0"/>
              </a:rPr>
              <a:t>obbligazioni</a:t>
            </a:r>
            <a:endParaRPr lang="en-GB"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dirty="0" err="1">
                <a:latin typeface="Calibri" panose="020F0502020204030204" pitchFamily="34" charset="0"/>
                <a:cs typeface="Calibri" panose="020F0502020204030204" pitchFamily="34" charset="0"/>
              </a:rPr>
              <a:t>Elasticità</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della</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domanda</a:t>
            </a:r>
            <a:r>
              <a:rPr lang="en-GB" dirty="0">
                <a:latin typeface="Calibri" panose="020F0502020204030204" pitchFamily="34" charset="0"/>
                <a:cs typeface="Calibri" panose="020F0502020204030204" pitchFamily="34" charset="0"/>
              </a:rPr>
              <a:t> rispetto al </a:t>
            </a:r>
            <a:r>
              <a:rPr lang="en-GB" dirty="0" err="1">
                <a:latin typeface="Calibri" panose="020F0502020204030204" pitchFamily="34" charset="0"/>
                <a:cs typeface="Calibri" panose="020F0502020204030204" pitchFamily="34" charset="0"/>
              </a:rPr>
              <a:t>prezzo</a:t>
            </a:r>
            <a:endParaRPr lang="en-GB"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dirty="0" err="1">
                <a:latin typeface="Calibri" panose="020F0502020204030204" pitchFamily="34" charset="0"/>
                <a:cs typeface="Calibri" panose="020F0502020204030204" pitchFamily="34" charset="0"/>
              </a:rPr>
              <a:t>Economie</a:t>
            </a:r>
            <a:r>
              <a:rPr lang="en-GB" dirty="0">
                <a:latin typeface="Calibri" panose="020F0502020204030204" pitchFamily="34" charset="0"/>
                <a:cs typeface="Calibri" panose="020F0502020204030204" pitchFamily="34" charset="0"/>
              </a:rPr>
              <a:t> di </a:t>
            </a:r>
            <a:r>
              <a:rPr lang="en-GB" dirty="0" err="1">
                <a:latin typeface="Calibri" panose="020F0502020204030204" pitchFamily="34" charset="0"/>
                <a:cs typeface="Calibri" panose="020F0502020204030204" pitchFamily="34" charset="0"/>
              </a:rPr>
              <a:t>scala</a:t>
            </a:r>
            <a:endParaRPr lang="en-GB"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dirty="0" err="1">
                <a:latin typeface="Calibri" panose="020F0502020204030204" pitchFamily="34" charset="0"/>
                <a:cs typeface="Calibri" panose="020F0502020204030204" pitchFamily="34" charset="0"/>
              </a:rPr>
              <a:t>Economie</a:t>
            </a:r>
            <a:r>
              <a:rPr lang="en-GB" dirty="0">
                <a:latin typeface="Calibri" panose="020F0502020204030204" pitchFamily="34" charset="0"/>
                <a:cs typeface="Calibri" panose="020F0502020204030204" pitchFamily="34" charset="0"/>
              </a:rPr>
              <a:t> di </a:t>
            </a:r>
            <a:r>
              <a:rPr lang="en-GB" dirty="0" err="1">
                <a:latin typeface="Calibri" panose="020F0502020204030204" pitchFamily="34" charset="0"/>
                <a:cs typeface="Calibri" panose="020F0502020204030204" pitchFamily="34" charset="0"/>
              </a:rPr>
              <a:t>apprendimento</a:t>
            </a:r>
            <a:endParaRPr lang="en-GB"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Strategic Business Unit</a:t>
            </a:r>
          </a:p>
          <a:p>
            <a:pPr marL="285750" indent="-285750" algn="just">
              <a:buFont typeface="Arial" panose="020B0604020202020204" pitchFamily="34" charset="0"/>
              <a:buChar char="•"/>
              <a:defRPr/>
            </a:pPr>
            <a:r>
              <a:rPr lang="en-GB" dirty="0" err="1">
                <a:latin typeface="Calibri" panose="020F0502020204030204" pitchFamily="34" charset="0"/>
                <a:cs typeface="Calibri" panose="020F0502020204030204" pitchFamily="34" charset="0"/>
              </a:rPr>
              <a:t>Strategia</a:t>
            </a:r>
            <a:r>
              <a:rPr lang="en-GB" dirty="0">
                <a:latin typeface="Calibri" panose="020F0502020204030204" pitchFamily="34" charset="0"/>
                <a:cs typeface="Calibri" panose="020F0502020204030204" pitchFamily="34" charset="0"/>
              </a:rPr>
              <a:t> di </a:t>
            </a:r>
            <a:r>
              <a:rPr lang="en-GB" dirty="0" err="1">
                <a:latin typeface="Calibri" panose="020F0502020204030204" pitchFamily="34" charset="0"/>
                <a:cs typeface="Calibri" panose="020F0502020204030204" pitchFamily="34" charset="0"/>
              </a:rPr>
              <a:t>diversificazione</a:t>
            </a:r>
            <a:endParaRPr lang="en-GB"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Catena del </a:t>
            </a:r>
            <a:r>
              <a:rPr lang="en-GB" dirty="0" err="1">
                <a:latin typeface="Calibri" panose="020F0502020204030204" pitchFamily="34" charset="0"/>
                <a:cs typeface="Calibri" panose="020F0502020204030204" pitchFamily="34" charset="0"/>
              </a:rPr>
              <a:t>valore</a:t>
            </a:r>
            <a:endParaRPr lang="en-GB"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dirty="0" err="1">
                <a:latin typeface="Calibri" panose="020F0502020204030204" pitchFamily="34" charset="0"/>
                <a:cs typeface="Calibri" panose="020F0502020204030204" pitchFamily="34" charset="0"/>
              </a:rPr>
              <a:t>Eccetera</a:t>
            </a:r>
            <a:r>
              <a:rPr lang="en-GB" dirty="0">
                <a:latin typeface="Calibri" panose="020F0502020204030204" pitchFamily="34" charset="0"/>
                <a:cs typeface="Calibri" panose="020F0502020204030204" pitchFamily="34" charset="0"/>
              </a:rPr>
              <a:t>.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2798803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724096"/>
          </a:xfrm>
          <a:prstGeom prst="rect">
            <a:avLst/>
          </a:prstGeom>
          <a:noFill/>
        </p:spPr>
        <p:txBody>
          <a:bodyPr wrap="square">
            <a:spAutoFit/>
          </a:bodyPr>
          <a:lstStyle/>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Sezione 4 – Alfabetizzazione Economica e Finanziaria: </a:t>
            </a:r>
            <a:r>
              <a:rPr lang="it-IT" altLang="es-ES" sz="2000" b="1" i="1" dirty="0">
                <a:solidFill>
                  <a:schemeClr val="accent1">
                    <a:lumMod val="75000"/>
                  </a:schemeClr>
                </a:solidFill>
                <a:latin typeface="Calibri" panose="020F0502020204030204" pitchFamily="34" charset="0"/>
                <a:cs typeface="Calibri" panose="020F0502020204030204" pitchFamily="34" charset="0"/>
              </a:rPr>
              <a:t>Budget.</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Saper fare il bilancio consiste nel saper prevedere quanta liquidità servirà per ogni categoria d’azione.</a:t>
            </a:r>
          </a:p>
          <a:p>
            <a:pPr algn="just">
              <a:defRPr/>
            </a:pPr>
            <a:endParaRPr lang="it-IT"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Ogni funzione necessita una determinata quantità di risorse economiche per essere realizzata: il budget finale assegnato a ogni funzione/processo/gruppo (in base alla categoria di appartenenza) sarà il risultato di valutazioni affidabili fondate su dati passati di riferimento.  </a:t>
            </a:r>
          </a:p>
          <a:p>
            <a:pPr algn="just">
              <a:defRPr/>
            </a:pPr>
            <a:endParaRPr lang="it-IT"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Un buon bilancio si ottiene con l’esperienza: acquisendo esperienza e esempi pratici gli imprenditori saranno poi più esperti e si orienteranno meglio nelle decisioni di budget future.</a:t>
            </a:r>
          </a:p>
          <a:p>
            <a:pPr algn="just">
              <a:defRPr/>
            </a:pPr>
            <a:endParaRPr lang="it-IT"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Esistono diversi metodi applicabili alla pianificazione del bilancio e alla previsione; verranno analizzati nella seconda parte di questo modulo.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393473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555093"/>
          </a:xfrm>
          <a:prstGeom prst="rect">
            <a:avLst/>
          </a:prstGeom>
          <a:noFill/>
        </p:spPr>
        <p:txBody>
          <a:bodyPr wrap="square">
            <a:spAutoFit/>
          </a:bodyPr>
          <a:lstStyle/>
          <a:p>
            <a:pPr algn="just">
              <a:defRPr/>
            </a:pPr>
            <a:r>
              <a:rPr lang="en-GB" altLang="es-ES" sz="2000" b="1" dirty="0" err="1">
                <a:solidFill>
                  <a:schemeClr val="accent1">
                    <a:lumMod val="75000"/>
                  </a:schemeClr>
                </a:solidFill>
                <a:latin typeface="Calibri" panose="020F0502020204030204" pitchFamily="34" charset="0"/>
                <a:cs typeface="Calibri" panose="020F0502020204030204" pitchFamily="34" charset="0"/>
              </a:rPr>
              <a:t>Sezione</a:t>
            </a:r>
            <a:r>
              <a:rPr lang="en-GB" altLang="es-ES" sz="2000" b="1" dirty="0">
                <a:solidFill>
                  <a:schemeClr val="accent1">
                    <a:lumMod val="75000"/>
                  </a:schemeClr>
                </a:solidFill>
                <a:latin typeface="Calibri" panose="020F0502020204030204" pitchFamily="34" charset="0"/>
                <a:cs typeface="Calibri" panose="020F0502020204030204" pitchFamily="34" charset="0"/>
              </a:rPr>
              <a:t> 4 –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Alfabetizzazione</a:t>
            </a:r>
            <a:r>
              <a:rPr lang="en-GB" altLang="es-ES" sz="2000" b="1" dirty="0">
                <a:solidFill>
                  <a:schemeClr val="accent1">
                    <a:lumMod val="75000"/>
                  </a:schemeClr>
                </a:solidFill>
                <a:latin typeface="Calibri" panose="020F0502020204030204" pitchFamily="34" charset="0"/>
                <a:cs typeface="Calibri" panose="020F0502020204030204" pitchFamily="34" charset="0"/>
              </a:rPr>
              <a:t>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Finanziaria</a:t>
            </a:r>
            <a:r>
              <a:rPr lang="en-GB" altLang="es-ES" sz="2000" b="1" dirty="0">
                <a:solidFill>
                  <a:schemeClr val="accent1">
                    <a:lumMod val="75000"/>
                  </a:schemeClr>
                </a:solidFill>
                <a:latin typeface="Calibri" panose="020F0502020204030204" pitchFamily="34" charset="0"/>
                <a:cs typeface="Calibri" panose="020F0502020204030204" pitchFamily="34" charset="0"/>
              </a:rPr>
              <a:t> ed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Economica</a:t>
            </a:r>
            <a:r>
              <a:rPr lang="en-GB" altLang="es-ES" sz="2000" b="1" dirty="0">
                <a:solidFill>
                  <a:schemeClr val="accent1">
                    <a:lumMod val="75000"/>
                  </a:schemeClr>
                </a:solidFill>
                <a:latin typeface="Calibri" panose="020F0502020204030204" pitchFamily="34" charset="0"/>
                <a:cs typeface="Calibri" panose="020F0502020204030204" pitchFamily="34" charset="0"/>
              </a:rPr>
              <a:t>: </a:t>
            </a:r>
            <a:r>
              <a:rPr lang="en-GB" altLang="es-ES" sz="2000" b="1" i="1" dirty="0" err="1">
                <a:solidFill>
                  <a:schemeClr val="accent1">
                    <a:lumMod val="75000"/>
                  </a:schemeClr>
                </a:solidFill>
                <a:latin typeface="Calibri" panose="020F0502020204030204" pitchFamily="34" charset="0"/>
                <a:cs typeface="Calibri" panose="020F0502020204030204" pitchFamily="34" charset="0"/>
              </a:rPr>
              <a:t>Trovare</a:t>
            </a:r>
            <a:r>
              <a:rPr lang="en-GB" altLang="es-ES" sz="2000" b="1" i="1" dirty="0">
                <a:solidFill>
                  <a:schemeClr val="accent1">
                    <a:lumMod val="75000"/>
                  </a:schemeClr>
                </a:solidFill>
                <a:latin typeface="Calibri" panose="020F0502020204030204" pitchFamily="34" charset="0"/>
                <a:cs typeface="Calibri" panose="020F0502020204030204" pitchFamily="34" charset="0"/>
              </a:rPr>
              <a:t> </a:t>
            </a:r>
            <a:r>
              <a:rPr lang="en-GB" altLang="es-ES" sz="2000" b="1" i="1" dirty="0" err="1">
                <a:solidFill>
                  <a:schemeClr val="accent1">
                    <a:lumMod val="75000"/>
                  </a:schemeClr>
                </a:solidFill>
                <a:latin typeface="Calibri" panose="020F0502020204030204" pitchFamily="34" charset="0"/>
                <a:cs typeface="Calibri" panose="020F0502020204030204" pitchFamily="34" charset="0"/>
              </a:rPr>
              <a:t>Finanziamenti</a:t>
            </a:r>
            <a:r>
              <a:rPr lang="en-GB" altLang="es-ES" sz="2000" b="1" i="1" dirty="0">
                <a:solidFill>
                  <a:schemeClr val="accent1">
                    <a:lumMod val="75000"/>
                  </a:schemeClr>
                </a:solidFill>
                <a:latin typeface="Calibri" panose="020F0502020204030204" pitchFamily="34" charset="0"/>
                <a:cs typeface="Calibri" panose="020F0502020204030204" pitchFamily="34" charset="0"/>
              </a:rPr>
              <a:t>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 Ossia </a:t>
            </a:r>
            <a:r>
              <a:rPr lang="en-GB" dirty="0" err="1">
                <a:latin typeface="Calibri" panose="020F0502020204030204" pitchFamily="34" charset="0"/>
                <a:cs typeface="Calibri" panose="020F0502020204030204" pitchFamily="34" charset="0"/>
              </a:rPr>
              <a:t>trovare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persone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disposte</a:t>
            </a:r>
            <a:r>
              <a:rPr lang="en-GB" dirty="0">
                <a:latin typeface="Calibri" panose="020F0502020204030204" pitchFamily="34" charset="0"/>
                <a:cs typeface="Calibri" panose="020F0502020204030204" pitchFamily="34" charset="0"/>
              </a:rPr>
              <a:t> ad </a:t>
            </a:r>
            <a:r>
              <a:rPr lang="en-GB" dirty="0" err="1">
                <a:latin typeface="Calibri" panose="020F0502020204030204" pitchFamily="34" charset="0"/>
                <a:cs typeface="Calibri" panose="020F0502020204030204" pitchFamily="34" charset="0"/>
              </a:rPr>
              <a:t>investire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nell’idea</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dell’organizzazione</a:t>
            </a:r>
            <a:r>
              <a:rPr lang="en-GB" dirty="0">
                <a:latin typeface="Calibri" panose="020F0502020204030204" pitchFamily="34" charset="0"/>
                <a:cs typeface="Calibri" panose="020F0502020204030204" pitchFamily="34" charset="0"/>
              </a:rPr>
              <a:t>/</a:t>
            </a:r>
            <a:r>
              <a:rPr lang="en-GB" dirty="0" err="1">
                <a:latin typeface="Calibri" panose="020F0502020204030204" pitchFamily="34" charset="0"/>
                <a:cs typeface="Calibri" panose="020F0502020204030204" pitchFamily="34" charset="0"/>
              </a:rPr>
              <a:t>azienda</a:t>
            </a:r>
            <a:r>
              <a:rPr lang="en-GB" dirty="0">
                <a:latin typeface="Calibri" panose="020F0502020204030204" pitchFamily="34" charset="0"/>
                <a:cs typeface="Calibri" panose="020F0502020204030204" pitchFamily="34" charset="0"/>
              </a:rPr>
              <a:t> in </a:t>
            </a:r>
            <a:r>
              <a:rPr lang="en-GB" dirty="0" err="1">
                <a:latin typeface="Calibri" panose="020F0502020204030204" pitchFamily="34" charset="0"/>
                <a:cs typeface="Calibri" panose="020F0502020204030204" pitchFamily="34" charset="0"/>
              </a:rPr>
              <a:t>cambio</a:t>
            </a:r>
            <a:r>
              <a:rPr lang="en-GB" dirty="0">
                <a:latin typeface="Calibri" panose="020F0502020204030204" pitchFamily="34" charset="0"/>
                <a:cs typeface="Calibri" panose="020F0502020204030204" pitchFamily="34" charset="0"/>
              </a:rPr>
              <a:t> di un </a:t>
            </a:r>
            <a:r>
              <a:rPr lang="en-GB" dirty="0" err="1">
                <a:latin typeface="Calibri" panose="020F0502020204030204" pitchFamily="34" charset="0"/>
                <a:cs typeface="Calibri" panose="020F0502020204030204" pitchFamily="34" charset="0"/>
              </a:rPr>
              <a:t>tasso</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d’interesse</a:t>
            </a:r>
            <a:r>
              <a:rPr lang="en-GB" dirty="0">
                <a:latin typeface="Calibri" panose="020F0502020204030204" pitchFamily="34" charset="0"/>
                <a:cs typeface="Calibri" panose="020F0502020204030204" pitchFamily="34" charset="0"/>
              </a:rPr>
              <a:t>. </a:t>
            </a:r>
          </a:p>
          <a:p>
            <a:pPr algn="just">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La </a:t>
            </a:r>
            <a:r>
              <a:rPr lang="en-GB" dirty="0" err="1">
                <a:latin typeface="Calibri" panose="020F0502020204030204" pitchFamily="34" charset="0"/>
                <a:cs typeface="Calibri" panose="020F0502020204030204" pitchFamily="34" charset="0"/>
              </a:rPr>
              <a:t>fonte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tradizionale</a:t>
            </a:r>
            <a:r>
              <a:rPr lang="en-GB" dirty="0">
                <a:latin typeface="Calibri" panose="020F0502020204030204" pitchFamily="34" charset="0"/>
                <a:cs typeface="Calibri" panose="020F0502020204030204" pitchFamily="34" charset="0"/>
              </a:rPr>
              <a:t>” di </a:t>
            </a:r>
            <a:r>
              <a:rPr lang="en-GB" dirty="0" err="1">
                <a:latin typeface="Calibri" panose="020F0502020204030204" pitchFamily="34" charset="0"/>
                <a:cs typeface="Calibri" panose="020F0502020204030204" pitchFamily="34" charset="0"/>
              </a:rPr>
              <a:t>finanziamento</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è</a:t>
            </a:r>
            <a:r>
              <a:rPr lang="en-GB" dirty="0">
                <a:latin typeface="Calibri" panose="020F0502020204030204" pitchFamily="34" charset="0"/>
                <a:cs typeface="Calibri" panose="020F0502020204030204" pitchFamily="34" charset="0"/>
              </a:rPr>
              <a:t> la banca. </a:t>
            </a:r>
            <a:r>
              <a:rPr lang="en-GB" dirty="0" err="1">
                <a:latin typeface="Calibri" panose="020F0502020204030204" pitchFamily="34" charset="0"/>
                <a:cs typeface="Calibri" panose="020F0502020204030204" pitchFamily="34" charset="0"/>
              </a:rPr>
              <a:t>Tuttavia</a:t>
            </a:r>
            <a:r>
              <a:rPr lang="en-GB" dirty="0">
                <a:latin typeface="Calibri" panose="020F0502020204030204" pitchFamily="34" charset="0"/>
                <a:cs typeface="Calibri" panose="020F0502020204030204" pitchFamily="34" charset="0"/>
              </a:rPr>
              <a:t>, al </a:t>
            </a:r>
            <a:r>
              <a:rPr lang="en-GB" dirty="0" err="1">
                <a:latin typeface="Calibri" panose="020F0502020204030204" pitchFamily="34" charset="0"/>
                <a:cs typeface="Calibri" panose="020F0502020204030204" pitchFamily="34" charset="0"/>
              </a:rPr>
              <a:t>giorno</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d’oggi</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esiste</a:t>
            </a:r>
            <a:r>
              <a:rPr lang="en-GB" dirty="0">
                <a:latin typeface="Calibri" panose="020F0502020204030204" pitchFamily="34" charset="0"/>
                <a:cs typeface="Calibri" panose="020F0502020204030204" pitchFamily="34" charset="0"/>
              </a:rPr>
              <a:t> un largo </a:t>
            </a:r>
            <a:r>
              <a:rPr lang="en-GB" dirty="0" err="1">
                <a:latin typeface="Calibri" panose="020F0502020204030204" pitchFamily="34" charset="0"/>
                <a:cs typeface="Calibri" panose="020F0502020204030204" pitchFamily="34" charset="0"/>
              </a:rPr>
              <a:t>numero</a:t>
            </a:r>
            <a:r>
              <a:rPr lang="en-GB" dirty="0">
                <a:latin typeface="Calibri" panose="020F0502020204030204" pitchFamily="34" charset="0"/>
                <a:cs typeface="Calibri" panose="020F0502020204030204" pitchFamily="34" charset="0"/>
              </a:rPr>
              <a:t> di </a:t>
            </a:r>
            <a:r>
              <a:rPr lang="en-GB" dirty="0" err="1">
                <a:latin typeface="Calibri" panose="020F0502020204030204" pitchFamily="34" charset="0"/>
                <a:cs typeface="Calibri" panose="020F0502020204030204" pitchFamily="34" charset="0"/>
              </a:rPr>
              <a:t>investitori</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privati</a:t>
            </a:r>
            <a:r>
              <a:rPr lang="en-GB" dirty="0">
                <a:latin typeface="Calibri" panose="020F0502020204030204" pitchFamily="34" charset="0"/>
                <a:cs typeface="Calibri" panose="020F0502020204030204" pitchFamily="34" charset="0"/>
              </a:rPr>
              <a:t> e </a:t>
            </a:r>
            <a:r>
              <a:rPr lang="en-GB" dirty="0" err="1">
                <a:latin typeface="Calibri" panose="020F0502020204030204" pitchFamily="34" charset="0"/>
                <a:cs typeface="Calibri" panose="020F0502020204030204" pitchFamily="34" charset="0"/>
              </a:rPr>
              <a:t>pubblici</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che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si</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occupano</a:t>
            </a:r>
            <a:r>
              <a:rPr lang="en-GB" dirty="0">
                <a:latin typeface="Calibri" panose="020F0502020204030204" pitchFamily="34" charset="0"/>
                <a:cs typeface="Calibri" panose="020F0502020204030204" pitchFamily="34" charset="0"/>
              </a:rPr>
              <a:t> di </a:t>
            </a:r>
            <a:r>
              <a:rPr lang="en-GB" dirty="0" err="1">
                <a:latin typeface="Calibri" panose="020F0502020204030204" pitchFamily="34" charset="0"/>
                <a:cs typeface="Calibri" panose="020F0502020204030204" pitchFamily="34" charset="0"/>
              </a:rPr>
              <a:t>finanziamenti</a:t>
            </a:r>
            <a:r>
              <a:rPr lang="en-GB" dirty="0">
                <a:latin typeface="Calibri" panose="020F0502020204030204" pitchFamily="34" charset="0"/>
                <a:cs typeface="Calibri" panose="020F0502020204030204" pitchFamily="34" charset="0"/>
              </a:rPr>
              <a:t>:</a:t>
            </a:r>
          </a:p>
          <a:p>
            <a:pPr algn="just">
              <a:defRPr/>
            </a:pPr>
            <a:endParaRPr lang="en-GB"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Super angels</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Angels</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Venture Capitalists</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Crowdfunding</a:t>
            </a:r>
          </a:p>
          <a:p>
            <a:pPr marL="285750" indent="-285750" algn="just">
              <a:buFont typeface="Arial" panose="020B0604020202020204" pitchFamily="34" charset="0"/>
              <a:buChar char="•"/>
              <a:defRPr/>
            </a:pPr>
            <a:r>
              <a:rPr lang="en-GB" dirty="0" err="1">
                <a:latin typeface="Calibri" panose="020F0502020204030204" pitchFamily="34" charset="0"/>
                <a:cs typeface="Calibri" panose="020F0502020204030204" pitchFamily="34" charset="0"/>
              </a:rPr>
              <a:t>Opportunità</a:t>
            </a:r>
            <a:r>
              <a:rPr lang="en-GB" dirty="0">
                <a:latin typeface="Calibri" panose="020F0502020204030204" pitchFamily="34" charset="0"/>
                <a:cs typeface="Calibri" panose="020F0502020204030204" pitchFamily="34" charset="0"/>
              </a:rPr>
              <a:t> di </a:t>
            </a:r>
            <a:r>
              <a:rPr lang="en-GB" dirty="0" err="1">
                <a:latin typeface="Calibri" panose="020F0502020204030204" pitchFamily="34" charset="0"/>
                <a:cs typeface="Calibri" panose="020F0502020204030204" pitchFamily="34" charset="0"/>
              </a:rPr>
              <a:t>finanziamento</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Europee</a:t>
            </a:r>
            <a:endParaRPr lang="en-GB"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dirty="0" err="1">
                <a:latin typeface="Calibri" panose="020F0502020204030204" pitchFamily="34" charset="0"/>
                <a:cs typeface="Calibri" panose="020F0502020204030204" pitchFamily="34" charset="0"/>
              </a:rPr>
              <a:t>Fondi</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Strutturali</a:t>
            </a:r>
            <a:endParaRPr lang="en-GB"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dirty="0" err="1">
                <a:latin typeface="Calibri" panose="020F0502020204030204" pitchFamily="34" charset="0"/>
                <a:cs typeface="Calibri" panose="020F0502020204030204" pitchFamily="34" charset="0"/>
              </a:rPr>
              <a:t>Programmi</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dell’UE</a:t>
            </a:r>
            <a:r>
              <a:rPr lang="en-GB"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Per </a:t>
            </a:r>
            <a:r>
              <a:rPr lang="en-GB" dirty="0" err="1">
                <a:latin typeface="Calibri" panose="020F0502020204030204" pitchFamily="34" charset="0"/>
                <a:cs typeface="Calibri" panose="020F0502020204030204" pitchFamily="34" charset="0"/>
              </a:rPr>
              <a:t>ulteriori</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informazioni</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si</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rimanda</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all’unità</a:t>
            </a:r>
            <a:r>
              <a:rPr lang="en-GB" dirty="0">
                <a:latin typeface="Calibri" panose="020F0502020204030204" pitchFamily="34" charset="0"/>
                <a:cs typeface="Calibri" panose="020F0502020204030204" pitchFamily="34" charset="0"/>
              </a:rPr>
              <a:t> 2.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3437107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954107"/>
          </a:xfrm>
          <a:prstGeom prst="rect">
            <a:avLst/>
          </a:prstGeom>
          <a:noFill/>
        </p:spPr>
        <p:txBody>
          <a:bodyPr wrap="square">
            <a:spAutoFit/>
          </a:bodyPr>
          <a:lstStyle/>
          <a:p>
            <a:pPr algn="just">
              <a:defRPr/>
            </a:pPr>
            <a:r>
              <a:rPr lang="en-GB" altLang="es-ES" sz="2000" b="1" dirty="0" err="1">
                <a:solidFill>
                  <a:schemeClr val="accent1">
                    <a:lumMod val="75000"/>
                  </a:schemeClr>
                </a:solidFill>
                <a:latin typeface="Calibri" panose="020F0502020204030204" pitchFamily="34" charset="0"/>
                <a:cs typeface="Calibri" panose="020F0502020204030204" pitchFamily="34" charset="0"/>
              </a:rPr>
              <a:t>Sezione</a:t>
            </a:r>
            <a:r>
              <a:rPr lang="en-GB" altLang="es-ES" sz="2000" b="1" dirty="0">
                <a:solidFill>
                  <a:schemeClr val="accent1">
                    <a:lumMod val="75000"/>
                  </a:schemeClr>
                </a:solidFill>
                <a:latin typeface="Calibri" panose="020F0502020204030204" pitchFamily="34" charset="0"/>
                <a:cs typeface="Calibri" panose="020F0502020204030204" pitchFamily="34" charset="0"/>
              </a:rPr>
              <a:t> 4 –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Alfabetizzazione</a:t>
            </a:r>
            <a:r>
              <a:rPr lang="en-GB" altLang="es-ES" sz="2000" b="1" dirty="0">
                <a:solidFill>
                  <a:schemeClr val="accent1">
                    <a:lumMod val="75000"/>
                  </a:schemeClr>
                </a:solidFill>
                <a:latin typeface="Calibri" panose="020F0502020204030204" pitchFamily="34" charset="0"/>
                <a:cs typeface="Calibri" panose="020F0502020204030204" pitchFamily="34" charset="0"/>
              </a:rPr>
              <a:t>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Finanziaria</a:t>
            </a:r>
            <a:r>
              <a:rPr lang="en-GB" altLang="es-ES" sz="2000" b="1" dirty="0">
                <a:solidFill>
                  <a:schemeClr val="accent1">
                    <a:lumMod val="75000"/>
                  </a:schemeClr>
                </a:solidFill>
                <a:latin typeface="Calibri" panose="020F0502020204030204" pitchFamily="34" charset="0"/>
                <a:cs typeface="Calibri" panose="020F0502020204030204" pitchFamily="34" charset="0"/>
              </a:rPr>
              <a:t> ed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Economica</a:t>
            </a:r>
            <a:r>
              <a:rPr lang="en-GB" altLang="es-ES" sz="2000" b="1" dirty="0">
                <a:solidFill>
                  <a:schemeClr val="accent1">
                    <a:lumMod val="75000"/>
                  </a:schemeClr>
                </a:solidFill>
                <a:latin typeface="Calibri" panose="020F0502020204030204" pitchFamily="34" charset="0"/>
                <a:cs typeface="Calibri" panose="020F0502020204030204" pitchFamily="34" charset="0"/>
              </a:rPr>
              <a:t>: </a:t>
            </a:r>
            <a:r>
              <a:rPr lang="en-GB" altLang="es-ES" sz="2000" b="1" i="1" dirty="0" err="1">
                <a:solidFill>
                  <a:schemeClr val="accent1">
                    <a:lumMod val="75000"/>
                  </a:schemeClr>
                </a:solidFill>
                <a:latin typeface="Calibri" panose="020F0502020204030204" pitchFamily="34" charset="0"/>
                <a:cs typeface="Calibri" panose="020F0502020204030204" pitchFamily="34" charset="0"/>
              </a:rPr>
              <a:t>Comprendere</a:t>
            </a:r>
            <a:r>
              <a:rPr lang="en-GB" altLang="es-ES" sz="2000" b="1" i="1" dirty="0">
                <a:solidFill>
                  <a:schemeClr val="accent1">
                    <a:lumMod val="75000"/>
                  </a:schemeClr>
                </a:solidFill>
                <a:latin typeface="Calibri" panose="020F0502020204030204" pitchFamily="34" charset="0"/>
                <a:cs typeface="Calibri" panose="020F0502020204030204" pitchFamily="34" charset="0"/>
              </a:rPr>
              <a:t> le </a:t>
            </a:r>
            <a:r>
              <a:rPr lang="en-GB" altLang="es-ES" sz="2000" b="1" i="1" dirty="0" err="1">
                <a:solidFill>
                  <a:schemeClr val="accent1">
                    <a:lumMod val="75000"/>
                  </a:schemeClr>
                </a:solidFill>
                <a:latin typeface="Calibri" panose="020F0502020204030204" pitchFamily="34" charset="0"/>
                <a:cs typeface="Calibri" panose="020F0502020204030204" pitchFamily="34" charset="0"/>
              </a:rPr>
              <a:t>Tassazioni</a:t>
            </a:r>
            <a:endParaRPr lang="en-GB" altLang="es-ES" dirty="0">
              <a:latin typeface="Calibri" panose="020F0502020204030204" pitchFamily="34" charset="0"/>
              <a:cs typeface="Calibri" panose="020F0502020204030204" pitchFamily="34" charset="0"/>
            </a:endParaRPr>
          </a:p>
          <a:p>
            <a:pPr algn="just">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Il Quadro </a:t>
            </a:r>
            <a:r>
              <a:rPr lang="en-GB" dirty="0" err="1">
                <a:latin typeface="Calibri" panose="020F0502020204030204" pitchFamily="34" charset="0"/>
                <a:cs typeface="Calibri" panose="020F0502020204030204" pitchFamily="34" charset="0"/>
              </a:rPr>
              <a:t>definisce</a:t>
            </a:r>
            <a:r>
              <a:rPr lang="en-GB" dirty="0">
                <a:latin typeface="Calibri" panose="020F0502020204030204" pitchFamily="34" charset="0"/>
                <a:cs typeface="Calibri" panose="020F0502020204030204" pitchFamily="34" charset="0"/>
              </a:rPr>
              <a:t> la </a:t>
            </a:r>
            <a:r>
              <a:rPr lang="en-GB" dirty="0" err="1">
                <a:latin typeface="Calibri" panose="020F0502020204030204" pitchFamily="34" charset="0"/>
                <a:cs typeface="Calibri" panose="020F0502020204030204" pitchFamily="34" charset="0"/>
              </a:rPr>
              <a:t>comprensione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delle</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tassazioni</a:t>
            </a:r>
            <a:r>
              <a:rPr lang="en-GB" dirty="0">
                <a:latin typeface="Calibri" panose="020F0502020204030204" pitchFamily="34" charset="0"/>
                <a:cs typeface="Calibri" panose="020F0502020204030204" pitchFamily="34" charset="0"/>
              </a:rPr>
              <a:t> come segue:</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aphicFrame>
        <p:nvGraphicFramePr>
          <p:cNvPr id="11" name="Tabella 5">
            <a:extLst>
              <a:ext uri="{FF2B5EF4-FFF2-40B4-BE49-F238E27FC236}">
                <a16:creationId xmlns:a16="http://schemas.microsoft.com/office/drawing/2014/main" id="{74CD8566-42EF-4B48-B7E4-89DFB4E96E2E}"/>
              </a:ext>
            </a:extLst>
          </p:cNvPr>
          <p:cNvGraphicFramePr>
            <a:graphicFrameLocks noGrp="1"/>
          </p:cNvGraphicFramePr>
          <p:nvPr>
            <p:extLst>
              <p:ext uri="{D42A27DB-BD31-4B8C-83A1-F6EECF244321}">
                <p14:modId xmlns:p14="http://schemas.microsoft.com/office/powerpoint/2010/main" val="1671667424"/>
              </p:ext>
            </p:extLst>
          </p:nvPr>
        </p:nvGraphicFramePr>
        <p:xfrm>
          <a:off x="506051" y="2641804"/>
          <a:ext cx="11213544" cy="3765622"/>
        </p:xfrm>
        <a:graphic>
          <a:graphicData uri="http://schemas.openxmlformats.org/drawingml/2006/table">
            <a:tbl>
              <a:tblPr firstRow="1" bandRow="1">
                <a:tableStyleId>{5C22544A-7EE6-4342-B048-85BDC9FD1C3A}</a:tableStyleId>
              </a:tblPr>
              <a:tblGrid>
                <a:gridCol w="1401693">
                  <a:extLst>
                    <a:ext uri="{9D8B030D-6E8A-4147-A177-3AD203B41FA5}">
                      <a16:colId xmlns:a16="http://schemas.microsoft.com/office/drawing/2014/main" val="414805210"/>
                    </a:ext>
                  </a:extLst>
                </a:gridCol>
                <a:gridCol w="1401693">
                  <a:extLst>
                    <a:ext uri="{9D8B030D-6E8A-4147-A177-3AD203B41FA5}">
                      <a16:colId xmlns:a16="http://schemas.microsoft.com/office/drawing/2014/main" val="2583722988"/>
                    </a:ext>
                  </a:extLst>
                </a:gridCol>
                <a:gridCol w="1401693">
                  <a:extLst>
                    <a:ext uri="{9D8B030D-6E8A-4147-A177-3AD203B41FA5}">
                      <a16:colId xmlns:a16="http://schemas.microsoft.com/office/drawing/2014/main" val="3442029451"/>
                    </a:ext>
                  </a:extLst>
                </a:gridCol>
                <a:gridCol w="1401693">
                  <a:extLst>
                    <a:ext uri="{9D8B030D-6E8A-4147-A177-3AD203B41FA5}">
                      <a16:colId xmlns:a16="http://schemas.microsoft.com/office/drawing/2014/main" val="3599296151"/>
                    </a:ext>
                  </a:extLst>
                </a:gridCol>
                <a:gridCol w="1401693">
                  <a:extLst>
                    <a:ext uri="{9D8B030D-6E8A-4147-A177-3AD203B41FA5}">
                      <a16:colId xmlns:a16="http://schemas.microsoft.com/office/drawing/2014/main" val="3549105305"/>
                    </a:ext>
                  </a:extLst>
                </a:gridCol>
                <a:gridCol w="1401693">
                  <a:extLst>
                    <a:ext uri="{9D8B030D-6E8A-4147-A177-3AD203B41FA5}">
                      <a16:colId xmlns:a16="http://schemas.microsoft.com/office/drawing/2014/main" val="2973949631"/>
                    </a:ext>
                  </a:extLst>
                </a:gridCol>
                <a:gridCol w="1401693">
                  <a:extLst>
                    <a:ext uri="{9D8B030D-6E8A-4147-A177-3AD203B41FA5}">
                      <a16:colId xmlns:a16="http://schemas.microsoft.com/office/drawing/2014/main" val="1436346978"/>
                    </a:ext>
                  </a:extLst>
                </a:gridCol>
                <a:gridCol w="1401693">
                  <a:extLst>
                    <a:ext uri="{9D8B030D-6E8A-4147-A177-3AD203B41FA5}">
                      <a16:colId xmlns:a16="http://schemas.microsoft.com/office/drawing/2014/main" val="1937824920"/>
                    </a:ext>
                  </a:extLst>
                </a:gridCol>
              </a:tblGrid>
              <a:tr h="185893">
                <a:tc gridSpan="2">
                  <a:txBody>
                    <a:bodyPr/>
                    <a:lstStyle/>
                    <a:p>
                      <a:pPr algn="ctr"/>
                      <a:r>
                        <a:rPr lang="it-IT" sz="1500" i="1" noProof="0">
                          <a:solidFill>
                            <a:schemeClr val="tx1"/>
                          </a:solidFill>
                        </a:rPr>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it-IT" sz="1500" i="1" noProof="0">
                          <a:solidFill>
                            <a:schemeClr val="tx1"/>
                          </a:solidFill>
                        </a:rPr>
                        <a:t>Intermedio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it-IT" sz="1500" i="1" noProof="0">
                          <a:solidFill>
                            <a:schemeClr val="tx1"/>
                          </a:solidFill>
                        </a:rPr>
                        <a:t>Avanzato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it-IT" sz="1500" i="1" noProof="0">
                          <a:solidFill>
                            <a:schemeClr val="tx1"/>
                          </a:solidFill>
                        </a:rPr>
                        <a:t>Esperto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573470390"/>
                  </a:ext>
                </a:extLst>
              </a:tr>
              <a:tr h="245182">
                <a:tc gridSpan="2">
                  <a:txBody>
                    <a:bodyPr/>
                    <a:lstStyle/>
                    <a:p>
                      <a:pPr algn="ctr"/>
                      <a:r>
                        <a:rPr lang="it-IT" sz="1000" b="1" noProof="0" dirty="0"/>
                        <a:t>Affidamento </a:t>
                      </a:r>
                      <a:r>
                        <a:rPr lang="it-IT" sz="1000" b="1" noProof="0"/>
                        <a:t>al supporto </a:t>
                      </a:r>
                      <a:r>
                        <a:rPr lang="it-IT" sz="1000" b="1" noProof="0" dirty="0"/>
                        <a:t>altrui</a:t>
                      </a:r>
                      <a:endParaRPr lang="it-IT" sz="1000" b="1"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it-IT" sz="1000" b="1" noProof="0"/>
                        <a:t>Costuire la propria indipendenza</a:t>
                      </a:r>
                      <a:endParaRPr lang="it-IT" sz="1000" b="1" noProof="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it-IT" sz="1000" b="1" noProof="0">
                          <a:solidFill>
                            <a:schemeClr val="tx1"/>
                          </a:solidFill>
                        </a:rPr>
                        <a:t>Assumersi Responsabilità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it-IT" sz="1000" b="1" noProof="0"/>
                        <a:t>Portare crescita ed innovazione</a:t>
                      </a:r>
                      <a:endParaRPr lang="it-IT" sz="1000" b="1" noProof="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878563662"/>
                  </a:ext>
                </a:extLst>
              </a:tr>
              <a:tr h="1010341">
                <a:tc>
                  <a:txBody>
                    <a:bodyPr/>
                    <a:lstStyle/>
                    <a:p>
                      <a:r>
                        <a:rPr lang="it-IT" sz="1200" noProof="0"/>
                        <a:t>Sotto supervisione diretta</a:t>
                      </a:r>
                      <a:endParaRPr lang="it-IT" sz="1200" noProof="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1200" noProof="0"/>
                        <a:t>Con poco aiuto dagli altri, un po’ di autonomia ed insieme ai miei colleghi. </a:t>
                      </a:r>
                      <a:endParaRPr lang="it-IT" sz="1200" noProof="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1200" noProof="0"/>
                        <a:t>Da solo ed insieme ad I miei colleghi. </a:t>
                      </a:r>
                      <a:endParaRPr lang="it-IT" sz="1200" noProof="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1200" noProof="0"/>
                        <a:t>Parlando e condividendo alcune responsabilità. </a:t>
                      </a:r>
                      <a:endParaRPr lang="it-IT" sz="1200" noProof="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1200" noProof="0" dirty="0"/>
                        <a:t>Con un </a:t>
                      </a:r>
                      <a:r>
                        <a:rPr lang="it-IT" sz="1200" noProof="0" dirty="0" err="1"/>
                        <a:t>po</a:t>
                      </a:r>
                      <a:r>
                        <a:rPr lang="it-IT" sz="1200" noProof="0" dirty="0"/>
                        <a:t> di aiuto e insieme ad altri. </a:t>
                      </a:r>
                      <a:endParaRPr lang="it-IT" sz="1200"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1200" noProof="0" dirty="0"/>
                        <a:t>Assumendomi responsabilità per le decisioni prese e lavorando in team. </a:t>
                      </a:r>
                      <a:endParaRPr lang="it-IT" sz="1200"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1200" noProof="0" dirty="0"/>
                        <a:t>Assumermi responsabilità per contribuire allo sviluppo di un determinato settore. </a:t>
                      </a:r>
                      <a:endParaRPr lang="it-IT" sz="1200"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err="1"/>
                        <a:t>Contribuire</a:t>
                      </a:r>
                      <a:r>
                        <a:rPr lang="en-GB" sz="1200" dirty="0"/>
                        <a:t> </a:t>
                      </a:r>
                      <a:r>
                        <a:rPr lang="en-GB" sz="1200" dirty="0" err="1"/>
                        <a:t>attivamente</a:t>
                      </a:r>
                      <a:r>
                        <a:rPr lang="en-GB" sz="1200" dirty="0"/>
                        <a:t> </a:t>
                      </a:r>
                      <a:r>
                        <a:rPr lang="en-GB" sz="1200" dirty="0" err="1"/>
                        <a:t>allo</a:t>
                      </a:r>
                      <a:r>
                        <a:rPr lang="en-GB" sz="1200" dirty="0"/>
                        <a:t> </a:t>
                      </a:r>
                      <a:r>
                        <a:rPr lang="en-GB" sz="1200" dirty="0" err="1"/>
                        <a:t>sviluppo</a:t>
                      </a:r>
                      <a:r>
                        <a:rPr lang="en-GB" sz="1200" dirty="0"/>
                        <a:t> di un </a:t>
                      </a:r>
                      <a:r>
                        <a:rPr lang="en-GB" sz="1200" dirty="0" err="1"/>
                        <a:t>determinato</a:t>
                      </a:r>
                      <a:r>
                        <a:rPr lang="en-GB" sz="1200" dirty="0"/>
                        <a:t> </a:t>
                      </a:r>
                      <a:r>
                        <a:rPr lang="en-GB" sz="1200" dirty="0" err="1"/>
                        <a:t>settore</a:t>
                      </a:r>
                      <a:r>
                        <a:rPr lang="en-GB" sz="1200" dirty="0"/>
                        <a:t>.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7691182"/>
                  </a:ext>
                </a:extLst>
              </a:tr>
              <a:tr h="233156">
                <a:tc>
                  <a:txBody>
                    <a:bodyPr/>
                    <a:lstStyle/>
                    <a:p>
                      <a:pPr algn="ctr"/>
                      <a:r>
                        <a:rPr lang="it-IT" sz="1200" b="1" noProof="0">
                          <a:solidFill>
                            <a:srgbClr val="002060"/>
                          </a:solidFill>
                        </a:rPr>
                        <a:t>Scoprire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200" b="1" noProof="0">
                          <a:solidFill>
                            <a:srgbClr val="002060"/>
                          </a:solidFill>
                        </a:rPr>
                        <a:t>Esplorare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200" b="1" noProof="0">
                          <a:solidFill>
                            <a:srgbClr val="002060"/>
                          </a:solidFill>
                        </a:rPr>
                        <a:t>Sperimentare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200" b="1" noProof="0">
                          <a:solidFill>
                            <a:srgbClr val="002060"/>
                          </a:solidFill>
                        </a:rPr>
                        <a:t>Osare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200" b="1" noProof="0" dirty="0">
                          <a:solidFill>
                            <a:srgbClr val="002060"/>
                          </a:solidFill>
                        </a:rPr>
                        <a:t>Migliorare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200" b="1" noProof="0" dirty="0">
                          <a:solidFill>
                            <a:srgbClr val="002060"/>
                          </a:solidFill>
                        </a:rPr>
                        <a:t>Rafforzare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200" b="1" noProof="0" dirty="0">
                          <a:solidFill>
                            <a:srgbClr val="002060"/>
                          </a:solidFill>
                        </a:rPr>
                        <a:t>Espandere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1" dirty="0" err="1">
                          <a:solidFill>
                            <a:srgbClr val="002060"/>
                          </a:solidFill>
                        </a:rPr>
                        <a:t>Trasformare</a:t>
                      </a:r>
                      <a:endParaRPr lang="en-GB"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6400073"/>
                  </a:ext>
                </a:extLst>
              </a:tr>
              <a:tr h="1165778">
                <a:tc>
                  <a:txBody>
                    <a:bodyPr/>
                    <a:lstStyle/>
                    <a:p>
                      <a:pPr algn="l"/>
                      <a:r>
                        <a:rPr lang="it-IT" sz="1200" noProof="0"/>
                        <a:t>Posso delineare lo scopo della tassazione.</a:t>
                      </a:r>
                      <a:endParaRPr lang="it-IT" sz="1200" b="1" noProof="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a:r>
                        <a:rPr lang="it-IT" sz="1200" noProof="0"/>
                        <a:t>Riesco a spiegare come la tassazione finanzi le attivita di un Paese e definire il suo ruolo nel fornire beni e servizi pubblici.</a:t>
                      </a:r>
                      <a:endParaRPr lang="it-IT" sz="1200" b="1" noProof="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algn="l"/>
                      <a:r>
                        <a:rPr lang="it-IT" sz="1200" noProof="0" dirty="0"/>
                        <a:t>Posso definire a contabilità e le obbligazioni che devo rispettare per soddisfare I requisiti di tassazione necessari a svolgere la mia attività. </a:t>
                      </a:r>
                      <a:endParaRPr lang="it-IT" sz="1200" b="1" noProof="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l"/>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r>
                        <a:rPr lang="it-IT" sz="1200" noProof="0" dirty="0"/>
                        <a:t>Posso stabilire come le mie decisioni finanziarie (investimenti, acquisti di beni eccetera) influiscono sulle mie tasse. </a:t>
                      </a:r>
                      <a:endParaRPr lang="it-IT" sz="1200" b="1" noProof="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it-IT" sz="1200" noProof="0" dirty="0"/>
                        <a:t>Posso prendere decisioni finanziarie basandomi sugli attuali schemi di tassazione. </a:t>
                      </a:r>
                      <a:endParaRPr lang="it-IT" sz="1200" b="1" noProof="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it-IT" sz="1200" noProof="0" dirty="0">
                          <a:solidFill>
                            <a:schemeClr val="bg1"/>
                          </a:solidFill>
                        </a:rPr>
                        <a:t>Posso prendere decisioni finanziarie basate su schemi di tassazione di diversi Paesi e territori.</a:t>
                      </a:r>
                      <a:endParaRPr lang="it-IT" sz="1200" b="1" noProof="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endParaRPr lang="en-GB"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4294885"/>
                  </a:ext>
                </a:extLst>
              </a:tr>
            </a:tbl>
          </a:graphicData>
        </a:graphic>
      </p:graphicFrame>
      <p:sp>
        <p:nvSpPr>
          <p:cNvPr id="5" name="Freccia a destra 4">
            <a:extLst>
              <a:ext uri="{FF2B5EF4-FFF2-40B4-BE49-F238E27FC236}">
                <a16:creationId xmlns:a16="http://schemas.microsoft.com/office/drawing/2014/main" id="{A2681716-99A6-4AEE-BDCF-2A7A77C4476F}"/>
              </a:ext>
            </a:extLst>
          </p:cNvPr>
          <p:cNvSpPr/>
          <p:nvPr/>
        </p:nvSpPr>
        <p:spPr>
          <a:xfrm>
            <a:off x="10482470" y="5473148"/>
            <a:ext cx="1094386" cy="19878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7355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724096"/>
          </a:xfrm>
          <a:prstGeom prst="rect">
            <a:avLst/>
          </a:prstGeom>
          <a:noFill/>
        </p:spPr>
        <p:txBody>
          <a:bodyPr wrap="square">
            <a:spAutoFit/>
          </a:bodyPr>
          <a:lstStyle/>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Sezione 1 – Gli strumenti per la gestione strategica e aziendale: introduzione all’unità</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Durante questa unità verranno forniti agli utenti gli strumenti e i modelli necessari per elaborare strategie all’interno della propria organizzazione. </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Gli strumenti che seguono rappresentano le basi dell’alfabetizzazione strategica, e supporteranno gli utenti in:</a:t>
            </a:r>
          </a:p>
          <a:p>
            <a:pPr algn="just">
              <a:defRPr/>
            </a:pPr>
            <a:endParaRPr lang="it-IT" altLang="es-ES" dirty="0">
              <a:latin typeface="Calibri" panose="020F0502020204030204" pitchFamily="34" charset="0"/>
              <a:cs typeface="Calibri" panose="020F0502020204030204" pitchFamily="34" charset="0"/>
            </a:endParaRPr>
          </a:p>
          <a:p>
            <a:pPr marL="285750" indent="-285750" algn="just">
              <a:buFontTx/>
              <a:buChar char="-"/>
              <a:defRPr/>
            </a:pPr>
            <a:r>
              <a:rPr lang="it-IT" altLang="es-ES" dirty="0">
                <a:latin typeface="Calibri" panose="020F0502020204030204" pitchFamily="34" charset="0"/>
                <a:cs typeface="Calibri" panose="020F0502020204030204" pitchFamily="34" charset="0"/>
              </a:rPr>
              <a:t>Comprendere meglio le potenzialità concrete della propria attività</a:t>
            </a:r>
          </a:p>
          <a:p>
            <a:pPr marL="285750" indent="-285750" algn="just">
              <a:buFontTx/>
              <a:buChar char="-"/>
              <a:defRPr/>
            </a:pPr>
            <a:r>
              <a:rPr lang="it-IT" altLang="es-ES" dirty="0">
                <a:latin typeface="Calibri" panose="020F0502020204030204" pitchFamily="34" charset="0"/>
                <a:cs typeface="Calibri" panose="020F0502020204030204" pitchFamily="34" charset="0"/>
              </a:rPr>
              <a:t>Trovare nuove opportunità e modi per colmare i vuoti del mercato</a:t>
            </a:r>
          </a:p>
          <a:p>
            <a:pPr marL="285750" indent="-285750" algn="just">
              <a:buFontTx/>
              <a:buChar char="-"/>
              <a:defRPr/>
            </a:pPr>
            <a:r>
              <a:rPr lang="it-IT" altLang="es-ES" dirty="0">
                <a:latin typeface="Calibri" panose="020F0502020204030204" pitchFamily="34" charset="0"/>
                <a:cs typeface="Calibri" panose="020F0502020204030204" pitchFamily="34" charset="0"/>
              </a:rPr>
              <a:t>Cercare di raggiungere il vantaggio competitive e prestazioni maggiori</a:t>
            </a:r>
          </a:p>
          <a:p>
            <a:pPr marL="285750" indent="-285750" algn="just">
              <a:buFontTx/>
              <a:buChar char="-"/>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 Va tenuto a mente che questi strumenti non sono stati creati per un’industria o un settore specifico. Di conseguenza possono essere applicati al settore del Patrimonio Culturale Immateriale e ai mercato nei quali si opera normalmente.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2421653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00110"/>
          </a:xfrm>
          <a:prstGeom prst="rect">
            <a:avLst/>
          </a:prstGeom>
          <a:noFill/>
        </p:spPr>
        <p:txBody>
          <a:bodyPr wrap="square">
            <a:spAutoFit/>
          </a:bodyPr>
          <a:lstStyle/>
          <a:p>
            <a:pPr algn="just">
              <a:defRPr/>
            </a:pPr>
            <a:r>
              <a:rPr lang="en-GB" altLang="es-ES" sz="2000" b="1" dirty="0" err="1">
                <a:solidFill>
                  <a:schemeClr val="accent1">
                    <a:lumMod val="75000"/>
                  </a:schemeClr>
                </a:solidFill>
                <a:latin typeface="Calibri" panose="020F0502020204030204" pitchFamily="34" charset="0"/>
                <a:cs typeface="Calibri" panose="020F0502020204030204" pitchFamily="34" charset="0"/>
              </a:rPr>
              <a:t>Sezione</a:t>
            </a:r>
            <a:r>
              <a:rPr lang="en-GB" altLang="es-ES" sz="2000" b="1" dirty="0">
                <a:solidFill>
                  <a:schemeClr val="accent1">
                    <a:lumMod val="75000"/>
                  </a:schemeClr>
                </a:solidFill>
                <a:latin typeface="Calibri" panose="020F0502020204030204" pitchFamily="34" charset="0"/>
                <a:cs typeface="Calibri" panose="020F0502020204030204" pitchFamily="34" charset="0"/>
              </a:rPr>
              <a:t> 2 –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Strutture</a:t>
            </a:r>
            <a:r>
              <a:rPr lang="en-GB" altLang="es-ES" sz="2000" b="1" dirty="0">
                <a:solidFill>
                  <a:schemeClr val="accent1">
                    <a:lumMod val="75000"/>
                  </a:schemeClr>
                </a:solidFill>
                <a:latin typeface="Calibri" panose="020F0502020204030204" pitchFamily="34" charset="0"/>
                <a:cs typeface="Calibri" panose="020F0502020204030204" pitchFamily="34" charset="0"/>
              </a:rPr>
              <a:t> di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Modelli</a:t>
            </a:r>
            <a:r>
              <a:rPr lang="en-GB" altLang="es-ES" sz="2000" b="1" dirty="0">
                <a:solidFill>
                  <a:schemeClr val="accent1">
                    <a:lumMod val="75000"/>
                  </a:schemeClr>
                </a:solidFill>
                <a:latin typeface="Calibri" panose="020F0502020204030204" pitchFamily="34" charset="0"/>
                <a:cs typeface="Calibri" panose="020F0502020204030204" pitchFamily="34" charset="0"/>
              </a:rPr>
              <a:t>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Aziendali</a:t>
            </a:r>
            <a:r>
              <a:rPr lang="en-GB" altLang="es-ES" sz="2000" b="1" dirty="0">
                <a:solidFill>
                  <a:schemeClr val="accent1">
                    <a:lumMod val="75000"/>
                  </a:schemeClr>
                </a:solidFill>
                <a:latin typeface="Calibri" panose="020F0502020204030204" pitchFamily="34" charset="0"/>
                <a:cs typeface="Calibri" panose="020F0502020204030204" pitchFamily="34" charset="0"/>
              </a:rPr>
              <a:t> (Business Model Canvas, BMC) (1)</a:t>
            </a:r>
            <a:endParaRPr lang="en-GB" altLang="es-ES" sz="2000" b="1" i="1" dirty="0">
              <a:solidFill>
                <a:schemeClr val="accent1">
                  <a:lumMod val="75000"/>
                </a:schemeClr>
              </a:solidFill>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6" name="Immagine 5">
            <a:extLst>
              <a:ext uri="{FF2B5EF4-FFF2-40B4-BE49-F238E27FC236}">
                <a16:creationId xmlns:a16="http://schemas.microsoft.com/office/drawing/2014/main" id="{8278E935-3F35-4BB0-AA55-D15F118C3AB0}"/>
              </a:ext>
            </a:extLst>
          </p:cNvPr>
          <p:cNvPicPr>
            <a:picLocks noChangeAspect="1"/>
          </p:cNvPicPr>
          <p:nvPr/>
        </p:nvPicPr>
        <p:blipFill>
          <a:blip r:embed="rId4"/>
          <a:stretch>
            <a:fillRect/>
          </a:stretch>
        </p:blipFill>
        <p:spPr>
          <a:xfrm>
            <a:off x="2400549" y="1976381"/>
            <a:ext cx="7139071" cy="3996553"/>
          </a:xfrm>
          <a:prstGeom prst="rect">
            <a:avLst/>
          </a:prstGeom>
        </p:spPr>
      </p:pic>
      <p:sp>
        <p:nvSpPr>
          <p:cNvPr id="7" name="CasellaDiTesto 6">
            <a:extLst>
              <a:ext uri="{FF2B5EF4-FFF2-40B4-BE49-F238E27FC236}">
                <a16:creationId xmlns:a16="http://schemas.microsoft.com/office/drawing/2014/main" id="{2C1462FD-DB7D-457A-9987-EF3F9EC8534D}"/>
              </a:ext>
            </a:extLst>
          </p:cNvPr>
          <p:cNvSpPr txBox="1"/>
          <p:nvPr/>
        </p:nvSpPr>
        <p:spPr>
          <a:xfrm>
            <a:off x="2819676" y="5947181"/>
            <a:ext cx="6552647" cy="369332"/>
          </a:xfrm>
          <a:prstGeom prst="rect">
            <a:avLst/>
          </a:prstGeom>
          <a:noFill/>
        </p:spPr>
        <p:txBody>
          <a:bodyPr wrap="square" rtlCol="0">
            <a:spAutoFit/>
          </a:bodyPr>
          <a:lstStyle/>
          <a:p>
            <a:r>
              <a:rPr lang="en-GB" dirty="0"/>
              <a:t>Fonte: Osterwalder, Alexander (2005). “What is a business model?”</a:t>
            </a:r>
            <a:endParaRPr lang="en-US" dirty="0"/>
          </a:p>
        </p:txBody>
      </p:sp>
    </p:spTree>
    <p:extLst>
      <p:ext uri="{BB962C8B-B14F-4D97-AF65-F5344CB8AC3E}">
        <p14:creationId xmlns:p14="http://schemas.microsoft.com/office/powerpoint/2010/main" val="2938546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555093"/>
          </a:xfrm>
          <a:prstGeom prst="rect">
            <a:avLst/>
          </a:prstGeom>
          <a:noFill/>
        </p:spPr>
        <p:txBody>
          <a:bodyPr wrap="square">
            <a:spAutoFit/>
          </a:bodyPr>
          <a:lstStyle/>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Sezione 2 – Strutture di modelli aziendali (2)</a:t>
            </a:r>
            <a:endParaRPr lang="it-IT" altLang="es-ES" sz="2000" b="1" i="1" dirty="0">
              <a:solidFill>
                <a:schemeClr val="accent1">
                  <a:lumMod val="75000"/>
                </a:schemeClr>
              </a:solidFill>
              <a:latin typeface="Calibri" panose="020F0502020204030204" pitchFamily="34" charset="0"/>
              <a:cs typeface="Calibri" panose="020F0502020204030204" pitchFamily="34" charset="0"/>
            </a:endParaRP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Ad oggi il BMC è lo strumento favorito da imprenditori alle prime armi e imprenditori più navigati quando si tratta di inquadrare e concettualizzare la struttura aziendale della propria organizzazione.</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Con il termine “modello aziendale” si indica il modo in cui l’azienda/organizzazione genera valore e insegue la sostenibilità economica.</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Il modello BMC dovrebbe essere stampato e compilato dai partecipanti attraverso post-it, disegni, grafiche… tutto ciò che si pensa possa contribuire al raggiungimento dell’obiettivo finale. Solitamente è un’attivita che viene svolta in Gruppo ma non ha limiti: i partecipanti possono fare un brainstorming collettivo e cercare di identificare gli elementi chiave che costituiscono il modello aziendale.</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Il BMC include nove gruppi di risorse ai quali gli elementi chiave potrebbero fare riferimento. Non ha una struttura standard: gli utenti possono procedere come meglio credono nel riempire il modello. Tuttavia, la prossima slide mostra un tentativo di definizione di line guida per la compilazione.</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3584852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00110"/>
          </a:xfrm>
          <a:prstGeom prst="rect">
            <a:avLst/>
          </a:prstGeom>
          <a:noFill/>
        </p:spPr>
        <p:txBody>
          <a:bodyPr wrap="square">
            <a:spAutoFit/>
          </a:bodyPr>
          <a:lstStyle/>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Sezione 2 – Strutture di modelli aziendali (3)</a:t>
            </a:r>
            <a:endParaRPr lang="it-IT" altLang="es-ES" sz="2000" b="1" i="1" dirty="0">
              <a:solidFill>
                <a:schemeClr val="accent1">
                  <a:lumMod val="75000"/>
                </a:schemeClr>
              </a:solidFill>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aphicFrame>
        <p:nvGraphicFramePr>
          <p:cNvPr id="5" name="Tabella 7">
            <a:extLst>
              <a:ext uri="{FF2B5EF4-FFF2-40B4-BE49-F238E27FC236}">
                <a16:creationId xmlns:a16="http://schemas.microsoft.com/office/drawing/2014/main" id="{B1089291-67E9-4D38-AC57-F0AA060D8125}"/>
              </a:ext>
            </a:extLst>
          </p:cNvPr>
          <p:cNvGraphicFramePr>
            <a:graphicFrameLocks noGrp="1"/>
          </p:cNvGraphicFramePr>
          <p:nvPr>
            <p:extLst>
              <p:ext uri="{D42A27DB-BD31-4B8C-83A1-F6EECF244321}">
                <p14:modId xmlns:p14="http://schemas.microsoft.com/office/powerpoint/2010/main" val="3598509561"/>
              </p:ext>
            </p:extLst>
          </p:nvPr>
        </p:nvGraphicFramePr>
        <p:xfrm>
          <a:off x="14766" y="2159990"/>
          <a:ext cx="12177234" cy="3779520"/>
        </p:xfrm>
        <a:graphic>
          <a:graphicData uri="http://schemas.openxmlformats.org/drawingml/2006/table">
            <a:tbl>
              <a:tblPr firstRow="1" bandRow="1">
                <a:tableStyleId>{5C22544A-7EE6-4342-B048-85BDC9FD1C3A}</a:tableStyleId>
              </a:tblPr>
              <a:tblGrid>
                <a:gridCol w="1353026">
                  <a:extLst>
                    <a:ext uri="{9D8B030D-6E8A-4147-A177-3AD203B41FA5}">
                      <a16:colId xmlns:a16="http://schemas.microsoft.com/office/drawing/2014/main" val="3323925039"/>
                    </a:ext>
                  </a:extLst>
                </a:gridCol>
                <a:gridCol w="1353026">
                  <a:extLst>
                    <a:ext uri="{9D8B030D-6E8A-4147-A177-3AD203B41FA5}">
                      <a16:colId xmlns:a16="http://schemas.microsoft.com/office/drawing/2014/main" val="1717135620"/>
                    </a:ext>
                  </a:extLst>
                </a:gridCol>
                <a:gridCol w="1353026">
                  <a:extLst>
                    <a:ext uri="{9D8B030D-6E8A-4147-A177-3AD203B41FA5}">
                      <a16:colId xmlns:a16="http://schemas.microsoft.com/office/drawing/2014/main" val="3743545146"/>
                    </a:ext>
                  </a:extLst>
                </a:gridCol>
                <a:gridCol w="1353026">
                  <a:extLst>
                    <a:ext uri="{9D8B030D-6E8A-4147-A177-3AD203B41FA5}">
                      <a16:colId xmlns:a16="http://schemas.microsoft.com/office/drawing/2014/main" val="3539076340"/>
                    </a:ext>
                  </a:extLst>
                </a:gridCol>
                <a:gridCol w="1353026">
                  <a:extLst>
                    <a:ext uri="{9D8B030D-6E8A-4147-A177-3AD203B41FA5}">
                      <a16:colId xmlns:a16="http://schemas.microsoft.com/office/drawing/2014/main" val="2940729153"/>
                    </a:ext>
                  </a:extLst>
                </a:gridCol>
                <a:gridCol w="1353026">
                  <a:extLst>
                    <a:ext uri="{9D8B030D-6E8A-4147-A177-3AD203B41FA5}">
                      <a16:colId xmlns:a16="http://schemas.microsoft.com/office/drawing/2014/main" val="1309259914"/>
                    </a:ext>
                  </a:extLst>
                </a:gridCol>
                <a:gridCol w="1353026">
                  <a:extLst>
                    <a:ext uri="{9D8B030D-6E8A-4147-A177-3AD203B41FA5}">
                      <a16:colId xmlns:a16="http://schemas.microsoft.com/office/drawing/2014/main" val="2041373270"/>
                    </a:ext>
                  </a:extLst>
                </a:gridCol>
                <a:gridCol w="1353026">
                  <a:extLst>
                    <a:ext uri="{9D8B030D-6E8A-4147-A177-3AD203B41FA5}">
                      <a16:colId xmlns:a16="http://schemas.microsoft.com/office/drawing/2014/main" val="4200710870"/>
                    </a:ext>
                  </a:extLst>
                </a:gridCol>
                <a:gridCol w="1353026">
                  <a:extLst>
                    <a:ext uri="{9D8B030D-6E8A-4147-A177-3AD203B41FA5}">
                      <a16:colId xmlns:a16="http://schemas.microsoft.com/office/drawing/2014/main" val="3241102596"/>
                    </a:ext>
                  </a:extLst>
                </a:gridCol>
              </a:tblGrid>
              <a:tr h="400109">
                <a:tc>
                  <a:txBody>
                    <a:bodyPr/>
                    <a:lstStyle/>
                    <a:p>
                      <a:pPr lvl="0" algn="l"/>
                      <a:r>
                        <a:rPr lang="it-IT" sz="1100" b="1" kern="1200" noProof="0">
                          <a:solidFill>
                            <a:schemeClr val="tx1"/>
                          </a:solidFill>
                          <a:effectLst/>
                          <a:latin typeface="+mn-lt"/>
                          <a:ea typeface="+mn-ea"/>
                          <a:cs typeface="+mn-cs"/>
                        </a:rPr>
                        <a:t>1. Partner Principali</a:t>
                      </a:r>
                    </a:p>
                    <a:p>
                      <a:pPr lvl="0" algn="l"/>
                      <a:endParaRPr lang="it-IT" sz="1100" b="0" kern="1200" noProof="0">
                        <a:solidFill>
                          <a:schemeClr val="tx1"/>
                        </a:solidFill>
                        <a:effectLst/>
                        <a:latin typeface="+mn-lt"/>
                        <a:ea typeface="+mn-ea"/>
                        <a:cs typeface="+mn-cs"/>
                      </a:endParaRPr>
                    </a:p>
                    <a:p>
                      <a:pPr lvl="0" algn="l"/>
                      <a:r>
                        <a:rPr lang="it-IT" sz="1100" b="0" i="0" kern="1200" noProof="0">
                          <a:solidFill>
                            <a:schemeClr val="tx1"/>
                          </a:solidFill>
                          <a:effectLst/>
                          <a:latin typeface="+mn-lt"/>
                          <a:ea typeface="+mn-ea"/>
                          <a:cs typeface="+mn-cs"/>
                        </a:rPr>
                        <a:t>Chi sono i partner principali? </a:t>
                      </a:r>
                    </a:p>
                    <a:p>
                      <a:pPr lvl="0" algn="l"/>
                      <a:endParaRPr lang="it-IT" sz="1100" b="0" i="0" kern="1200" noProof="0">
                        <a:solidFill>
                          <a:schemeClr val="tx1"/>
                        </a:solidFill>
                        <a:effectLst/>
                        <a:latin typeface="+mn-lt"/>
                        <a:ea typeface="+mn-ea"/>
                        <a:cs typeface="+mn-cs"/>
                      </a:endParaRPr>
                    </a:p>
                    <a:p>
                      <a:pPr lvl="0" algn="l"/>
                      <a:r>
                        <a:rPr lang="it-IT" sz="1100" b="0" i="0" kern="1200" noProof="0">
                          <a:solidFill>
                            <a:schemeClr val="tx1"/>
                          </a:solidFill>
                          <a:effectLst/>
                          <a:latin typeface="+mn-lt"/>
                          <a:ea typeface="+mn-ea"/>
                          <a:cs typeface="+mn-cs"/>
                        </a:rPr>
                        <a:t>Chi sono i fornitori principali?</a:t>
                      </a:r>
                    </a:p>
                    <a:p>
                      <a:pPr lvl="0" algn="l"/>
                      <a:endParaRPr lang="it-IT" sz="1100" b="0" i="0" kern="1200" noProof="0">
                        <a:solidFill>
                          <a:schemeClr val="tx1"/>
                        </a:solidFill>
                        <a:effectLst/>
                        <a:latin typeface="+mn-lt"/>
                        <a:ea typeface="+mn-ea"/>
                        <a:cs typeface="+mn-cs"/>
                      </a:endParaRPr>
                    </a:p>
                    <a:p>
                      <a:pPr lvl="0" algn="l"/>
                      <a:r>
                        <a:rPr lang="it-IT" sz="1100" b="0" i="0" kern="1200" noProof="0">
                          <a:solidFill>
                            <a:schemeClr val="tx1"/>
                          </a:solidFill>
                          <a:effectLst/>
                          <a:latin typeface="+mn-lt"/>
                          <a:ea typeface="+mn-ea"/>
                          <a:cs typeface="+mn-cs"/>
                        </a:rPr>
                        <a:t>Quali risorse fondamentali si comprano dai partner?</a:t>
                      </a:r>
                    </a:p>
                    <a:p>
                      <a:pPr lvl="0" algn="l"/>
                      <a:endParaRPr lang="it-IT" sz="1100" b="0" i="0" kern="1200" noProof="0">
                        <a:solidFill>
                          <a:schemeClr val="tx1"/>
                        </a:solidFill>
                        <a:effectLst/>
                        <a:latin typeface="+mn-lt"/>
                        <a:ea typeface="+mn-ea"/>
                        <a:cs typeface="+mn-cs"/>
                      </a:endParaRPr>
                    </a:p>
                    <a:p>
                      <a:pPr lvl="0" algn="l"/>
                      <a:r>
                        <a:rPr lang="it-IT" sz="1100" b="0" i="0" kern="1200" noProof="0">
                          <a:solidFill>
                            <a:schemeClr val="tx1"/>
                          </a:solidFill>
                          <a:effectLst/>
                          <a:latin typeface="+mn-lt"/>
                          <a:ea typeface="+mn-ea"/>
                          <a:cs typeface="+mn-cs"/>
                        </a:rPr>
                        <a:t>Quali azioni fondamentali svolgono i partner? </a:t>
                      </a:r>
                      <a:endParaRPr lang="it-IT" sz="1100" b="0" noProof="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it-IT" sz="1100" b="1" noProof="0">
                          <a:solidFill>
                            <a:schemeClr val="tx1"/>
                          </a:solidFill>
                        </a:rPr>
                        <a:t>2. Attività Principali</a:t>
                      </a:r>
                    </a:p>
                    <a:p>
                      <a:pPr algn="l"/>
                      <a:endParaRPr lang="it-IT" sz="1100" b="0" noProof="0">
                        <a:solidFill>
                          <a:schemeClr val="tx1"/>
                        </a:solidFill>
                      </a:endParaRPr>
                    </a:p>
                    <a:p>
                      <a:pPr algn="l"/>
                      <a:r>
                        <a:rPr lang="it-IT" sz="1100" b="0" noProof="0">
                          <a:solidFill>
                            <a:schemeClr val="tx1"/>
                          </a:solidFill>
                        </a:rPr>
                        <a:t>Quali attivita fondamentali richiede la proposta di valore? </a:t>
                      </a:r>
                    </a:p>
                    <a:p>
                      <a:pPr algn="l"/>
                      <a:endParaRPr lang="it-IT" sz="1100" b="0" noProof="0">
                        <a:solidFill>
                          <a:schemeClr val="tx1"/>
                        </a:solidFill>
                      </a:endParaRPr>
                    </a:p>
                    <a:p>
                      <a:pPr algn="l"/>
                      <a:r>
                        <a:rPr lang="it-IT" sz="1100" b="0" noProof="0">
                          <a:solidFill>
                            <a:schemeClr val="tx1"/>
                          </a:solidFill>
                        </a:rPr>
                        <a:t>Quali sono I canali di distribuzione?</a:t>
                      </a:r>
                    </a:p>
                    <a:p>
                      <a:pPr algn="l"/>
                      <a:endParaRPr lang="it-IT" sz="1100" b="0" noProof="0">
                        <a:solidFill>
                          <a:schemeClr val="tx1"/>
                        </a:solidFill>
                      </a:endParaRPr>
                    </a:p>
                    <a:p>
                      <a:pPr algn="l"/>
                      <a:r>
                        <a:rPr lang="it-IT" sz="1100" b="0" noProof="0">
                          <a:solidFill>
                            <a:schemeClr val="tx1"/>
                          </a:solidFill>
                        </a:rPr>
                        <a:t>Che relazione si ha con I clienti?</a:t>
                      </a:r>
                    </a:p>
                    <a:p>
                      <a:pPr algn="l"/>
                      <a:endParaRPr lang="it-IT" sz="1100" b="0" noProof="0">
                        <a:solidFill>
                          <a:schemeClr val="tx1"/>
                        </a:solidFill>
                      </a:endParaRPr>
                    </a:p>
                    <a:p>
                      <a:pPr algn="l"/>
                      <a:r>
                        <a:rPr lang="it-IT" sz="1100" b="0" noProof="0">
                          <a:solidFill>
                            <a:schemeClr val="tx1"/>
                          </a:solidFill>
                        </a:rPr>
                        <a:t>Come sono I flussi di entrate?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it-IT" sz="1100" b="1" noProof="0">
                          <a:solidFill>
                            <a:schemeClr val="tx1"/>
                          </a:solidFill>
                        </a:rPr>
                        <a:t>3. Risorse Principali</a:t>
                      </a:r>
                    </a:p>
                    <a:p>
                      <a:pPr algn="l"/>
                      <a:endParaRPr lang="it-IT" sz="1100" b="0" noProof="0">
                        <a:solidFill>
                          <a:schemeClr val="tx1"/>
                        </a:solidFill>
                      </a:endParaRPr>
                    </a:p>
                    <a:p>
                      <a:pPr algn="l"/>
                      <a:r>
                        <a:rPr lang="it-IT" sz="1100" b="0" noProof="0">
                          <a:solidFill>
                            <a:schemeClr val="tx1"/>
                          </a:solidFill>
                        </a:rPr>
                        <a:t>Quali risorsfondamentali richiede la proposta di valore?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it-IT" sz="1100" b="1" noProof="0" dirty="0">
                          <a:solidFill>
                            <a:schemeClr val="tx1"/>
                          </a:solidFill>
                        </a:rPr>
                        <a:t>4. Proposta di valore</a:t>
                      </a:r>
                    </a:p>
                    <a:p>
                      <a:pPr algn="l"/>
                      <a:endParaRPr lang="it-IT" sz="1100" b="0" noProof="0" dirty="0">
                        <a:solidFill>
                          <a:schemeClr val="tx1"/>
                        </a:solidFill>
                      </a:endParaRPr>
                    </a:p>
                    <a:p>
                      <a:pPr algn="l"/>
                      <a:r>
                        <a:rPr lang="it-IT" sz="1100" b="0" noProof="0" dirty="0">
                          <a:solidFill>
                            <a:schemeClr val="tx1"/>
                          </a:solidFill>
                        </a:rPr>
                        <a:t>Che valore aggiunto si offre ai consumatori?</a:t>
                      </a:r>
                    </a:p>
                    <a:p>
                      <a:pPr algn="l"/>
                      <a:endParaRPr lang="it-IT" sz="1100" b="0" noProof="0" dirty="0">
                        <a:solidFill>
                          <a:schemeClr val="tx1"/>
                        </a:solidFill>
                      </a:endParaRPr>
                    </a:p>
                    <a:p>
                      <a:pPr algn="l"/>
                      <a:r>
                        <a:rPr lang="it-IT" sz="1100" b="0" noProof="0" dirty="0">
                          <a:solidFill>
                            <a:schemeClr val="tx1"/>
                          </a:solidFill>
                        </a:rPr>
                        <a:t>Quale problema del consumatore si sta cercando di risolvere?</a:t>
                      </a:r>
                    </a:p>
                    <a:p>
                      <a:pPr algn="l"/>
                      <a:endParaRPr lang="it-IT" sz="1100" b="0" noProof="0" dirty="0">
                        <a:solidFill>
                          <a:schemeClr val="tx1"/>
                        </a:solidFill>
                      </a:endParaRPr>
                    </a:p>
                    <a:p>
                      <a:pPr algn="l"/>
                      <a:r>
                        <a:rPr lang="it-IT" sz="1100" b="0" noProof="0" dirty="0">
                          <a:solidFill>
                            <a:schemeClr val="tx1"/>
                          </a:solidFill>
                        </a:rPr>
                        <a:t>Quali gruppi di prodotti/servizi si offre a ogni segmento di clientela?</a:t>
                      </a:r>
                    </a:p>
                    <a:p>
                      <a:pPr algn="l"/>
                      <a:endParaRPr lang="it-IT" sz="1100" b="0" noProof="0" dirty="0">
                        <a:solidFill>
                          <a:schemeClr val="tx1"/>
                        </a:solidFill>
                      </a:endParaRPr>
                    </a:p>
                    <a:p>
                      <a:pPr algn="l"/>
                      <a:r>
                        <a:rPr lang="it-IT" sz="1100" b="0" noProof="0" dirty="0">
                          <a:solidFill>
                            <a:schemeClr val="tx1"/>
                          </a:solidFill>
                        </a:rPr>
                        <a:t>Quali necessità del consumatore si sta soddisfacendo? </a:t>
                      </a:r>
                    </a:p>
                    <a:p>
                      <a:pPr algn="l"/>
                      <a:endParaRPr lang="it-IT" sz="1100" b="0"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it-IT" sz="1100" b="1" noProof="0">
                          <a:solidFill>
                            <a:schemeClr val="tx1"/>
                          </a:solidFill>
                        </a:rPr>
                        <a:t>5. Relazione col cliente</a:t>
                      </a:r>
                    </a:p>
                    <a:p>
                      <a:pPr algn="l"/>
                      <a:endParaRPr lang="it-IT" sz="1100" b="0" noProof="0">
                        <a:solidFill>
                          <a:schemeClr val="tx1"/>
                        </a:solidFill>
                      </a:endParaRPr>
                    </a:p>
                    <a:p>
                      <a:pPr algn="l"/>
                      <a:r>
                        <a:rPr lang="it-IT" sz="1100" b="0" noProof="0">
                          <a:solidFill>
                            <a:schemeClr val="tx1"/>
                          </a:solidFill>
                        </a:rPr>
                        <a:t>Quale relazione si aspetta dall’attivita ognuno dei segmenti di clientela? </a:t>
                      </a:r>
                    </a:p>
                    <a:p>
                      <a:pPr algn="l"/>
                      <a:endParaRPr lang="it-IT" sz="1100" b="0" noProof="0">
                        <a:solidFill>
                          <a:schemeClr val="tx1"/>
                        </a:solidFill>
                      </a:endParaRPr>
                    </a:p>
                    <a:p>
                      <a:pPr algn="l"/>
                      <a:r>
                        <a:rPr lang="it-IT" sz="1100" b="0" noProof="0">
                          <a:solidFill>
                            <a:schemeClr val="tx1"/>
                          </a:solidFill>
                        </a:rPr>
                        <a:t>Che relazione c’è?</a:t>
                      </a:r>
                    </a:p>
                    <a:p>
                      <a:pPr algn="l"/>
                      <a:endParaRPr lang="it-IT" sz="1100" b="0" noProof="0">
                        <a:solidFill>
                          <a:schemeClr val="tx1"/>
                        </a:solidFill>
                      </a:endParaRPr>
                    </a:p>
                    <a:p>
                      <a:pPr algn="l"/>
                      <a:r>
                        <a:rPr lang="it-IT" sz="1100" b="0" noProof="0">
                          <a:solidFill>
                            <a:schemeClr val="tx1"/>
                          </a:solidFill>
                        </a:rPr>
                        <a:t>Come vengono integrati nel modello aziendale? </a:t>
                      </a:r>
                    </a:p>
                    <a:p>
                      <a:pPr algn="l"/>
                      <a:endParaRPr lang="it-IT" sz="1100" b="0" noProof="0">
                        <a:solidFill>
                          <a:schemeClr val="tx1"/>
                        </a:solidFill>
                      </a:endParaRPr>
                    </a:p>
                    <a:p>
                      <a:pPr algn="l"/>
                      <a:r>
                        <a:rPr lang="it-IT" sz="1100" b="0" noProof="0">
                          <a:solidFill>
                            <a:schemeClr val="tx1"/>
                          </a:solidFill>
                        </a:rPr>
                        <a:t>Quanto costano/potrebbero costare?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it-IT" sz="1100" b="1" noProof="0" dirty="0">
                          <a:solidFill>
                            <a:schemeClr val="tx1"/>
                          </a:solidFill>
                        </a:rPr>
                        <a:t>6. Segmenti di clientela</a:t>
                      </a:r>
                    </a:p>
                    <a:p>
                      <a:pPr algn="l"/>
                      <a:endParaRPr lang="it-IT" sz="1100" b="0" noProof="0" dirty="0">
                        <a:solidFill>
                          <a:schemeClr val="tx1"/>
                        </a:solidFill>
                      </a:endParaRPr>
                    </a:p>
                    <a:p>
                      <a:pPr algn="l"/>
                      <a:r>
                        <a:rPr lang="it-IT" sz="1100" b="0" noProof="0" dirty="0">
                          <a:solidFill>
                            <a:schemeClr val="tx1"/>
                          </a:solidFill>
                        </a:rPr>
                        <a:t>Per chi si sta creando valore?</a:t>
                      </a:r>
                    </a:p>
                    <a:p>
                      <a:pPr algn="l"/>
                      <a:endParaRPr lang="it-IT" sz="1100" b="0" noProof="0" dirty="0">
                        <a:solidFill>
                          <a:schemeClr val="tx1"/>
                        </a:solidFill>
                      </a:endParaRPr>
                    </a:p>
                    <a:p>
                      <a:pPr algn="l"/>
                      <a:r>
                        <a:rPr lang="it-IT" sz="1100" b="0" noProof="0" dirty="0">
                          <a:solidFill>
                            <a:schemeClr val="tx1"/>
                          </a:solidFill>
                        </a:rPr>
                        <a:t>Chi sono i clienti più importanti?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it-IT" sz="1100" b="1" noProof="0" dirty="0">
                          <a:solidFill>
                            <a:schemeClr val="tx1"/>
                          </a:solidFill>
                        </a:rPr>
                        <a:t>7. Canali</a:t>
                      </a:r>
                    </a:p>
                    <a:p>
                      <a:pPr algn="l"/>
                      <a:endParaRPr lang="it-IT" sz="1100" b="0" noProof="0" dirty="0">
                        <a:solidFill>
                          <a:schemeClr val="tx1"/>
                        </a:solidFill>
                      </a:endParaRPr>
                    </a:p>
                    <a:p>
                      <a:pPr algn="l"/>
                      <a:r>
                        <a:rPr lang="it-IT" sz="1100" b="0" noProof="0" dirty="0">
                          <a:solidFill>
                            <a:schemeClr val="tx1"/>
                          </a:solidFill>
                        </a:rPr>
                        <a:t>Attraverso quali canali i segmenti di clientela vogliono essere raggiunti?</a:t>
                      </a:r>
                    </a:p>
                    <a:p>
                      <a:pPr algn="l"/>
                      <a:endParaRPr lang="it-IT" sz="1100" b="0" noProof="0" dirty="0">
                        <a:solidFill>
                          <a:schemeClr val="tx1"/>
                        </a:solidFill>
                      </a:endParaRPr>
                    </a:p>
                    <a:p>
                      <a:pPr algn="l"/>
                      <a:r>
                        <a:rPr lang="it-IT" sz="1100" b="0" noProof="0" dirty="0">
                          <a:solidFill>
                            <a:schemeClr val="tx1"/>
                          </a:solidFill>
                        </a:rPr>
                        <a:t>Come si cercherà di farlo?</a:t>
                      </a:r>
                    </a:p>
                    <a:p>
                      <a:pPr algn="l"/>
                      <a:endParaRPr lang="it-IT" sz="1100" b="0" noProof="0" dirty="0">
                        <a:solidFill>
                          <a:schemeClr val="tx1"/>
                        </a:solidFill>
                      </a:endParaRPr>
                    </a:p>
                    <a:p>
                      <a:pPr algn="l"/>
                      <a:r>
                        <a:rPr lang="it-IT" sz="1100" b="0" noProof="0" dirty="0">
                          <a:solidFill>
                            <a:schemeClr val="tx1"/>
                          </a:solidFill>
                        </a:rPr>
                        <a:t>Come integrare i propri canali?</a:t>
                      </a:r>
                    </a:p>
                    <a:p>
                      <a:pPr algn="l"/>
                      <a:endParaRPr lang="it-IT" sz="1100" b="0" noProof="0" dirty="0">
                        <a:solidFill>
                          <a:schemeClr val="tx1"/>
                        </a:solidFill>
                      </a:endParaRPr>
                    </a:p>
                    <a:p>
                      <a:pPr algn="l"/>
                      <a:r>
                        <a:rPr lang="it-IT" sz="1100" b="0" noProof="0" dirty="0">
                          <a:solidFill>
                            <a:schemeClr val="tx1"/>
                          </a:solidFill>
                        </a:rPr>
                        <a:t>Quali sono quelli col miglior rapporto qualità prezzo?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it-IT" sz="1100" b="1" noProof="0" dirty="0">
                          <a:solidFill>
                            <a:schemeClr val="tx1"/>
                          </a:solidFill>
                        </a:rPr>
                        <a:t>8. Struttura dei Costi</a:t>
                      </a:r>
                    </a:p>
                    <a:p>
                      <a:pPr algn="l"/>
                      <a:endParaRPr lang="it-IT" sz="1100" b="0" noProof="0" dirty="0">
                        <a:solidFill>
                          <a:schemeClr val="tx1"/>
                        </a:solidFill>
                      </a:endParaRPr>
                    </a:p>
                    <a:p>
                      <a:pPr algn="l"/>
                      <a:r>
                        <a:rPr lang="it-IT" sz="1100" b="0" noProof="0" dirty="0">
                          <a:solidFill>
                            <a:schemeClr val="tx1"/>
                          </a:solidFill>
                        </a:rPr>
                        <a:t>Quali sono i costi più importanti? </a:t>
                      </a:r>
                    </a:p>
                    <a:p>
                      <a:pPr algn="l"/>
                      <a:endParaRPr lang="it-IT" sz="1100" b="0" noProof="0" dirty="0">
                        <a:solidFill>
                          <a:schemeClr val="tx1"/>
                        </a:solidFill>
                      </a:endParaRPr>
                    </a:p>
                    <a:p>
                      <a:pPr algn="l"/>
                      <a:r>
                        <a:rPr lang="it-IT" sz="1100" b="0" noProof="0" dirty="0">
                          <a:solidFill>
                            <a:schemeClr val="tx1"/>
                          </a:solidFill>
                        </a:rPr>
                        <a:t>Quali risorse e attività sono più dispendiose?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it-IT" sz="1100" b="1" noProof="0" dirty="0">
                          <a:solidFill>
                            <a:schemeClr val="tx1"/>
                          </a:solidFill>
                        </a:rPr>
                        <a:t>9. Flussi di entrate</a:t>
                      </a:r>
                    </a:p>
                    <a:p>
                      <a:pPr algn="l"/>
                      <a:endParaRPr lang="it-IT" sz="1100" b="0" noProof="0" dirty="0">
                        <a:solidFill>
                          <a:schemeClr val="tx1"/>
                        </a:solidFill>
                      </a:endParaRPr>
                    </a:p>
                    <a:p>
                      <a:pPr algn="l"/>
                      <a:r>
                        <a:rPr lang="it-IT" sz="1100" b="0" noProof="0" dirty="0">
                          <a:solidFill>
                            <a:schemeClr val="tx1"/>
                          </a:solidFill>
                        </a:rPr>
                        <a:t>Quanto sono disposti a pagare i clienti? </a:t>
                      </a:r>
                    </a:p>
                    <a:p>
                      <a:pPr algn="l"/>
                      <a:endParaRPr lang="it-IT" sz="1100" b="0" noProof="0" dirty="0">
                        <a:solidFill>
                          <a:schemeClr val="tx1"/>
                        </a:solidFill>
                      </a:endParaRPr>
                    </a:p>
                    <a:p>
                      <a:pPr algn="l"/>
                      <a:r>
                        <a:rPr lang="it-IT" sz="1100" b="0" noProof="0" dirty="0">
                          <a:solidFill>
                            <a:schemeClr val="tx1"/>
                          </a:solidFill>
                        </a:rPr>
                        <a:t>Quanto vorrebbero pagare?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21481916"/>
                  </a:ext>
                </a:extLst>
              </a:tr>
            </a:tbl>
          </a:graphicData>
        </a:graphic>
      </p:graphicFrame>
      <p:sp>
        <p:nvSpPr>
          <p:cNvPr id="18" name="Freccia a destra 17">
            <a:extLst>
              <a:ext uri="{FF2B5EF4-FFF2-40B4-BE49-F238E27FC236}">
                <a16:creationId xmlns:a16="http://schemas.microsoft.com/office/drawing/2014/main" id="{9C25358D-D4E4-4676-9477-760B34E37410}"/>
              </a:ext>
            </a:extLst>
          </p:cNvPr>
          <p:cNvSpPr/>
          <p:nvPr/>
        </p:nvSpPr>
        <p:spPr>
          <a:xfrm>
            <a:off x="1416480" y="6144567"/>
            <a:ext cx="9373806" cy="125257"/>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0911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447098"/>
          </a:xfrm>
          <a:prstGeom prst="rect">
            <a:avLst/>
          </a:prstGeom>
          <a:noFill/>
        </p:spPr>
        <p:txBody>
          <a:bodyPr wrap="square">
            <a:spAutoFit/>
          </a:bodyPr>
          <a:lstStyle/>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Sezione 3 – Bilancio e struttura dei costi (1)</a:t>
            </a:r>
            <a:endParaRPr lang="it-IT" altLang="es-ES" sz="2000" b="1" i="1" dirty="0">
              <a:solidFill>
                <a:schemeClr val="accent1">
                  <a:lumMod val="75000"/>
                </a:schemeClr>
              </a:solidFill>
              <a:latin typeface="Calibri" panose="020F0502020204030204" pitchFamily="34" charset="0"/>
              <a:cs typeface="Calibri" panose="020F0502020204030204" pitchFamily="34" charset="0"/>
            </a:endParaRP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Riprendiamo in questa sezione la tematica del Bilancio nel Quadro </a:t>
            </a:r>
            <a:r>
              <a:rPr lang="it-IT" altLang="es-ES" dirty="0" err="1">
                <a:latin typeface="Calibri" panose="020F0502020204030204" pitchFamily="34" charset="0"/>
                <a:cs typeface="Calibri" panose="020F0502020204030204" pitchFamily="34" charset="0"/>
              </a:rPr>
              <a:t>EntreComp</a:t>
            </a:r>
            <a:r>
              <a:rPr lang="it-IT" altLang="es-ES" dirty="0">
                <a:latin typeface="Calibri" panose="020F0502020204030204" pitchFamily="34" charset="0"/>
                <a:cs typeface="Calibri" panose="020F0502020204030204" pitchFamily="34" charset="0"/>
              </a:rPr>
              <a:t>, per presentare le metodologie più comuni volte a  strutturare I costi e stabilire il bilancio: </a:t>
            </a:r>
          </a:p>
          <a:p>
            <a:pPr algn="just">
              <a:defRPr/>
            </a:pPr>
            <a:endParaRPr lang="it-IT"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b="1" dirty="0">
                <a:latin typeface="Calibri" panose="020F0502020204030204" pitchFamily="34" charset="0"/>
                <a:cs typeface="Calibri" panose="020F0502020204030204" pitchFamily="34" charset="0"/>
              </a:rPr>
              <a:t>ANALOGICO</a:t>
            </a:r>
            <a:r>
              <a:rPr lang="it-IT" altLang="es-ES" dirty="0">
                <a:latin typeface="Calibri" panose="020F0502020204030204" pitchFamily="34" charset="0"/>
                <a:cs typeface="Calibri" panose="020F0502020204030204" pitchFamily="34" charset="0"/>
              </a:rPr>
              <a:t>: analisi comparativa con esperienze passate simili </a:t>
            </a:r>
          </a:p>
          <a:p>
            <a:pPr marL="285750" indent="-285750" algn="just">
              <a:buFont typeface="Arial" panose="020B0604020202020204" pitchFamily="34" charset="0"/>
              <a:buChar char="•"/>
              <a:defRPr/>
            </a:pPr>
            <a:endParaRPr lang="it-IT" altLang="es-ES" b="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b="1" dirty="0">
                <a:latin typeface="Calibri" panose="020F0502020204030204" pitchFamily="34" charset="0"/>
                <a:cs typeface="Calibri" panose="020F0502020204030204" pitchFamily="34" charset="0"/>
              </a:rPr>
              <a:t>PARAMETRICO</a:t>
            </a:r>
            <a:r>
              <a:rPr lang="it-IT" altLang="es-ES" dirty="0">
                <a:latin typeface="Calibri" panose="020F0502020204030204" pitchFamily="34" charset="0"/>
                <a:cs typeface="Calibri" panose="020F0502020204030204" pitchFamily="34" charset="0"/>
              </a:rPr>
              <a:t>: ricalcolare dati passati sulla base delle circostanze correnti</a:t>
            </a:r>
          </a:p>
          <a:p>
            <a:pPr marL="285750" indent="-285750" algn="just">
              <a:buFont typeface="Arial" panose="020B0604020202020204" pitchFamily="34" charset="0"/>
              <a:buChar char="•"/>
              <a:defRPr/>
            </a:pPr>
            <a:endParaRPr lang="it-IT"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b="1" dirty="0">
                <a:latin typeface="Calibri" panose="020F0502020204030204" pitchFamily="34" charset="0"/>
                <a:cs typeface="Calibri" panose="020F0502020204030204" pitchFamily="34" charset="0"/>
              </a:rPr>
              <a:t>TOP-DOWN</a:t>
            </a:r>
            <a:r>
              <a:rPr lang="it-IT" altLang="es-ES" dirty="0">
                <a:latin typeface="Calibri" panose="020F0502020204030204" pitchFamily="34" charset="0"/>
                <a:cs typeface="Calibri" panose="020F0502020204030204" pitchFamily="34" charset="0"/>
              </a:rPr>
              <a:t>: partendo dal totale, stabilire il budget per ogni categoria</a:t>
            </a:r>
          </a:p>
          <a:p>
            <a:pPr marL="285750" indent="-285750" algn="just">
              <a:buFont typeface="Arial" panose="020B0604020202020204" pitchFamily="34" charset="0"/>
              <a:buChar char="•"/>
              <a:defRPr/>
            </a:pPr>
            <a:endParaRPr lang="it-IT"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b="1" dirty="0">
                <a:latin typeface="Calibri" panose="020F0502020204030204" pitchFamily="34" charset="0"/>
                <a:cs typeface="Calibri" panose="020F0502020204030204" pitchFamily="34" charset="0"/>
              </a:rPr>
              <a:t>BOTTOM-UP</a:t>
            </a:r>
            <a:r>
              <a:rPr lang="it-IT" altLang="es-ES" dirty="0">
                <a:latin typeface="Calibri" panose="020F0502020204030204" pitchFamily="34" charset="0"/>
                <a:cs typeface="Calibri" panose="020F0502020204030204" pitchFamily="34" charset="0"/>
              </a:rPr>
              <a:t>: dal budget stabilito per ogni categoria, generare il budget totale e discuterlo.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2186953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278094"/>
          </a:xfrm>
          <a:prstGeom prst="rect">
            <a:avLst/>
          </a:prstGeom>
          <a:noFill/>
        </p:spPr>
        <p:txBody>
          <a:bodyPr wrap="square">
            <a:spAutoFit/>
          </a:bodyPr>
          <a:lstStyle/>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Sezione 3 – Bilancio e struttura dei costi (2)</a:t>
            </a:r>
            <a:endParaRPr lang="it-IT" altLang="es-ES" sz="2000" b="1" i="1" dirty="0">
              <a:solidFill>
                <a:schemeClr val="accent1">
                  <a:lumMod val="75000"/>
                </a:schemeClr>
              </a:solidFill>
              <a:latin typeface="Calibri" panose="020F0502020204030204" pitchFamily="34" charset="0"/>
              <a:cs typeface="Calibri" panose="020F0502020204030204" pitchFamily="34" charset="0"/>
            </a:endParaRP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Esiste un metodo per fissare il bilancio migliore degli altri? No.</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La metodologia varia in base al contesto – ad esempio se abbiamo a nostra disposizione dati ed informazioni passate sicuramente utilizzeremo il metodo ANALOGICO:</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In generale, lo stanziamento del bilancio dovrebbe seguire tre criteri guida:</a:t>
            </a:r>
          </a:p>
          <a:p>
            <a:pPr marL="285750" indent="-285750" algn="just">
              <a:buFontTx/>
              <a:buChar char="-"/>
              <a:defRPr/>
            </a:pPr>
            <a:r>
              <a:rPr lang="it-IT" altLang="es-ES" dirty="0">
                <a:latin typeface="Calibri" panose="020F0502020204030204" pitchFamily="34" charset="0"/>
                <a:cs typeface="Calibri" panose="020F0502020204030204" pitchFamily="34" charset="0"/>
              </a:rPr>
              <a:t>Coerenza </a:t>
            </a:r>
          </a:p>
          <a:p>
            <a:pPr marL="285750" indent="-285750" algn="just">
              <a:buFontTx/>
              <a:buChar char="-"/>
              <a:defRPr/>
            </a:pPr>
            <a:r>
              <a:rPr lang="it-IT" altLang="es-ES" dirty="0">
                <a:latin typeface="Calibri" panose="020F0502020204030204" pitchFamily="34" charset="0"/>
                <a:cs typeface="Calibri" panose="020F0502020204030204" pitchFamily="34" charset="0"/>
              </a:rPr>
              <a:t>Impatto</a:t>
            </a:r>
          </a:p>
          <a:p>
            <a:pPr marL="285750" indent="-285750" algn="just">
              <a:buFontTx/>
              <a:buChar char="-"/>
              <a:defRPr/>
            </a:pPr>
            <a:r>
              <a:rPr lang="it-IT" altLang="es-ES" dirty="0">
                <a:latin typeface="Calibri" panose="020F0502020204030204" pitchFamily="34" charset="0"/>
                <a:cs typeface="Calibri" panose="020F0502020204030204" pitchFamily="34" charset="0"/>
              </a:rPr>
              <a:t>Sostenibilità</a:t>
            </a:r>
          </a:p>
          <a:p>
            <a:pPr marL="285750" indent="-285750" algn="just">
              <a:buFont typeface="Arial" panose="020B0604020202020204" pitchFamily="34" charset="0"/>
              <a:buChar char="•"/>
              <a:defRPr/>
            </a:pPr>
            <a:endParaRPr lang="it-IT"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In altre parole, deve rispondere alla domanda: </a:t>
            </a:r>
            <a:r>
              <a:rPr lang="it-IT" altLang="es-ES" b="1" dirty="0">
                <a:latin typeface="Calibri" panose="020F0502020204030204" pitchFamily="34" charset="0"/>
                <a:cs typeface="Calibri" panose="020F0502020204030204" pitchFamily="34" charset="0"/>
              </a:rPr>
              <a:t> </a:t>
            </a:r>
            <a:r>
              <a:rPr lang="it-IT" altLang="es-ES" b="1" i="1" dirty="0">
                <a:latin typeface="Calibri" panose="020F0502020204030204" pitchFamily="34" charset="0"/>
                <a:cs typeface="Calibri" panose="020F0502020204030204" pitchFamily="34" charset="0"/>
              </a:rPr>
              <a:t>il budget stanziato è coerente con le risorse assorbite dal compito/Processo/Gruppo di lavoro </a:t>
            </a:r>
            <a:r>
              <a:rPr lang="it-IT" altLang="es-ES" b="1" i="1" dirty="0" err="1">
                <a:latin typeface="Calibri" panose="020F0502020204030204" pitchFamily="34" charset="0"/>
                <a:cs typeface="Calibri" panose="020F0502020204030204" pitchFamily="34" charset="0"/>
              </a:rPr>
              <a:t>ecc</a:t>
            </a:r>
            <a:r>
              <a:rPr lang="it-IT" altLang="es-ES" b="1" i="1" dirty="0">
                <a:latin typeface="Calibri" panose="020F0502020204030204" pitchFamily="34" charset="0"/>
                <a:cs typeface="Calibri" panose="020F0502020204030204" pitchFamily="34" charset="0"/>
              </a:rPr>
              <a:t>?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270280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3"/>
          <p:cNvSpPr/>
          <p:nvPr/>
        </p:nvSpPr>
        <p:spPr>
          <a:xfrm>
            <a:off x="4670378" y="22995"/>
            <a:ext cx="7508055" cy="6858000"/>
          </a:xfrm>
          <a:custGeom>
            <a:avLst/>
            <a:gdLst>
              <a:gd name="connsiteX0" fmla="*/ 1873864 w 9548739"/>
              <a:gd name="connsiteY0" fmla="*/ 0 h 6858000"/>
              <a:gd name="connsiteX1" fmla="*/ 1971920 w 9548739"/>
              <a:gd name="connsiteY1" fmla="*/ 0 h 6858000"/>
              <a:gd name="connsiteX2" fmla="*/ 2174399 w 9548739"/>
              <a:gd name="connsiteY2" fmla="*/ 0 h 6858000"/>
              <a:gd name="connsiteX3" fmla="*/ 5968479 w 9548739"/>
              <a:gd name="connsiteY3" fmla="*/ 0 h 6858000"/>
              <a:gd name="connsiteX4" fmla="*/ 9548739 w 9548739"/>
              <a:gd name="connsiteY4" fmla="*/ 0 h 6858000"/>
              <a:gd name="connsiteX5" fmla="*/ 9548739 w 9548739"/>
              <a:gd name="connsiteY5" fmla="*/ 6858000 h 6858000"/>
              <a:gd name="connsiteX6" fmla="*/ 5968479 w 9548739"/>
              <a:gd name="connsiteY6" fmla="*/ 6858000 h 6858000"/>
              <a:gd name="connsiteX7" fmla="*/ 2174399 w 9548739"/>
              <a:gd name="connsiteY7" fmla="*/ 6858000 h 6858000"/>
              <a:gd name="connsiteX8" fmla="*/ 1951844 w 9548739"/>
              <a:gd name="connsiteY8" fmla="*/ 6858000 h 6858000"/>
              <a:gd name="connsiteX9" fmla="*/ 1835258 w 9548739"/>
              <a:gd name="connsiteY9" fmla="*/ 6858000 h 6858000"/>
              <a:gd name="connsiteX10" fmla="*/ 1784827 w 9548739"/>
              <a:gd name="connsiteY10" fmla="*/ 6687406 h 6858000"/>
              <a:gd name="connsiteX11" fmla="*/ 0 w 9548739"/>
              <a:gd name="connsiteY11" fmla="*/ 3390900 h 6858000"/>
              <a:gd name="connsiteX12" fmla="*/ 1796041 w 9548739"/>
              <a:gd name="connsiteY12" fmla="*/ 254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48739" h="685800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6016476" y="2317713"/>
            <a:ext cx="6194082" cy="1046600"/>
            <a:chOff x="4834470" y="1482096"/>
            <a:chExt cx="6194082" cy="1046600"/>
          </a:xfrm>
        </p:grpSpPr>
        <p:grpSp>
          <p:nvGrpSpPr>
            <p:cNvPr id="4" name="Group 3"/>
            <p:cNvGrpSpPr/>
            <p:nvPr/>
          </p:nvGrpSpPr>
          <p:grpSpPr>
            <a:xfrm>
              <a:off x="5895648" y="1482096"/>
              <a:ext cx="5132904" cy="1046600"/>
              <a:chOff x="6420994" y="1411926"/>
              <a:chExt cx="5132904" cy="1046600"/>
            </a:xfrm>
          </p:grpSpPr>
          <p:sp>
            <p:nvSpPr>
              <p:cNvPr id="8" name="TextBox 7"/>
              <p:cNvSpPr txBox="1"/>
              <p:nvPr/>
            </p:nvSpPr>
            <p:spPr>
              <a:xfrm>
                <a:off x="6428973" y="1996861"/>
                <a:ext cx="5124925" cy="461665"/>
              </a:xfrm>
              <a:prstGeom prst="rect">
                <a:avLst/>
              </a:prstGeom>
              <a:noFill/>
            </p:spPr>
            <p:txBody>
              <a:bodyPr wrap="square" rtlCol="0">
                <a:spAutoFit/>
              </a:bodyPr>
              <a:lstStyle/>
              <a:p>
                <a:r>
                  <a:rPr lang="en-US" altLang="ko-KR" sz="1200" dirty="0">
                    <a:cs typeface="Arial" pitchFamily="34" charset="0"/>
                  </a:rPr>
                  <a:t>Saper </a:t>
                </a:r>
                <a:r>
                  <a:rPr lang="en-US" altLang="ko-KR" sz="1200" dirty="0" err="1">
                    <a:cs typeface="Arial" pitchFamily="34" charset="0"/>
                  </a:rPr>
                  <a:t>formulare</a:t>
                </a:r>
                <a:r>
                  <a:rPr lang="en-US" altLang="ko-KR" sz="1200" dirty="0">
                    <a:cs typeface="Arial" pitchFamily="34" charset="0"/>
                  </a:rPr>
                  <a:t> </a:t>
                </a:r>
                <a:r>
                  <a:rPr lang="en-US" altLang="ko-KR" sz="1200" dirty="0" err="1">
                    <a:cs typeface="Arial" pitchFamily="34" charset="0"/>
                  </a:rPr>
                  <a:t>riferimenti</a:t>
                </a:r>
                <a:r>
                  <a:rPr lang="en-US" altLang="ko-KR" sz="1200" dirty="0">
                    <a:cs typeface="Arial" pitchFamily="34" charset="0"/>
                  </a:rPr>
                  <a:t> </a:t>
                </a:r>
                <a:r>
                  <a:rPr lang="en-US" altLang="ko-KR" sz="1200" dirty="0" err="1">
                    <a:cs typeface="Arial" pitchFamily="34" charset="0"/>
                  </a:rPr>
                  <a:t>specifici</a:t>
                </a:r>
                <a:r>
                  <a:rPr lang="en-US" altLang="ko-KR" sz="1200" dirty="0">
                    <a:cs typeface="Arial" pitchFamily="34" charset="0"/>
                  </a:rPr>
                  <a:t> a </a:t>
                </a:r>
                <a:r>
                  <a:rPr lang="en-US" altLang="ko-KR" sz="1200" dirty="0" err="1">
                    <a:cs typeface="Arial" pitchFamily="34" charset="0"/>
                  </a:rPr>
                  <a:t>competenze</a:t>
                </a:r>
                <a:r>
                  <a:rPr lang="en-US" altLang="ko-KR" sz="1200" dirty="0">
                    <a:cs typeface="Arial" pitchFamily="34" charset="0"/>
                  </a:rPr>
                  <a:t> e sotto </a:t>
                </a:r>
                <a:r>
                  <a:rPr lang="en-US" altLang="ko-KR" sz="1200" dirty="0" err="1">
                    <a:cs typeface="Arial" pitchFamily="34" charset="0"/>
                  </a:rPr>
                  <a:t>competenze</a:t>
                </a:r>
                <a:r>
                  <a:rPr lang="en-US" altLang="ko-KR" sz="1200" dirty="0">
                    <a:cs typeface="Arial" pitchFamily="34" charset="0"/>
                  </a:rPr>
                  <a:t> </a:t>
                </a:r>
                <a:r>
                  <a:rPr lang="en-US" altLang="ko-KR" sz="1200" dirty="0" err="1">
                    <a:cs typeface="Arial" pitchFamily="34" charset="0"/>
                  </a:rPr>
                  <a:t>EntreComp</a:t>
                </a:r>
                <a:r>
                  <a:rPr lang="en-US" altLang="ko-KR" sz="1200" dirty="0">
                    <a:cs typeface="Arial" pitchFamily="34" charset="0"/>
                  </a:rPr>
                  <a:t> </a:t>
                </a:r>
                <a:r>
                  <a:rPr lang="en-US" altLang="ko-KR" sz="1200" dirty="0" err="1">
                    <a:cs typeface="Arial" pitchFamily="34" charset="0"/>
                  </a:rPr>
                  <a:t>utili</a:t>
                </a:r>
                <a:r>
                  <a:rPr lang="en-US" altLang="ko-KR" sz="1200" dirty="0">
                    <a:cs typeface="Arial" pitchFamily="34" charset="0"/>
                  </a:rPr>
                  <a:t> </a:t>
                </a:r>
                <a:r>
                  <a:rPr lang="en-US" altLang="ko-KR" sz="1200" dirty="0" err="1">
                    <a:cs typeface="Arial" pitchFamily="34" charset="0"/>
                  </a:rPr>
                  <a:t>all’alfabetizzazione</a:t>
                </a:r>
                <a:r>
                  <a:rPr lang="en-US" altLang="ko-KR" sz="1200" dirty="0">
                    <a:cs typeface="Arial" pitchFamily="34" charset="0"/>
                  </a:rPr>
                  <a:t> </a:t>
                </a:r>
                <a:r>
                  <a:rPr lang="en-US" altLang="ko-KR" sz="1200" dirty="0" err="1">
                    <a:cs typeface="Arial" pitchFamily="34" charset="0"/>
                  </a:rPr>
                  <a:t>finanziaria</a:t>
                </a:r>
                <a:r>
                  <a:rPr lang="en-US" altLang="ko-KR" sz="1200" dirty="0">
                    <a:cs typeface="Arial" pitchFamily="34" charset="0"/>
                  </a:rPr>
                  <a:t>. </a:t>
                </a:r>
              </a:p>
            </p:txBody>
          </p:sp>
          <p:sp>
            <p:nvSpPr>
              <p:cNvPr id="9" name="TextBox 8"/>
              <p:cNvSpPr txBox="1"/>
              <p:nvPr/>
            </p:nvSpPr>
            <p:spPr>
              <a:xfrm>
                <a:off x="6420994" y="1411926"/>
                <a:ext cx="5124925" cy="646331"/>
              </a:xfrm>
              <a:prstGeom prst="rect">
                <a:avLst/>
              </a:prstGeom>
              <a:noFill/>
            </p:spPr>
            <p:txBody>
              <a:bodyPr wrap="square" lIns="108000" rIns="108000" rtlCol="0">
                <a:spAutoFit/>
              </a:bodyPr>
              <a:lstStyle/>
              <a:p>
                <a:r>
                  <a:rPr lang="it-IT" b="1" dirty="0"/>
                  <a:t>Avvicinarsi all’alfabetizzazione gestionale dal punto di vista </a:t>
                </a:r>
                <a:r>
                  <a:rPr lang="it-IT" b="1" dirty="0" err="1"/>
                  <a:t>EntreComp</a:t>
                </a:r>
                <a:endParaRPr lang="it-IT" b="1" dirty="0"/>
              </a:p>
            </p:txBody>
          </p:sp>
        </p:grpSp>
        <p:sp>
          <p:nvSpPr>
            <p:cNvPr id="6" name="Oval 5"/>
            <p:cNvSpPr/>
            <p:nvPr/>
          </p:nvSpPr>
          <p:spPr>
            <a:xfrm>
              <a:off x="4834470" y="1491808"/>
              <a:ext cx="780795" cy="780795"/>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55" name="Group 54"/>
          <p:cNvGrpSpPr/>
          <p:nvPr/>
        </p:nvGrpSpPr>
        <p:grpSpPr>
          <a:xfrm>
            <a:off x="6024456" y="3380503"/>
            <a:ext cx="6194082" cy="1209960"/>
            <a:chOff x="4834470" y="1269484"/>
            <a:chExt cx="6194082" cy="1209960"/>
          </a:xfrm>
        </p:grpSpPr>
        <p:grpSp>
          <p:nvGrpSpPr>
            <p:cNvPr id="56" name="Group 55"/>
            <p:cNvGrpSpPr/>
            <p:nvPr/>
          </p:nvGrpSpPr>
          <p:grpSpPr>
            <a:xfrm>
              <a:off x="5887668" y="1269484"/>
              <a:ext cx="5140884" cy="1209960"/>
              <a:chOff x="6413014" y="1199314"/>
              <a:chExt cx="5140884" cy="1209960"/>
            </a:xfrm>
          </p:grpSpPr>
          <p:sp>
            <p:nvSpPr>
              <p:cNvPr id="60" name="TextBox 59"/>
              <p:cNvSpPr txBox="1"/>
              <p:nvPr/>
            </p:nvSpPr>
            <p:spPr>
              <a:xfrm>
                <a:off x="6428973" y="1762943"/>
                <a:ext cx="5124925" cy="646331"/>
              </a:xfrm>
              <a:prstGeom prst="rect">
                <a:avLst/>
              </a:prstGeom>
              <a:noFill/>
            </p:spPr>
            <p:txBody>
              <a:bodyPr wrap="square" rtlCol="0">
                <a:spAutoFit/>
              </a:bodyPr>
              <a:lstStyle/>
              <a:p>
                <a:r>
                  <a:rPr lang="en-US" altLang="ko-KR" sz="1200" dirty="0" err="1">
                    <a:cs typeface="Arial" pitchFamily="34" charset="0"/>
                  </a:rPr>
                  <a:t>L’unità</a:t>
                </a:r>
                <a:r>
                  <a:rPr lang="en-US" altLang="ko-KR" sz="1200" dirty="0">
                    <a:cs typeface="Arial" pitchFamily="34" charset="0"/>
                  </a:rPr>
                  <a:t> </a:t>
                </a:r>
                <a:r>
                  <a:rPr lang="en-US" altLang="ko-KR" sz="1200" dirty="0" err="1">
                    <a:cs typeface="Arial" pitchFamily="34" charset="0"/>
                  </a:rPr>
                  <a:t>illustra</a:t>
                </a:r>
                <a:r>
                  <a:rPr lang="en-US" altLang="ko-KR" sz="1200" dirty="0">
                    <a:cs typeface="Arial" pitchFamily="34" charset="0"/>
                  </a:rPr>
                  <a:t> un modulo </a:t>
                </a:r>
                <a:r>
                  <a:rPr lang="en-US" altLang="ko-KR" sz="1200" dirty="0" err="1">
                    <a:cs typeface="Arial" pitchFamily="34" charset="0"/>
                  </a:rPr>
                  <a:t>progressivo</a:t>
                </a:r>
                <a:r>
                  <a:rPr lang="en-US" altLang="ko-KR" sz="1200" dirty="0">
                    <a:cs typeface="Arial" pitchFamily="34" charset="0"/>
                  </a:rPr>
                  <a:t> </a:t>
                </a:r>
                <a:r>
                  <a:rPr lang="en-US" altLang="ko-KR" sz="1200" dirty="0" err="1">
                    <a:cs typeface="Arial" pitchFamily="34" charset="0"/>
                  </a:rPr>
                  <a:t>composto</a:t>
                </a:r>
                <a:r>
                  <a:rPr lang="en-US" altLang="ko-KR" sz="1200" dirty="0">
                    <a:cs typeface="Arial" pitchFamily="34" charset="0"/>
                  </a:rPr>
                  <a:t> da otto </a:t>
                </a:r>
                <a:r>
                  <a:rPr lang="en-US" altLang="ko-KR" sz="1200" dirty="0" err="1">
                    <a:cs typeface="Arial" pitchFamily="34" charset="0"/>
                  </a:rPr>
                  <a:t>livelli</a:t>
                </a:r>
                <a:r>
                  <a:rPr lang="en-US" altLang="ko-KR" sz="1200" dirty="0">
                    <a:cs typeface="Arial" pitchFamily="34" charset="0"/>
                  </a:rPr>
                  <a:t> </a:t>
                </a:r>
                <a:r>
                  <a:rPr lang="en-US" altLang="ko-KR" sz="1200" dirty="0" err="1">
                    <a:cs typeface="Arial" pitchFamily="34" charset="0"/>
                  </a:rPr>
                  <a:t>che</a:t>
                </a:r>
                <a:r>
                  <a:rPr lang="en-US" altLang="ko-KR" sz="1200" dirty="0">
                    <a:cs typeface="Arial" pitchFamily="34" charset="0"/>
                  </a:rPr>
                  <a:t> </a:t>
                </a:r>
                <a:r>
                  <a:rPr lang="en-US" altLang="ko-KR" sz="1200" dirty="0" err="1">
                    <a:cs typeface="Arial" pitchFamily="34" charset="0"/>
                  </a:rPr>
                  <a:t>può</a:t>
                </a:r>
                <a:r>
                  <a:rPr lang="en-US" altLang="ko-KR" sz="1200" dirty="0">
                    <a:cs typeface="Arial" pitchFamily="34" charset="0"/>
                  </a:rPr>
                  <a:t> </a:t>
                </a:r>
                <a:r>
                  <a:rPr lang="en-US" altLang="ko-KR" sz="1200" dirty="0" err="1">
                    <a:cs typeface="Arial" pitchFamily="34" charset="0"/>
                  </a:rPr>
                  <a:t>essere</a:t>
                </a:r>
                <a:r>
                  <a:rPr lang="en-US" altLang="ko-KR" sz="1200" dirty="0">
                    <a:cs typeface="Arial" pitchFamily="34" charset="0"/>
                  </a:rPr>
                  <a:t> </a:t>
                </a:r>
                <a:r>
                  <a:rPr lang="en-US" altLang="ko-KR" sz="1200" dirty="0" err="1">
                    <a:cs typeface="Arial" pitchFamily="34" charset="0"/>
                  </a:rPr>
                  <a:t>utilizzato</a:t>
                </a:r>
                <a:r>
                  <a:rPr lang="en-US" altLang="ko-KR" sz="1200" dirty="0">
                    <a:cs typeface="Arial" pitchFamily="34" charset="0"/>
                  </a:rPr>
                  <a:t> per </a:t>
                </a:r>
                <a:r>
                  <a:rPr lang="en-US" altLang="ko-KR" sz="1200" dirty="0" err="1">
                    <a:cs typeface="Arial" pitchFamily="34" charset="0"/>
                  </a:rPr>
                  <a:t>determinare</a:t>
                </a:r>
                <a:r>
                  <a:rPr lang="en-US" altLang="ko-KR" sz="1200" dirty="0">
                    <a:cs typeface="Arial" pitchFamily="34" charset="0"/>
                  </a:rPr>
                  <a:t> il proprio </a:t>
                </a:r>
                <a:r>
                  <a:rPr lang="en-US" altLang="ko-KR" sz="1200" dirty="0" err="1">
                    <a:cs typeface="Arial" pitchFamily="34" charset="0"/>
                  </a:rPr>
                  <a:t>livello</a:t>
                </a:r>
                <a:r>
                  <a:rPr lang="en-US" altLang="ko-KR" sz="1200" dirty="0">
                    <a:cs typeface="Arial" pitchFamily="34" charset="0"/>
                  </a:rPr>
                  <a:t> di </a:t>
                </a:r>
                <a:r>
                  <a:rPr lang="en-US" altLang="ko-KR" sz="1200" dirty="0" err="1">
                    <a:cs typeface="Arial" pitchFamily="34" charset="0"/>
                  </a:rPr>
                  <a:t>competenza</a:t>
                </a:r>
                <a:r>
                  <a:rPr lang="en-US" altLang="ko-KR" sz="1200" dirty="0">
                    <a:cs typeface="Arial" pitchFamily="34" charset="0"/>
                  </a:rPr>
                  <a:t> </a:t>
                </a:r>
                <a:r>
                  <a:rPr lang="en-US" altLang="ko-KR" sz="1200" dirty="0" err="1">
                    <a:cs typeface="Arial" pitchFamily="34" charset="0"/>
                  </a:rPr>
                  <a:t>su</a:t>
                </a:r>
                <a:r>
                  <a:rPr lang="en-US" altLang="ko-KR" sz="1200" dirty="0">
                    <a:cs typeface="Arial" pitchFamily="34" charset="0"/>
                  </a:rPr>
                  <a:t> una determinate </a:t>
                </a:r>
                <a:r>
                  <a:rPr lang="en-US" altLang="ko-KR" sz="1200" dirty="0" err="1">
                    <a:cs typeface="Arial" pitchFamily="34" charset="0"/>
                  </a:rPr>
                  <a:t>competenza</a:t>
                </a:r>
                <a:r>
                  <a:rPr lang="en-US" altLang="ko-KR" sz="1200" dirty="0">
                    <a:cs typeface="Arial" pitchFamily="34" charset="0"/>
                  </a:rPr>
                  <a:t>.  </a:t>
                </a:r>
              </a:p>
            </p:txBody>
          </p:sp>
          <p:sp>
            <p:nvSpPr>
              <p:cNvPr id="61" name="TextBox 60"/>
              <p:cNvSpPr txBox="1"/>
              <p:nvPr/>
            </p:nvSpPr>
            <p:spPr>
              <a:xfrm>
                <a:off x="6413014" y="1199314"/>
                <a:ext cx="5124925" cy="646331"/>
              </a:xfrm>
              <a:prstGeom prst="rect">
                <a:avLst/>
              </a:prstGeom>
              <a:noFill/>
            </p:spPr>
            <p:txBody>
              <a:bodyPr wrap="square" lIns="108000" rIns="108000" rtlCol="0">
                <a:spAutoFit/>
              </a:bodyPr>
              <a:lstStyle/>
              <a:p>
                <a:pPr lvl="0"/>
                <a:r>
                  <a:rPr lang="it-IT" b="1" dirty="0"/>
                  <a:t>Verificare i propri progressi nell’alfabetizzazione digitale </a:t>
                </a:r>
              </a:p>
            </p:txBody>
          </p:sp>
        </p:grpSp>
        <p:sp>
          <p:nvSpPr>
            <p:cNvPr id="58" name="Oval 57"/>
            <p:cNvSpPr/>
            <p:nvPr/>
          </p:nvSpPr>
          <p:spPr>
            <a:xfrm>
              <a:off x="4834470" y="1491808"/>
              <a:ext cx="780795" cy="780795"/>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62" name="Group 61"/>
          <p:cNvGrpSpPr/>
          <p:nvPr/>
        </p:nvGrpSpPr>
        <p:grpSpPr>
          <a:xfrm>
            <a:off x="6022126" y="4766865"/>
            <a:ext cx="6186103" cy="1032171"/>
            <a:chOff x="4834470" y="1482096"/>
            <a:chExt cx="6186103" cy="1032171"/>
          </a:xfrm>
        </p:grpSpPr>
        <p:grpSp>
          <p:nvGrpSpPr>
            <p:cNvPr id="63" name="Group 62"/>
            <p:cNvGrpSpPr/>
            <p:nvPr/>
          </p:nvGrpSpPr>
          <p:grpSpPr>
            <a:xfrm>
              <a:off x="5895648" y="1482096"/>
              <a:ext cx="5124925" cy="1032171"/>
              <a:chOff x="6420994" y="1411926"/>
              <a:chExt cx="5124925" cy="1032171"/>
            </a:xfrm>
          </p:grpSpPr>
          <p:sp>
            <p:nvSpPr>
              <p:cNvPr id="67" name="TextBox 66"/>
              <p:cNvSpPr txBox="1"/>
              <p:nvPr/>
            </p:nvSpPr>
            <p:spPr>
              <a:xfrm>
                <a:off x="6420994" y="1982432"/>
                <a:ext cx="5124925" cy="461665"/>
              </a:xfrm>
              <a:prstGeom prst="rect">
                <a:avLst/>
              </a:prstGeom>
              <a:noFill/>
            </p:spPr>
            <p:txBody>
              <a:bodyPr wrap="square" rtlCol="0">
                <a:spAutoFit/>
              </a:bodyPr>
              <a:lstStyle/>
              <a:p>
                <a:r>
                  <a:rPr lang="en-US" altLang="ko-KR" sz="1200" dirty="0">
                    <a:cs typeface="Arial" pitchFamily="34" charset="0"/>
                  </a:rPr>
                  <a:t>Il modulo </a:t>
                </a:r>
                <a:r>
                  <a:rPr lang="en-US" altLang="ko-KR" sz="1200" dirty="0" err="1">
                    <a:cs typeface="Arial" pitchFamily="34" charset="0"/>
                  </a:rPr>
                  <a:t>presenta</a:t>
                </a:r>
                <a:r>
                  <a:rPr lang="en-US" altLang="ko-KR" sz="1200" dirty="0">
                    <a:cs typeface="Arial" pitchFamily="34" charset="0"/>
                  </a:rPr>
                  <a:t> </a:t>
                </a:r>
                <a:r>
                  <a:rPr lang="en-US" altLang="ko-KR" sz="1200" dirty="0" err="1">
                    <a:cs typeface="Arial" pitchFamily="34" charset="0"/>
                  </a:rPr>
                  <a:t>quadri</a:t>
                </a:r>
                <a:r>
                  <a:rPr lang="en-US" altLang="ko-KR" sz="1200" dirty="0">
                    <a:cs typeface="Arial" pitchFamily="34" charset="0"/>
                  </a:rPr>
                  <a:t> </a:t>
                </a:r>
                <a:r>
                  <a:rPr lang="en-US" altLang="ko-KR" sz="1200" dirty="0" err="1">
                    <a:cs typeface="Arial" pitchFamily="34" charset="0"/>
                  </a:rPr>
                  <a:t>operativi</a:t>
                </a:r>
                <a:r>
                  <a:rPr lang="en-US" altLang="ko-KR" sz="1200" dirty="0">
                    <a:cs typeface="Arial" pitchFamily="34" charset="0"/>
                  </a:rPr>
                  <a:t> </a:t>
                </a:r>
                <a:r>
                  <a:rPr lang="en-US" altLang="ko-KR" sz="1200" dirty="0" err="1">
                    <a:cs typeface="Arial" pitchFamily="34" charset="0"/>
                  </a:rPr>
                  <a:t>cosolidati</a:t>
                </a:r>
                <a:r>
                  <a:rPr lang="en-US" altLang="ko-KR" sz="1200" dirty="0">
                    <a:cs typeface="Arial" pitchFamily="34" charset="0"/>
                  </a:rPr>
                  <a:t> per la </a:t>
                </a:r>
                <a:r>
                  <a:rPr lang="en-US" altLang="ko-KR" sz="1200" dirty="0" err="1">
                    <a:cs typeface="Arial" pitchFamily="34" charset="0"/>
                  </a:rPr>
                  <a:t>gestione</a:t>
                </a:r>
                <a:r>
                  <a:rPr lang="en-US" altLang="ko-KR" sz="1200" dirty="0">
                    <a:cs typeface="Arial" pitchFamily="34" charset="0"/>
                  </a:rPr>
                  <a:t> di </a:t>
                </a:r>
                <a:r>
                  <a:rPr lang="en-US" altLang="ko-KR" sz="1200" dirty="0" err="1">
                    <a:cs typeface="Arial" pitchFamily="34" charset="0"/>
                  </a:rPr>
                  <a:t>attività</a:t>
                </a:r>
                <a:r>
                  <a:rPr lang="en-US" altLang="ko-KR" sz="1200" dirty="0">
                    <a:cs typeface="Arial" pitchFamily="34" charset="0"/>
                  </a:rPr>
                  <a:t> </a:t>
                </a:r>
                <a:r>
                  <a:rPr lang="en-US" altLang="ko-KR" sz="1200" dirty="0" err="1">
                    <a:cs typeface="Arial" pitchFamily="34" charset="0"/>
                  </a:rPr>
                  <a:t>nel</a:t>
                </a:r>
                <a:r>
                  <a:rPr lang="en-US" altLang="ko-KR" sz="1200" dirty="0">
                    <a:cs typeface="Arial" pitchFamily="34" charset="0"/>
                  </a:rPr>
                  <a:t> </a:t>
                </a:r>
                <a:r>
                  <a:rPr lang="en-US" altLang="ko-KR" sz="1200" dirty="0" err="1">
                    <a:cs typeface="Arial" pitchFamily="34" charset="0"/>
                  </a:rPr>
                  <a:t>settore</a:t>
                </a:r>
                <a:r>
                  <a:rPr lang="en-US" altLang="ko-KR" sz="1200" dirty="0">
                    <a:cs typeface="Arial" pitchFamily="34" charset="0"/>
                  </a:rPr>
                  <a:t> ICH. </a:t>
                </a:r>
              </a:p>
            </p:txBody>
          </p:sp>
          <p:sp>
            <p:nvSpPr>
              <p:cNvPr id="68" name="TextBox 67"/>
              <p:cNvSpPr txBox="1"/>
              <p:nvPr/>
            </p:nvSpPr>
            <p:spPr>
              <a:xfrm>
                <a:off x="6420994" y="1411926"/>
                <a:ext cx="5124925" cy="646331"/>
              </a:xfrm>
              <a:prstGeom prst="rect">
                <a:avLst/>
              </a:prstGeom>
              <a:noFill/>
            </p:spPr>
            <p:txBody>
              <a:bodyPr wrap="square" lIns="108000" rIns="108000" rtlCol="0">
                <a:spAutoFit/>
              </a:bodyPr>
              <a:lstStyle/>
              <a:p>
                <a:r>
                  <a:rPr lang="it-IT" b="1" dirty="0"/>
                  <a:t>Sfruttare nuovi strumenti, tecniche e metodologie per la gestione strategica </a:t>
                </a:r>
                <a:endParaRPr lang="ko-KR" altLang="en-US" b="1" dirty="0">
                  <a:cs typeface="Arial" pitchFamily="34" charset="0"/>
                </a:endParaRPr>
              </a:p>
            </p:txBody>
          </p:sp>
        </p:grpSp>
        <p:sp>
          <p:nvSpPr>
            <p:cNvPr id="65" name="Oval 64"/>
            <p:cNvSpPr/>
            <p:nvPr/>
          </p:nvSpPr>
          <p:spPr>
            <a:xfrm>
              <a:off x="4834470" y="1491808"/>
              <a:ext cx="780795" cy="780795"/>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41" name="Imagen 40">
            <a:extLst>
              <a:ext uri="{FF2B5EF4-FFF2-40B4-BE49-F238E27FC236}">
                <a16:creationId xmlns:a16="http://schemas.microsoft.com/office/drawing/2014/main" id="{8A82E25E-2A68-4923-8637-1CFF78502D2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60" y="0"/>
            <a:ext cx="2219417" cy="883966"/>
          </a:xfrm>
          <a:prstGeom prst="rect">
            <a:avLst/>
          </a:prstGeom>
        </p:spPr>
      </p:pic>
      <p:sp>
        <p:nvSpPr>
          <p:cNvPr id="42" name="CuadroTexto 41">
            <a:extLst>
              <a:ext uri="{FF2B5EF4-FFF2-40B4-BE49-F238E27FC236}">
                <a16:creationId xmlns:a16="http://schemas.microsoft.com/office/drawing/2014/main" id="{7EEFE9A4-FE3B-4971-95FB-FEB5F3C98D73}"/>
              </a:ext>
            </a:extLst>
          </p:cNvPr>
          <p:cNvSpPr txBox="1"/>
          <p:nvPr/>
        </p:nvSpPr>
        <p:spPr>
          <a:xfrm>
            <a:off x="2546428" y="6511124"/>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3" name="Imagen 42">
            <a:extLst>
              <a:ext uri="{FF2B5EF4-FFF2-40B4-BE49-F238E27FC236}">
                <a16:creationId xmlns:a16="http://schemas.microsoft.com/office/drawing/2014/main" id="{BCC5C754-A813-4EF9-8055-58A226B8438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60" y="6331227"/>
            <a:ext cx="2396086" cy="526774"/>
          </a:xfrm>
          <a:prstGeom prst="rect">
            <a:avLst/>
          </a:prstGeom>
        </p:spPr>
      </p:pic>
      <p:sp>
        <p:nvSpPr>
          <p:cNvPr id="11" name="CuadroTexto 10">
            <a:extLst>
              <a:ext uri="{FF2B5EF4-FFF2-40B4-BE49-F238E27FC236}">
                <a16:creationId xmlns:a16="http://schemas.microsoft.com/office/drawing/2014/main" id="{5A484102-5B5D-4630-92C0-63F22D2C49BA}"/>
              </a:ext>
            </a:extLst>
          </p:cNvPr>
          <p:cNvSpPr txBox="1"/>
          <p:nvPr/>
        </p:nvSpPr>
        <p:spPr>
          <a:xfrm>
            <a:off x="5922072" y="439885"/>
            <a:ext cx="3030576" cy="707886"/>
          </a:xfrm>
          <a:prstGeom prst="rect">
            <a:avLst/>
          </a:prstGeom>
          <a:noFill/>
        </p:spPr>
        <p:txBody>
          <a:bodyPr wrap="square" rtlCol="0">
            <a:spAutoFit/>
          </a:bodyPr>
          <a:lstStyle/>
          <a:p>
            <a:r>
              <a:rPr lang="es-ES" sz="4000" b="1" dirty="0">
                <a:solidFill>
                  <a:srgbClr val="266C9F"/>
                </a:solidFill>
              </a:rPr>
              <a:t>OBIETTIVI</a:t>
            </a:r>
          </a:p>
        </p:txBody>
      </p:sp>
      <p:grpSp>
        <p:nvGrpSpPr>
          <p:cNvPr id="108" name="Google Shape;385;p36">
            <a:extLst>
              <a:ext uri="{FF2B5EF4-FFF2-40B4-BE49-F238E27FC236}">
                <a16:creationId xmlns:a16="http://schemas.microsoft.com/office/drawing/2014/main" id="{EB21C19B-C8BF-4367-9DB7-21EC347C6BAF}"/>
              </a:ext>
            </a:extLst>
          </p:cNvPr>
          <p:cNvGrpSpPr/>
          <p:nvPr/>
        </p:nvGrpSpPr>
        <p:grpSpPr>
          <a:xfrm>
            <a:off x="8975036" y="574708"/>
            <a:ext cx="894080" cy="833150"/>
            <a:chOff x="5961125" y="1623900"/>
            <a:chExt cx="427450" cy="448175"/>
          </a:xfrm>
          <a:solidFill>
            <a:srgbClr val="266C9F"/>
          </a:solidFill>
        </p:grpSpPr>
        <p:sp>
          <p:nvSpPr>
            <p:cNvPr id="109" name="Google Shape;386;p36">
              <a:extLst>
                <a:ext uri="{FF2B5EF4-FFF2-40B4-BE49-F238E27FC236}">
                  <a16:creationId xmlns:a16="http://schemas.microsoft.com/office/drawing/2014/main" id="{D6848BE8-9132-4823-B2FF-0CD59E1D9A38}"/>
                </a:ext>
              </a:extLst>
            </p:cNvPr>
            <p:cNvSpPr/>
            <p:nvPr/>
          </p:nvSpPr>
          <p:spPr>
            <a:xfrm>
              <a:off x="5961125" y="1678700"/>
              <a:ext cx="376925" cy="376925"/>
            </a:xfrm>
            <a:custGeom>
              <a:avLst/>
              <a:gdLst/>
              <a:ahLst/>
              <a:cxnLst/>
              <a:rect l="l" t="t" r="r" b="b"/>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387;p36">
              <a:extLst>
                <a:ext uri="{FF2B5EF4-FFF2-40B4-BE49-F238E27FC236}">
                  <a16:creationId xmlns:a16="http://schemas.microsoft.com/office/drawing/2014/main" id="{165050E4-158C-4FB1-815F-E2E80580B45F}"/>
                </a:ext>
              </a:extLst>
            </p:cNvPr>
            <p:cNvSpPr/>
            <p:nvPr/>
          </p:nvSpPr>
          <p:spPr>
            <a:xfrm>
              <a:off x="6009825" y="1727425"/>
              <a:ext cx="279500" cy="279500"/>
            </a:xfrm>
            <a:custGeom>
              <a:avLst/>
              <a:gdLst/>
              <a:ahLst/>
              <a:cxnLst/>
              <a:rect l="l" t="t" r="r" b="b"/>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388;p36">
              <a:extLst>
                <a:ext uri="{FF2B5EF4-FFF2-40B4-BE49-F238E27FC236}">
                  <a16:creationId xmlns:a16="http://schemas.microsoft.com/office/drawing/2014/main" id="{33375E77-82E8-4FD8-A551-8AEDE38F7BB2}"/>
                </a:ext>
              </a:extLst>
            </p:cNvPr>
            <p:cNvSpPr/>
            <p:nvPr/>
          </p:nvSpPr>
          <p:spPr>
            <a:xfrm>
              <a:off x="6107250" y="1824849"/>
              <a:ext cx="79315" cy="77960"/>
            </a:xfrm>
            <a:custGeom>
              <a:avLst/>
              <a:gdLst/>
              <a:ahLst/>
              <a:cxnLst/>
              <a:rect l="l" t="t" r="r" b="b"/>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76200"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389;p36">
              <a:extLst>
                <a:ext uri="{FF2B5EF4-FFF2-40B4-BE49-F238E27FC236}">
                  <a16:creationId xmlns:a16="http://schemas.microsoft.com/office/drawing/2014/main" id="{C496FA3F-C000-49A3-A2CA-5E7E1CDAFF3E}"/>
                </a:ext>
              </a:extLst>
            </p:cNvPr>
            <p:cNvSpPr/>
            <p:nvPr/>
          </p:nvSpPr>
          <p:spPr>
            <a:xfrm>
              <a:off x="6058550" y="1776125"/>
              <a:ext cx="182075" cy="182075"/>
            </a:xfrm>
            <a:custGeom>
              <a:avLst/>
              <a:gdLst/>
              <a:ahLst/>
              <a:cxnLst/>
              <a:rect l="l" t="t" r="r" b="b"/>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solidFill>
              <a:srgbClr val="266C9F"/>
            </a:solidFill>
            <a:ln w="2857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390;p36">
              <a:extLst>
                <a:ext uri="{FF2B5EF4-FFF2-40B4-BE49-F238E27FC236}">
                  <a16:creationId xmlns:a16="http://schemas.microsoft.com/office/drawing/2014/main" id="{35C9E8E0-7B9B-4546-A3A3-1AD1C4B74C00}"/>
                </a:ext>
              </a:extLst>
            </p:cNvPr>
            <p:cNvSpPr/>
            <p:nvPr/>
          </p:nvSpPr>
          <p:spPr>
            <a:xfrm>
              <a:off x="5971475" y="2001400"/>
              <a:ext cx="74925" cy="70675"/>
            </a:xfrm>
            <a:custGeom>
              <a:avLst/>
              <a:gdLst/>
              <a:ahLst/>
              <a:cxnLst/>
              <a:rect l="l" t="t" r="r" b="b"/>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91;p36">
              <a:extLst>
                <a:ext uri="{FF2B5EF4-FFF2-40B4-BE49-F238E27FC236}">
                  <a16:creationId xmlns:a16="http://schemas.microsoft.com/office/drawing/2014/main" id="{72A5C671-6E97-4B7D-9646-7E1A605860B9}"/>
                </a:ext>
              </a:extLst>
            </p:cNvPr>
            <p:cNvSpPr/>
            <p:nvPr/>
          </p:nvSpPr>
          <p:spPr>
            <a:xfrm>
              <a:off x="6253375" y="2001400"/>
              <a:ext cx="74325" cy="70675"/>
            </a:xfrm>
            <a:custGeom>
              <a:avLst/>
              <a:gdLst/>
              <a:ahLst/>
              <a:cxnLst/>
              <a:rect l="l" t="t" r="r" b="b"/>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392;p36">
              <a:extLst>
                <a:ext uri="{FF2B5EF4-FFF2-40B4-BE49-F238E27FC236}">
                  <a16:creationId xmlns:a16="http://schemas.microsoft.com/office/drawing/2014/main" id="{908303C3-4837-4BFF-97B0-35D0DB3FD2D9}"/>
                </a:ext>
              </a:extLst>
            </p:cNvPr>
            <p:cNvSpPr/>
            <p:nvPr/>
          </p:nvSpPr>
          <p:spPr>
            <a:xfrm>
              <a:off x="6137700" y="1623900"/>
              <a:ext cx="250875" cy="255150"/>
            </a:xfrm>
            <a:custGeom>
              <a:avLst/>
              <a:gdLst/>
              <a:ahLst/>
              <a:cxnLst/>
              <a:rect l="l" t="t" r="r" b="b"/>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pic>
        <p:nvPicPr>
          <p:cNvPr id="5" name="Imagen 4">
            <a:extLst>
              <a:ext uri="{FF2B5EF4-FFF2-40B4-BE49-F238E27FC236}">
                <a16:creationId xmlns:a16="http://schemas.microsoft.com/office/drawing/2014/main" id="{24C3EC37-3719-430A-90BF-00A6105B07D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646" y="1759334"/>
            <a:ext cx="4681199" cy="323601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254000">
              <a:schemeClr val="accent1">
                <a:alpha val="58000"/>
              </a:schemeClr>
            </a:glow>
            <a:outerShdw blurRad="50800" dist="50800" dir="5400000" algn="ctr" rotWithShape="0">
              <a:srgbClr val="000000"/>
            </a:outerShdw>
          </a:effectLst>
        </p:spPr>
      </p:pic>
      <p:sp>
        <p:nvSpPr>
          <p:cNvPr id="2" name="Rectángulo 1">
            <a:extLst>
              <a:ext uri="{FF2B5EF4-FFF2-40B4-BE49-F238E27FC236}">
                <a16:creationId xmlns:a16="http://schemas.microsoft.com/office/drawing/2014/main" id="{21AD9736-0463-4F2A-9CC8-152DA9433E88}"/>
              </a:ext>
            </a:extLst>
          </p:cNvPr>
          <p:cNvSpPr/>
          <p:nvPr/>
        </p:nvSpPr>
        <p:spPr>
          <a:xfrm>
            <a:off x="65646" y="1749398"/>
            <a:ext cx="4681199" cy="3262211"/>
          </a:xfrm>
          <a:prstGeom prst="rect">
            <a:avLst/>
          </a:prstGeom>
          <a:solidFill>
            <a:schemeClr val="bg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6"/>
          <p:cNvSpPr/>
          <p:nvPr/>
        </p:nvSpPr>
        <p:spPr>
          <a:xfrm>
            <a:off x="6276381" y="1740091"/>
            <a:ext cx="4296048" cy="369332"/>
          </a:xfrm>
          <a:prstGeom prst="rect">
            <a:avLst/>
          </a:prstGeom>
        </p:spPr>
        <p:txBody>
          <a:bodyPr wrap="none">
            <a:spAutoFit/>
          </a:bodyPr>
          <a:lstStyle/>
          <a:p>
            <a:pPr algn="just"/>
            <a:r>
              <a:rPr lang="en-GB" b="1" dirty="0" err="1">
                <a:solidFill>
                  <a:srgbClr val="266C9F"/>
                </a:solidFill>
                <a:latin typeface="Calibri" panose="020F0502020204030204" pitchFamily="34" charset="0"/>
                <a:ea typeface="Calibri" panose="020F0502020204030204" pitchFamily="34" charset="0"/>
                <a:cs typeface="Times New Roman" panose="02020603050405020304" pitchFamily="18" charset="0"/>
              </a:rPr>
              <a:t>Competenze</a:t>
            </a:r>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 </a:t>
            </a:r>
            <a:r>
              <a:rPr lang="en-GB" b="1" dirty="0" err="1">
                <a:solidFill>
                  <a:srgbClr val="266C9F"/>
                </a:solidFill>
                <a:latin typeface="Calibri" panose="020F0502020204030204" pitchFamily="34" charset="0"/>
                <a:ea typeface="Calibri" panose="020F0502020204030204" pitchFamily="34" charset="0"/>
                <a:cs typeface="Times New Roman" panose="02020603050405020304" pitchFamily="18" charset="0"/>
              </a:rPr>
              <a:t>acquisite</a:t>
            </a:r>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 </a:t>
            </a:r>
            <a:r>
              <a:rPr lang="en-GB" b="1" dirty="0" err="1">
                <a:solidFill>
                  <a:srgbClr val="266C9F"/>
                </a:solidFill>
                <a:latin typeface="Calibri" panose="020F0502020204030204" pitchFamily="34" charset="0"/>
                <a:ea typeface="Calibri" panose="020F0502020204030204" pitchFamily="34" charset="0"/>
                <a:cs typeface="Times New Roman" panose="02020603050405020304" pitchFamily="18" charset="0"/>
              </a:rPr>
              <a:t>alla</a:t>
            </a:r>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 fine del modulo:</a:t>
            </a:r>
          </a:p>
        </p:txBody>
      </p:sp>
    </p:spTree>
    <p:extLst>
      <p:ext uri="{BB962C8B-B14F-4D97-AF65-F5344CB8AC3E}">
        <p14:creationId xmlns:p14="http://schemas.microsoft.com/office/powerpoint/2010/main" val="4033384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00110"/>
          </a:xfrm>
          <a:prstGeom prst="rect">
            <a:avLst/>
          </a:prstGeom>
          <a:noFill/>
        </p:spPr>
        <p:txBody>
          <a:bodyPr wrap="square">
            <a:spAutoFit/>
          </a:bodyPr>
          <a:lstStyle/>
          <a:p>
            <a:pPr algn="just">
              <a:defRPr/>
            </a:pPr>
            <a:r>
              <a:rPr lang="en-GB" altLang="es-ES" sz="2000" b="1" dirty="0" err="1">
                <a:solidFill>
                  <a:schemeClr val="accent1">
                    <a:lumMod val="75000"/>
                  </a:schemeClr>
                </a:solidFill>
                <a:latin typeface="Calibri" panose="020F0502020204030204" pitchFamily="34" charset="0"/>
                <a:cs typeface="Calibri" panose="020F0502020204030204" pitchFamily="34" charset="0"/>
              </a:rPr>
              <a:t>Sezione</a:t>
            </a:r>
            <a:r>
              <a:rPr lang="en-GB" altLang="es-ES" sz="2000" b="1" dirty="0">
                <a:solidFill>
                  <a:schemeClr val="accent1">
                    <a:lumMod val="75000"/>
                  </a:schemeClr>
                </a:solidFill>
                <a:latin typeface="Calibri" panose="020F0502020204030204" pitchFamily="34" charset="0"/>
                <a:cs typeface="Calibri" panose="020F0502020204030204" pitchFamily="34" charset="0"/>
              </a:rPr>
              <a:t> 4 – Catena del Valore di Porter (1)</a:t>
            </a:r>
            <a:endParaRPr lang="en-GB" altLang="es-ES" dirty="0">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6" name="Immagine 5">
            <a:extLst>
              <a:ext uri="{FF2B5EF4-FFF2-40B4-BE49-F238E27FC236}">
                <a16:creationId xmlns:a16="http://schemas.microsoft.com/office/drawing/2014/main" id="{A3F94D38-23BA-4D3B-9309-BF006455AC1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643705" y="1966048"/>
            <a:ext cx="6904589" cy="3965712"/>
          </a:xfrm>
          <a:prstGeom prst="rect">
            <a:avLst/>
          </a:prstGeom>
        </p:spPr>
      </p:pic>
    </p:spTree>
    <p:extLst>
      <p:ext uri="{BB962C8B-B14F-4D97-AF65-F5344CB8AC3E}">
        <p14:creationId xmlns:p14="http://schemas.microsoft.com/office/powerpoint/2010/main" val="1559503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447098"/>
          </a:xfrm>
          <a:prstGeom prst="rect">
            <a:avLst/>
          </a:prstGeom>
          <a:noFill/>
        </p:spPr>
        <p:txBody>
          <a:bodyPr wrap="square">
            <a:spAutoFit/>
          </a:bodyPr>
          <a:lstStyle/>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Sezione 4 – Catena del Valore di Porter (2)</a:t>
            </a:r>
            <a:endParaRPr lang="it-IT" altLang="es-ES" sz="2000" dirty="0">
              <a:latin typeface="Calibri" panose="020F0502020204030204" pitchFamily="34" charset="0"/>
              <a:cs typeface="Calibri" panose="020F0502020204030204" pitchFamily="34" charset="0"/>
            </a:endParaRP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Un altro modello utile a definire il valore di un’azienda è la cosiddetta Value Chain. Secondo questo modello, l’organizzazione consiste in un processo di attività in corso che trasformano materie prime in prodotti e servizi finali per i consumatori. </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Le attivita aziendali sono divise in due categorie:</a:t>
            </a:r>
          </a:p>
          <a:p>
            <a:pPr algn="just">
              <a:defRPr/>
            </a:pPr>
            <a:endParaRPr lang="it-IT" altLang="es-ES" dirty="0">
              <a:latin typeface="Calibri" panose="020F0502020204030204" pitchFamily="34" charset="0"/>
              <a:cs typeface="Calibri" panose="020F0502020204030204" pitchFamily="34" charset="0"/>
            </a:endParaRPr>
          </a:p>
          <a:p>
            <a:pPr marL="285750" indent="-285750" algn="just">
              <a:buFontTx/>
              <a:buChar char="-"/>
              <a:defRPr/>
            </a:pPr>
            <a:r>
              <a:rPr lang="it-IT" altLang="es-ES" b="1" dirty="0">
                <a:latin typeface="Calibri" panose="020F0502020204030204" pitchFamily="34" charset="0"/>
                <a:cs typeface="Calibri" panose="020F0502020204030204" pitchFamily="34" charset="0"/>
              </a:rPr>
              <a:t>Attività Primarie</a:t>
            </a:r>
            <a:r>
              <a:rPr lang="it-IT" altLang="es-ES" dirty="0">
                <a:latin typeface="Calibri" panose="020F0502020204030204" pitchFamily="34" charset="0"/>
                <a:cs typeface="Calibri" panose="020F0502020204030204" pitchFamily="34" charset="0"/>
              </a:rPr>
              <a:t>: quelle che contribuiscono direttamente alla creazione di prodotti/servizi (output).</a:t>
            </a:r>
          </a:p>
          <a:p>
            <a:pPr marL="285750" indent="-285750" algn="just">
              <a:buFontTx/>
              <a:buChar char="-"/>
              <a:defRPr/>
            </a:pPr>
            <a:endParaRPr lang="it-IT" altLang="es-ES" dirty="0">
              <a:latin typeface="Calibri" panose="020F0502020204030204" pitchFamily="34" charset="0"/>
              <a:cs typeface="Calibri" panose="020F0502020204030204" pitchFamily="34" charset="0"/>
            </a:endParaRPr>
          </a:p>
          <a:p>
            <a:pPr marL="285750" indent="-285750" algn="just">
              <a:buFontTx/>
              <a:buChar char="-"/>
              <a:defRPr/>
            </a:pPr>
            <a:r>
              <a:rPr lang="it-IT" altLang="es-ES" b="1" dirty="0">
                <a:latin typeface="Calibri" panose="020F0502020204030204" pitchFamily="34" charset="0"/>
                <a:cs typeface="Calibri" panose="020F0502020204030204" pitchFamily="34" charset="0"/>
              </a:rPr>
              <a:t>Attività di Supporto</a:t>
            </a:r>
            <a:r>
              <a:rPr lang="it-IT" altLang="es-ES" dirty="0">
                <a:latin typeface="Calibri" panose="020F0502020204030204" pitchFamily="34" charset="0"/>
                <a:cs typeface="Calibri" panose="020F0502020204030204" pitchFamily="34" charset="0"/>
              </a:rPr>
              <a:t>: quelle che servono a processare gli input, e senza le quali le attivita primarie non potrebbero generare gli output.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3903051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677108"/>
          </a:xfrm>
          <a:prstGeom prst="rect">
            <a:avLst/>
          </a:prstGeom>
          <a:noFill/>
        </p:spPr>
        <p:txBody>
          <a:bodyPr wrap="square">
            <a:spAutoFit/>
          </a:bodyPr>
          <a:lstStyle/>
          <a:p>
            <a:pPr algn="just">
              <a:defRPr/>
            </a:pPr>
            <a:r>
              <a:rPr lang="en-GB" altLang="es-ES" sz="2000" b="1" dirty="0" err="1">
                <a:solidFill>
                  <a:schemeClr val="accent1">
                    <a:lumMod val="75000"/>
                  </a:schemeClr>
                </a:solidFill>
                <a:latin typeface="Calibri" panose="020F0502020204030204" pitchFamily="34" charset="0"/>
                <a:cs typeface="Calibri" panose="020F0502020204030204" pitchFamily="34" charset="0"/>
              </a:rPr>
              <a:t>Sezione</a:t>
            </a:r>
            <a:r>
              <a:rPr lang="en-GB" altLang="es-ES" sz="2000" b="1" dirty="0">
                <a:solidFill>
                  <a:schemeClr val="accent1">
                    <a:lumMod val="75000"/>
                  </a:schemeClr>
                </a:solidFill>
                <a:latin typeface="Calibri" panose="020F0502020204030204" pitchFamily="34" charset="0"/>
                <a:cs typeface="Calibri" panose="020F0502020204030204" pitchFamily="34" charset="0"/>
              </a:rPr>
              <a:t> 5 – Le Cinque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Forze</a:t>
            </a:r>
            <a:r>
              <a:rPr lang="en-GB" altLang="es-ES" sz="2000" b="1" dirty="0">
                <a:solidFill>
                  <a:schemeClr val="accent1">
                    <a:lumMod val="75000"/>
                  </a:schemeClr>
                </a:solidFill>
                <a:latin typeface="Calibri" panose="020F0502020204030204" pitchFamily="34" charset="0"/>
                <a:cs typeface="Calibri" panose="020F0502020204030204" pitchFamily="34" charset="0"/>
              </a:rPr>
              <a:t> di Porter (1) </a:t>
            </a:r>
            <a:endParaRPr lang="en-GB" altLang="es-ES" sz="2000" b="1" i="1" dirty="0">
              <a:solidFill>
                <a:schemeClr val="accent1">
                  <a:lumMod val="75000"/>
                </a:schemeClr>
              </a:solidFill>
              <a:latin typeface="Calibri" panose="020F0502020204030204" pitchFamily="34" charset="0"/>
              <a:cs typeface="Calibri" panose="020F0502020204030204" pitchFamily="34" charset="0"/>
            </a:endParaRPr>
          </a:p>
          <a:p>
            <a:pPr algn="just">
              <a:defRPr/>
            </a:pPr>
            <a:endParaRPr lang="en-GB" altLang="es-ES" dirty="0">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2054" name="Picture 6">
            <a:extLst>
              <a:ext uri="{FF2B5EF4-FFF2-40B4-BE49-F238E27FC236}">
                <a16:creationId xmlns:a16="http://schemas.microsoft.com/office/drawing/2014/main" id="{015EFBC2-2DA2-426B-8A8A-C702081FB1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2921537" y="2408368"/>
            <a:ext cx="6348926" cy="3061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7321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832092"/>
          </a:xfrm>
          <a:prstGeom prst="rect">
            <a:avLst/>
          </a:prstGeom>
          <a:noFill/>
        </p:spPr>
        <p:txBody>
          <a:bodyPr wrap="square">
            <a:spAutoFit/>
          </a:bodyPr>
          <a:lstStyle/>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Sezione 5 – Le Cinque Forze di Porter (2) </a:t>
            </a:r>
            <a:endParaRPr lang="it-IT" altLang="es-ES" sz="2000" b="1" i="1" dirty="0">
              <a:solidFill>
                <a:schemeClr val="accent1">
                  <a:lumMod val="75000"/>
                </a:schemeClr>
              </a:solidFill>
              <a:latin typeface="Calibri" panose="020F0502020204030204" pitchFamily="34" charset="0"/>
              <a:cs typeface="Calibri" panose="020F0502020204030204" pitchFamily="34" charset="0"/>
            </a:endParaRP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Michael Porter è il fautore anche di un’altra pietra miliare della gestione aziendale strategica.</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Il modello delle cinque forze rappresenta un quadro utile ad analizzare e stabilire le dinamiche di competizione all’interno di un determinato settore/campo. Comprende cinque variabili (“forze”) che vanno a costituire le sfide competitive da affrontare per ogni azienda:</a:t>
            </a:r>
          </a:p>
          <a:p>
            <a:pPr algn="just">
              <a:defRPr/>
            </a:pPr>
            <a:endParaRPr lang="it-IT" altLang="es-ES" dirty="0">
              <a:latin typeface="Calibri" panose="020F0502020204030204" pitchFamily="34" charset="0"/>
              <a:cs typeface="Calibri" panose="020F0502020204030204" pitchFamily="34" charset="0"/>
            </a:endParaRPr>
          </a:p>
          <a:p>
            <a:pPr marL="342900" indent="-342900" algn="just">
              <a:buAutoNum type="arabicPeriod"/>
              <a:defRPr/>
            </a:pPr>
            <a:r>
              <a:rPr lang="it-IT" altLang="es-ES" dirty="0">
                <a:latin typeface="Calibri" panose="020F0502020204030204" pitchFamily="34" charset="0"/>
                <a:cs typeface="Calibri" panose="020F0502020204030204" pitchFamily="34" charset="0"/>
              </a:rPr>
              <a:t>Nuovi concorrenti </a:t>
            </a:r>
          </a:p>
          <a:p>
            <a:pPr marL="342900" indent="-342900" algn="just">
              <a:buAutoNum type="arabicPeriod"/>
              <a:defRPr/>
            </a:pPr>
            <a:r>
              <a:rPr lang="it-IT" altLang="es-ES" dirty="0">
                <a:latin typeface="Calibri" panose="020F0502020204030204" pitchFamily="34" charset="0"/>
                <a:cs typeface="Calibri" panose="020F0502020204030204" pitchFamily="34" charset="0"/>
              </a:rPr>
              <a:t>Potere di negoziazione dei fornitori</a:t>
            </a:r>
          </a:p>
          <a:p>
            <a:pPr marL="342900" indent="-342900" algn="just">
              <a:buAutoNum type="arabicPeriod"/>
              <a:defRPr/>
            </a:pPr>
            <a:r>
              <a:rPr lang="it-IT" altLang="es-ES" dirty="0">
                <a:latin typeface="Calibri" panose="020F0502020204030204" pitchFamily="34" charset="0"/>
                <a:cs typeface="Calibri" panose="020F0502020204030204" pitchFamily="34" charset="0"/>
              </a:rPr>
              <a:t>Potere di negoziazione degli acquirenti</a:t>
            </a:r>
          </a:p>
          <a:p>
            <a:pPr marL="342900" indent="-342900" algn="just">
              <a:buAutoNum type="arabicPeriod"/>
              <a:defRPr/>
            </a:pPr>
            <a:r>
              <a:rPr lang="it-IT" altLang="es-ES" dirty="0">
                <a:latin typeface="Calibri" panose="020F0502020204030204" pitchFamily="34" charset="0"/>
                <a:cs typeface="Calibri" panose="020F0502020204030204" pitchFamily="34" charset="0"/>
              </a:rPr>
              <a:t>Prodotti (o servizi) sostitutivi </a:t>
            </a:r>
          </a:p>
          <a:p>
            <a:pPr marL="342900" indent="-342900" algn="just">
              <a:buAutoNum type="arabicPeriod"/>
              <a:defRPr/>
            </a:pPr>
            <a:r>
              <a:rPr lang="it-IT" altLang="es-ES" dirty="0">
                <a:latin typeface="Calibri" panose="020F0502020204030204" pitchFamily="34" charset="0"/>
                <a:cs typeface="Calibri" panose="020F0502020204030204" pitchFamily="34" charset="0"/>
              </a:rPr>
              <a:t>I competitor stessi</a:t>
            </a:r>
          </a:p>
          <a:p>
            <a:pPr marL="342900" indent="-342900" algn="just">
              <a:buAutoNum type="arabicPeriod"/>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Per ulteriori dettagli, si rimanda a: </a:t>
            </a:r>
            <a:r>
              <a:rPr lang="it-IT" altLang="es-ES" dirty="0">
                <a:latin typeface="Calibri" panose="020F0502020204030204" pitchFamily="34" charset="0"/>
                <a:cs typeface="Calibri" panose="020F0502020204030204" pitchFamily="34" charset="0"/>
                <a:hlinkClick r:id="rId4"/>
              </a:rPr>
              <a:t>How Competitive Forces Shape Strategy</a:t>
            </a:r>
            <a:r>
              <a:rPr lang="it-IT" altLang="es-ES" dirty="0">
                <a:latin typeface="Calibri" panose="020F0502020204030204" pitchFamily="34" charset="0"/>
                <a:cs typeface="Calibri" panose="020F0502020204030204" pitchFamily="34" charset="0"/>
              </a:rPr>
              <a:t>, HBR,  Michael E. Porter.</a:t>
            </a:r>
          </a:p>
          <a:p>
            <a:pPr marL="342900" indent="-342900" algn="just">
              <a:buFont typeface="+mj-lt"/>
              <a:buAutoNum type="arabicPeriod"/>
              <a:defRPr/>
            </a:pPr>
            <a:endParaRPr lang="en-GB" altLang="es-ES" dirty="0">
              <a:latin typeface="Calibri" panose="020F0502020204030204" pitchFamily="34" charset="0"/>
              <a:cs typeface="Calibri" panose="020F0502020204030204" pitchFamily="34" charset="0"/>
            </a:endParaRPr>
          </a:p>
          <a:p>
            <a:pPr marL="342900" indent="-342900" algn="just">
              <a:buFont typeface="+mj-lt"/>
              <a:buAutoNum type="arabicPeriod"/>
              <a:defRPr/>
            </a:pPr>
            <a:endParaRPr lang="en-GB" altLang="es-ES" dirty="0">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262782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832092"/>
          </a:xfrm>
          <a:prstGeom prst="rect">
            <a:avLst/>
          </a:prstGeom>
          <a:noFill/>
        </p:spPr>
        <p:txBody>
          <a:bodyPr wrap="square">
            <a:spAutoFit/>
          </a:bodyPr>
          <a:lstStyle/>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Sezione 5 – Nuove forze all’orizzonte: Integrare il modello Porter</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Altri autori hanno integrato al modello Porter il loro contributo e identificato altre fonti utilizzabili per migliorare il potenziale competitivo di un’azienda:</a:t>
            </a:r>
          </a:p>
          <a:p>
            <a:pPr algn="just">
              <a:defRPr/>
            </a:pPr>
            <a:endParaRPr lang="it-IT"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b="1" dirty="0">
                <a:latin typeface="Calibri" panose="020F0502020204030204" pitchFamily="34" charset="0"/>
                <a:cs typeface="Calibri" panose="020F0502020204030204" pitchFamily="34" charset="0"/>
              </a:rPr>
              <a:t>Tasso di crescita aziendale. </a:t>
            </a:r>
            <a:r>
              <a:rPr lang="it-IT" altLang="es-ES" dirty="0">
                <a:latin typeface="Calibri" panose="020F0502020204030204" pitchFamily="34" charset="0"/>
                <a:cs typeface="Calibri" panose="020F0502020204030204" pitchFamily="34" charset="0"/>
              </a:rPr>
              <a:t>Le aziende che crescono velocemente accelerano le dinamiche competitive e attraggono più investimenti. </a:t>
            </a:r>
          </a:p>
          <a:p>
            <a:pPr algn="just">
              <a:defRPr/>
            </a:pPr>
            <a:endParaRPr lang="it-IT"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b="1" dirty="0">
                <a:latin typeface="Calibri" panose="020F0502020204030204" pitchFamily="34" charset="0"/>
                <a:cs typeface="Calibri" panose="020F0502020204030204" pitchFamily="34" charset="0"/>
              </a:rPr>
              <a:t>Tecnologia e innovazione. </a:t>
            </a:r>
            <a:r>
              <a:rPr lang="it-IT" altLang="es-ES" dirty="0">
                <a:latin typeface="Calibri" panose="020F0502020204030204" pitchFamily="34" charset="0"/>
                <a:cs typeface="Calibri" panose="020F0502020204030204" pitchFamily="34" charset="0"/>
              </a:rPr>
              <a:t>Le nuove tecnologie cercano di migliorare i margini di competizione (ad esempio miglio esperienza d’acquisto, miglior fruibilità del prodotto, ma anche semplicemente più efficienza = riduzione dei costi = margini di profitto più alti). </a:t>
            </a:r>
          </a:p>
          <a:p>
            <a:pPr marL="285750" indent="-285750" algn="just">
              <a:buFont typeface="Arial" panose="020B0604020202020204" pitchFamily="34" charset="0"/>
              <a:buChar char="•"/>
              <a:defRPr/>
            </a:pPr>
            <a:endParaRPr lang="it-IT" altLang="es-ES" b="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b="1" dirty="0">
                <a:latin typeface="Calibri" panose="020F0502020204030204" pitchFamily="34" charset="0"/>
                <a:cs typeface="Calibri" panose="020F0502020204030204" pitchFamily="34" charset="0"/>
              </a:rPr>
              <a:t>Governo. </a:t>
            </a:r>
            <a:r>
              <a:rPr lang="it-IT" altLang="es-ES" dirty="0">
                <a:latin typeface="Calibri" panose="020F0502020204030204" pitchFamily="34" charset="0"/>
                <a:cs typeface="Calibri" panose="020F0502020204030204" pitchFamily="34" charset="0"/>
              </a:rPr>
              <a:t>Una forza indipendente che può influenzare il corso del vantaggio competitivo di molte industrie (difesa, salute, energia, eccetera). </a:t>
            </a:r>
          </a:p>
          <a:p>
            <a:pPr marL="285750" indent="-285750" algn="just">
              <a:buFont typeface="Arial" panose="020B0604020202020204" pitchFamily="34" charset="0"/>
              <a:buChar char="•"/>
              <a:defRPr/>
            </a:pPr>
            <a:endParaRPr lang="it-IT" altLang="es-ES" b="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b="1" dirty="0">
                <a:latin typeface="Calibri" panose="020F0502020204030204" pitchFamily="34" charset="0"/>
                <a:cs typeface="Calibri" panose="020F0502020204030204" pitchFamily="34" charset="0"/>
              </a:rPr>
              <a:t>Prodotti e servizi complementari. </a:t>
            </a:r>
            <a:r>
              <a:rPr lang="it-IT" altLang="es-ES" dirty="0">
                <a:latin typeface="Calibri" panose="020F0502020204030204" pitchFamily="34" charset="0"/>
                <a:cs typeface="Calibri" panose="020F0502020204030204" pitchFamily="34" charset="0"/>
              </a:rPr>
              <a:t>Se tutta l’azienda automobilistica diventasse elettrica, cosa accadrebbe alle compagnie petrolifere?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3488491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00110"/>
          </a:xfrm>
          <a:prstGeom prst="rect">
            <a:avLst/>
          </a:prstGeom>
          <a:noFill/>
        </p:spPr>
        <p:txBody>
          <a:bodyPr wrap="square">
            <a:spAutoFit/>
          </a:bodyPr>
          <a:lstStyle/>
          <a:p>
            <a:pPr algn="just">
              <a:defRPr/>
            </a:pPr>
            <a:r>
              <a:rPr lang="en-GB" altLang="es-ES" sz="2000" b="1" dirty="0" err="1">
                <a:solidFill>
                  <a:schemeClr val="accent1">
                    <a:lumMod val="75000"/>
                  </a:schemeClr>
                </a:solidFill>
                <a:latin typeface="Calibri" panose="020F0502020204030204" pitchFamily="34" charset="0"/>
                <a:cs typeface="Calibri" panose="020F0502020204030204" pitchFamily="34" charset="0"/>
              </a:rPr>
              <a:t>Sezione</a:t>
            </a:r>
            <a:r>
              <a:rPr lang="en-GB" altLang="es-ES" sz="2000" b="1" dirty="0">
                <a:solidFill>
                  <a:schemeClr val="accent1">
                    <a:lumMod val="75000"/>
                  </a:schemeClr>
                </a:solidFill>
                <a:latin typeface="Calibri" panose="020F0502020204030204" pitchFamily="34" charset="0"/>
                <a:cs typeface="Calibri" panose="020F0502020204030204" pitchFamily="34" charset="0"/>
              </a:rPr>
              <a:t> 6 – Il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ciclo</a:t>
            </a:r>
            <a:r>
              <a:rPr lang="en-GB" altLang="es-ES" sz="2000" b="1" dirty="0">
                <a:solidFill>
                  <a:schemeClr val="accent1">
                    <a:lumMod val="75000"/>
                  </a:schemeClr>
                </a:solidFill>
                <a:latin typeface="Calibri" panose="020F0502020204030204" pitchFamily="34" charset="0"/>
                <a:cs typeface="Calibri" panose="020F0502020204030204" pitchFamily="34" charset="0"/>
              </a:rPr>
              <a:t> DEMING (1)</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aphicFrame>
        <p:nvGraphicFramePr>
          <p:cNvPr id="11" name="Diagramma 10">
            <a:extLst>
              <a:ext uri="{FF2B5EF4-FFF2-40B4-BE49-F238E27FC236}">
                <a16:creationId xmlns:a16="http://schemas.microsoft.com/office/drawing/2014/main" id="{BC209BC3-B98E-4272-AB73-25E8FDF3BC28}"/>
              </a:ext>
            </a:extLst>
          </p:cNvPr>
          <p:cNvGraphicFramePr/>
          <p:nvPr>
            <p:extLst>
              <p:ext uri="{D42A27DB-BD31-4B8C-83A1-F6EECF244321}">
                <p14:modId xmlns:p14="http://schemas.microsoft.com/office/powerpoint/2010/main" val="2616721659"/>
              </p:ext>
            </p:extLst>
          </p:nvPr>
        </p:nvGraphicFramePr>
        <p:xfrm>
          <a:off x="2887109" y="1976381"/>
          <a:ext cx="6165952" cy="38329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 name="CasellaDiTesto 17">
            <a:extLst>
              <a:ext uri="{FF2B5EF4-FFF2-40B4-BE49-F238E27FC236}">
                <a16:creationId xmlns:a16="http://schemas.microsoft.com/office/drawing/2014/main" id="{4C3F2AAE-59DF-44B1-81F7-D70261794001}"/>
              </a:ext>
            </a:extLst>
          </p:cNvPr>
          <p:cNvSpPr txBox="1"/>
          <p:nvPr/>
        </p:nvSpPr>
        <p:spPr>
          <a:xfrm>
            <a:off x="2060863" y="5921428"/>
            <a:ext cx="8070274" cy="369332"/>
          </a:xfrm>
          <a:prstGeom prst="rect">
            <a:avLst/>
          </a:prstGeom>
          <a:noFill/>
        </p:spPr>
        <p:txBody>
          <a:bodyPr wrap="square" rtlCol="0">
            <a:spAutoFit/>
          </a:bodyPr>
          <a:lstStyle/>
          <a:p>
            <a:r>
              <a:rPr lang="en-GB" dirty="0"/>
              <a:t>Deming, W.E., 1950. Elementary Principles of the Statistical Control of Quality, JUSE.</a:t>
            </a:r>
            <a:endParaRPr lang="it-IT" dirty="0"/>
          </a:p>
        </p:txBody>
      </p:sp>
    </p:spTree>
    <p:extLst>
      <p:ext uri="{BB962C8B-B14F-4D97-AF65-F5344CB8AC3E}">
        <p14:creationId xmlns:p14="http://schemas.microsoft.com/office/powerpoint/2010/main" val="3865240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754874"/>
          </a:xfrm>
          <a:prstGeom prst="rect">
            <a:avLst/>
          </a:prstGeom>
          <a:noFill/>
        </p:spPr>
        <p:txBody>
          <a:bodyPr wrap="square">
            <a:spAutoFit/>
          </a:bodyPr>
          <a:lstStyle/>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Sezione 6 – Il ciclo DEMING (2)</a:t>
            </a:r>
          </a:p>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 </a:t>
            </a:r>
          </a:p>
          <a:p>
            <a:pPr algn="just">
              <a:defRPr/>
            </a:pPr>
            <a:r>
              <a:rPr lang="it-IT" altLang="es-ES" dirty="0">
                <a:solidFill>
                  <a:schemeClr val="tx1">
                    <a:lumMod val="95000"/>
                    <a:lumOff val="5000"/>
                  </a:schemeClr>
                </a:solidFill>
                <a:latin typeface="Calibri" panose="020F0502020204030204" pitchFamily="34" charset="0"/>
                <a:cs typeface="Calibri" panose="020F0502020204030204" pitchFamily="34" charset="0"/>
              </a:rPr>
              <a:t>Leggendo un manuale di gestione, si incappa molto facilmente in termini quali </a:t>
            </a:r>
            <a:r>
              <a:rPr lang="it-IT" dirty="0">
                <a:solidFill>
                  <a:schemeClr val="tx1">
                    <a:lumMod val="95000"/>
                    <a:lumOff val="5000"/>
                  </a:schemeClr>
                </a:solidFill>
                <a:latin typeface="Calibri" panose="020F0502020204030204" pitchFamily="34" charset="0"/>
                <a:cs typeface="Calibri" panose="020F0502020204030204" pitchFamily="34" charset="0"/>
              </a:rPr>
              <a:t>Lean </a:t>
            </a:r>
            <a:r>
              <a:rPr lang="it-IT" sz="1800" dirty="0">
                <a:latin typeface="Calibri" panose="020F0502020204030204" pitchFamily="34" charset="0"/>
                <a:cs typeface="Calibri" panose="020F0502020204030204" pitchFamily="34" charset="0"/>
              </a:rPr>
              <a:t>Manufacturing, Total </a:t>
            </a:r>
            <a:r>
              <a:rPr lang="it-IT" sz="1800" dirty="0" err="1">
                <a:latin typeface="Calibri" panose="020F0502020204030204" pitchFamily="34" charset="0"/>
                <a:cs typeface="Calibri" panose="020F0502020204030204" pitchFamily="34" charset="0"/>
              </a:rPr>
              <a:t>Quality</a:t>
            </a:r>
            <a:r>
              <a:rPr lang="it-IT" sz="1800" dirty="0">
                <a:latin typeface="Calibri" panose="020F0502020204030204" pitchFamily="34" charset="0"/>
                <a:cs typeface="Calibri" panose="020F0502020204030204" pitchFamily="34" charset="0"/>
              </a:rPr>
              <a:t> Management (TQM), Just In Time (JIT): metodi di revisione applicati nelle industrie giapponesi a partire dalla seconda metà dell’ultimo secolo.</a:t>
            </a:r>
          </a:p>
          <a:p>
            <a:pPr algn="just">
              <a:defRPr/>
            </a:pPr>
            <a:endParaRPr lang="it-IT" dirty="0">
              <a:latin typeface="Calibri" panose="020F0502020204030204" pitchFamily="34" charset="0"/>
              <a:cs typeface="Calibri" panose="020F0502020204030204" pitchFamily="34" charset="0"/>
            </a:endParaRPr>
          </a:p>
          <a:p>
            <a:pPr algn="just">
              <a:defRPr/>
            </a:pPr>
            <a:r>
              <a:rPr lang="it-IT" sz="1800" dirty="0">
                <a:latin typeface="Calibri" panose="020F0502020204030204" pitchFamily="34" charset="0"/>
                <a:cs typeface="Calibri" panose="020F0502020204030204" pitchFamily="34" charset="0"/>
              </a:rPr>
              <a:t>In realtà tutti questi metodi si ispirano ad un autore americano, </a:t>
            </a:r>
            <a:r>
              <a:rPr lang="it-IT" sz="1800" dirty="0" err="1">
                <a:latin typeface="Calibri" panose="020F0502020204030204" pitchFamily="34" charset="0"/>
                <a:cs typeface="Calibri" panose="020F0502020204030204" pitchFamily="34" charset="0"/>
              </a:rPr>
              <a:t>W</a:t>
            </a:r>
            <a:r>
              <a:rPr lang="it-IT" sz="1800" dirty="0">
                <a:latin typeface="Calibri" panose="020F0502020204030204" pitchFamily="34" charset="0"/>
                <a:cs typeface="Calibri" panose="020F0502020204030204" pitchFamily="34" charset="0"/>
              </a:rPr>
              <a:t>. Edwards Deming, che venne a contatto con le industrie </a:t>
            </a:r>
            <a:r>
              <a:rPr lang="it-IT" dirty="0">
                <a:latin typeface="Calibri" panose="020F0502020204030204" pitchFamily="34" charset="0"/>
                <a:cs typeface="Calibri" panose="020F0502020204030204" pitchFamily="34" charset="0"/>
              </a:rPr>
              <a:t>giapponesi dopo la Seconda Guerra Mondiale.</a:t>
            </a:r>
          </a:p>
          <a:p>
            <a:pPr algn="just">
              <a:defRPr/>
            </a:pPr>
            <a:endParaRPr lang="it-IT" sz="1800"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Ad oggi, il ciclo DEMING resta uno degli strumenti più consolidate ed affidabili per valutare i processi gestionali e la loro conformità agli standard di monitoraggio interno. </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altLang="es-ES" dirty="0">
                <a:latin typeface="Calibri" panose="020F0502020204030204" pitchFamily="34" charset="0"/>
                <a:cs typeface="Calibri" panose="020F0502020204030204" pitchFamily="34" charset="0"/>
              </a:rPr>
              <a:t>Il modello si è diffuso ampiamente grazie alla sua facilità di utilizzo e linearità.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505796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AD929-2B71-40EA-B6BE-15945EF7D631}"/>
              </a:ext>
            </a:extLst>
          </p:cNvPr>
          <p:cNvSpPr>
            <a:spLocks noGrp="1"/>
          </p:cNvSpPr>
          <p:nvPr>
            <p:ph type="ctrTitle"/>
          </p:nvPr>
        </p:nvSpPr>
        <p:spPr/>
        <p:txBody>
          <a:bodyPr/>
          <a:lstStyle/>
          <a:p>
            <a:r>
              <a:rPr lang="es-ES" b="1" dirty="0">
                <a:solidFill>
                  <a:srgbClr val="266C9F"/>
                </a:solidFill>
              </a:rPr>
              <a:t>GRAZIE</a:t>
            </a:r>
          </a:p>
        </p:txBody>
      </p:sp>
    </p:spTree>
    <p:extLst>
      <p:ext uri="{BB962C8B-B14F-4D97-AF65-F5344CB8AC3E}">
        <p14:creationId xmlns:p14="http://schemas.microsoft.com/office/powerpoint/2010/main" val="79758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81070A41-7970-4EFE-9B40-15252CE931E2}"/>
              </a:ext>
            </a:extLst>
          </p:cNvPr>
          <p:cNvSpPr txBox="1">
            <a:spLocks/>
          </p:cNvSpPr>
          <p:nvPr/>
        </p:nvSpPr>
        <p:spPr>
          <a:xfrm>
            <a:off x="2823088" y="336847"/>
            <a:ext cx="7874855" cy="72424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4400" dirty="0"/>
              <a:t>INDICE</a:t>
            </a:r>
          </a:p>
          <a:p>
            <a:pPr marL="0" indent="0" algn="ctr">
              <a:buNone/>
            </a:pPr>
            <a:endParaRPr lang="en-US" sz="3600" dirty="0"/>
          </a:p>
        </p:txBody>
      </p:sp>
      <p:sp>
        <p:nvSpPr>
          <p:cNvPr id="31" name="Rounded Rectangle 51">
            <a:extLst>
              <a:ext uri="{FF2B5EF4-FFF2-40B4-BE49-F238E27FC236}">
                <a16:creationId xmlns:a16="http://schemas.microsoft.com/office/drawing/2014/main" id="{4328AA1D-5A3B-4428-B553-AB976F35D5DB}"/>
              </a:ext>
            </a:extLst>
          </p:cNvPr>
          <p:cNvSpPr/>
          <p:nvPr/>
        </p:nvSpPr>
        <p:spPr>
          <a:xfrm>
            <a:off x="3733295" y="4128064"/>
            <a:ext cx="2160000" cy="108000"/>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dirty="0"/>
          </a:p>
        </p:txBody>
      </p:sp>
      <p:sp>
        <p:nvSpPr>
          <p:cNvPr id="32" name="Rounded Rectangle 52">
            <a:extLst>
              <a:ext uri="{FF2B5EF4-FFF2-40B4-BE49-F238E27FC236}">
                <a16:creationId xmlns:a16="http://schemas.microsoft.com/office/drawing/2014/main" id="{5B93B80A-9C15-46BC-9004-9EA7BFF35969}"/>
              </a:ext>
            </a:extLst>
          </p:cNvPr>
          <p:cNvSpPr/>
          <p:nvPr/>
        </p:nvSpPr>
        <p:spPr>
          <a:xfrm>
            <a:off x="5575011" y="3919882"/>
            <a:ext cx="2160000" cy="108000"/>
          </a:xfrm>
          <a:prstGeom prst="roundRect">
            <a:avLst>
              <a:gd name="adj" fmla="val 50000"/>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dirty="0"/>
          </a:p>
        </p:txBody>
      </p:sp>
      <p:grpSp>
        <p:nvGrpSpPr>
          <p:cNvPr id="36" name="Group 56">
            <a:extLst>
              <a:ext uri="{FF2B5EF4-FFF2-40B4-BE49-F238E27FC236}">
                <a16:creationId xmlns:a16="http://schemas.microsoft.com/office/drawing/2014/main" id="{BDCD2AA1-3D8B-4385-A998-7896B87F5B72}"/>
              </a:ext>
            </a:extLst>
          </p:cNvPr>
          <p:cNvGrpSpPr/>
          <p:nvPr/>
        </p:nvGrpSpPr>
        <p:grpSpPr>
          <a:xfrm>
            <a:off x="3820392" y="2335697"/>
            <a:ext cx="1764630" cy="1200328"/>
            <a:chOff x="1704484" y="1766707"/>
            <a:chExt cx="1038452" cy="1200328"/>
          </a:xfrm>
        </p:grpSpPr>
        <p:sp>
          <p:nvSpPr>
            <p:cNvPr id="37" name="TextBox 33">
              <a:extLst>
                <a:ext uri="{FF2B5EF4-FFF2-40B4-BE49-F238E27FC236}">
                  <a16:creationId xmlns:a16="http://schemas.microsoft.com/office/drawing/2014/main" id="{C7ACB41D-6E4A-4DEC-B4A5-E3F59A081365}"/>
                </a:ext>
              </a:extLst>
            </p:cNvPr>
            <p:cNvSpPr txBox="1"/>
            <p:nvPr/>
          </p:nvSpPr>
          <p:spPr>
            <a:xfrm>
              <a:off x="1724504" y="2012928"/>
              <a:ext cx="1018432" cy="954107"/>
            </a:xfrm>
            <a:prstGeom prst="rect">
              <a:avLst/>
            </a:prstGeom>
            <a:noFill/>
          </p:spPr>
          <p:txBody>
            <a:bodyPr wrap="square" rtlCol="0">
              <a:spAutoFit/>
            </a:bodyPr>
            <a:lstStyle/>
            <a:p>
              <a:r>
                <a:rPr lang="en-US" altLang="ko-KR" sz="1400" dirty="0" err="1">
                  <a:solidFill>
                    <a:schemeClr val="tx1">
                      <a:lumMod val="75000"/>
                      <a:lumOff val="25000"/>
                    </a:schemeClr>
                  </a:solidFill>
                  <a:cs typeface="Arial" pitchFamily="34" charset="0"/>
                </a:rPr>
                <a:t>Educazione</a:t>
              </a:r>
              <a:r>
                <a:rPr lang="en-US" altLang="ko-KR" sz="1400" dirty="0">
                  <a:solidFill>
                    <a:schemeClr val="tx1">
                      <a:lumMod val="75000"/>
                      <a:lumOff val="25000"/>
                    </a:schemeClr>
                  </a:solidFill>
                  <a:cs typeface="Arial" pitchFamily="34" charset="0"/>
                </a:rPr>
                <a:t> </a:t>
              </a:r>
              <a:r>
                <a:rPr lang="en-US" altLang="ko-KR" sz="1400" dirty="0" err="1">
                  <a:solidFill>
                    <a:schemeClr val="tx1">
                      <a:lumMod val="75000"/>
                      <a:lumOff val="25000"/>
                    </a:schemeClr>
                  </a:solidFill>
                  <a:cs typeface="Arial" pitchFamily="34" charset="0"/>
                </a:rPr>
                <a:t>Finanziaria</a:t>
              </a:r>
              <a:r>
                <a:rPr lang="en-US" altLang="ko-KR" sz="1400" dirty="0">
                  <a:solidFill>
                    <a:schemeClr val="tx1">
                      <a:lumMod val="75000"/>
                      <a:lumOff val="25000"/>
                    </a:schemeClr>
                  </a:solidFill>
                  <a:cs typeface="Arial" pitchFamily="34" charset="0"/>
                </a:rPr>
                <a:t> e </a:t>
              </a:r>
              <a:r>
                <a:rPr lang="en-US" altLang="ko-KR" sz="1400" dirty="0" err="1">
                  <a:solidFill>
                    <a:schemeClr val="tx1">
                      <a:lumMod val="75000"/>
                      <a:lumOff val="25000"/>
                    </a:schemeClr>
                  </a:solidFill>
                  <a:cs typeface="Arial" pitchFamily="34" charset="0"/>
                </a:rPr>
                <a:t>Alfabetizzazione</a:t>
              </a:r>
              <a:r>
                <a:rPr lang="en-US" altLang="ko-KR" sz="1400" dirty="0">
                  <a:solidFill>
                    <a:schemeClr val="tx1">
                      <a:lumMod val="75000"/>
                      <a:lumOff val="25000"/>
                    </a:schemeClr>
                  </a:solidFill>
                  <a:cs typeface="Arial" pitchFamily="34" charset="0"/>
                </a:rPr>
                <a:t> </a:t>
              </a:r>
              <a:r>
                <a:rPr lang="en-US" altLang="ko-KR" sz="1400" dirty="0" err="1">
                  <a:solidFill>
                    <a:schemeClr val="tx1">
                      <a:lumMod val="75000"/>
                      <a:lumOff val="25000"/>
                    </a:schemeClr>
                  </a:solidFill>
                  <a:cs typeface="Arial" pitchFamily="34" charset="0"/>
                </a:rPr>
                <a:t>Gestionale</a:t>
              </a:r>
              <a:endParaRPr lang="en-US" altLang="ko-KR" sz="1400" dirty="0">
                <a:solidFill>
                  <a:schemeClr val="tx1">
                    <a:lumMod val="75000"/>
                    <a:lumOff val="25000"/>
                  </a:schemeClr>
                </a:solidFill>
                <a:cs typeface="Arial" pitchFamily="34" charset="0"/>
              </a:endParaRPr>
            </a:p>
          </p:txBody>
        </p:sp>
        <p:sp>
          <p:nvSpPr>
            <p:cNvPr id="38" name="TextBox 34">
              <a:extLst>
                <a:ext uri="{FF2B5EF4-FFF2-40B4-BE49-F238E27FC236}">
                  <a16:creationId xmlns:a16="http://schemas.microsoft.com/office/drawing/2014/main" id="{5C4429A7-1AAF-4C1C-99EC-7C6BC4BC6A0A}"/>
                </a:ext>
              </a:extLst>
            </p:cNvPr>
            <p:cNvSpPr txBox="1"/>
            <p:nvPr/>
          </p:nvSpPr>
          <p:spPr>
            <a:xfrm>
              <a:off x="1704484" y="1766707"/>
              <a:ext cx="1023846" cy="338554"/>
            </a:xfrm>
            <a:prstGeom prst="rect">
              <a:avLst/>
            </a:prstGeom>
            <a:noFill/>
          </p:spPr>
          <p:txBody>
            <a:bodyPr wrap="square" lIns="108000" rIns="108000" rtlCol="0">
              <a:spAutoFit/>
            </a:bodyPr>
            <a:lstStyle/>
            <a:p>
              <a:r>
                <a:rPr lang="en-US" altLang="ko-KR" sz="1600" b="1" dirty="0" err="1">
                  <a:solidFill>
                    <a:schemeClr val="tx1">
                      <a:lumMod val="75000"/>
                      <a:lumOff val="25000"/>
                    </a:schemeClr>
                  </a:solidFill>
                  <a:cs typeface="Arial" pitchFamily="34" charset="0"/>
                </a:rPr>
                <a:t>Unità</a:t>
              </a:r>
              <a:r>
                <a:rPr lang="en-US" altLang="ko-KR" sz="1600" b="1" dirty="0">
                  <a:solidFill>
                    <a:schemeClr val="tx1">
                      <a:lumMod val="75000"/>
                      <a:lumOff val="25000"/>
                    </a:schemeClr>
                  </a:solidFill>
                  <a:cs typeface="Arial" pitchFamily="34" charset="0"/>
                </a:rPr>
                <a:t> 1</a:t>
              </a:r>
              <a:endParaRPr lang="ko-KR" altLang="en-US" sz="1600" b="1" dirty="0">
                <a:solidFill>
                  <a:schemeClr val="tx1">
                    <a:lumMod val="75000"/>
                    <a:lumOff val="25000"/>
                  </a:schemeClr>
                </a:solidFill>
                <a:cs typeface="Arial" pitchFamily="34" charset="0"/>
              </a:endParaRPr>
            </a:p>
          </p:txBody>
        </p:sp>
      </p:grpSp>
      <p:cxnSp>
        <p:nvCxnSpPr>
          <p:cNvPr id="39" name="Straight Connector 60">
            <a:extLst>
              <a:ext uri="{FF2B5EF4-FFF2-40B4-BE49-F238E27FC236}">
                <a16:creationId xmlns:a16="http://schemas.microsoft.com/office/drawing/2014/main" id="{49CD06F6-4189-4D2C-A7F6-14092B32641D}"/>
              </a:ext>
            </a:extLst>
          </p:cNvPr>
          <p:cNvCxnSpPr/>
          <p:nvPr/>
        </p:nvCxnSpPr>
        <p:spPr>
          <a:xfrm>
            <a:off x="3733295" y="2392868"/>
            <a:ext cx="10011" cy="1513622"/>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nvGrpSpPr>
          <p:cNvPr id="40" name="Group 85">
            <a:extLst>
              <a:ext uri="{FF2B5EF4-FFF2-40B4-BE49-F238E27FC236}">
                <a16:creationId xmlns:a16="http://schemas.microsoft.com/office/drawing/2014/main" id="{00179BC0-A20C-45AD-9A6B-E85D15430B8A}"/>
              </a:ext>
            </a:extLst>
          </p:cNvPr>
          <p:cNvGrpSpPr/>
          <p:nvPr/>
        </p:nvGrpSpPr>
        <p:grpSpPr>
          <a:xfrm>
            <a:off x="5662107" y="2134531"/>
            <a:ext cx="2072903" cy="984885"/>
            <a:chOff x="1704484" y="1766707"/>
            <a:chExt cx="1038452" cy="984885"/>
          </a:xfrm>
        </p:grpSpPr>
        <p:sp>
          <p:nvSpPr>
            <p:cNvPr id="41" name="TextBox 37">
              <a:extLst>
                <a:ext uri="{FF2B5EF4-FFF2-40B4-BE49-F238E27FC236}">
                  <a16:creationId xmlns:a16="http://schemas.microsoft.com/office/drawing/2014/main" id="{C3D48C82-B79C-4439-866B-D5417414821A}"/>
                </a:ext>
              </a:extLst>
            </p:cNvPr>
            <p:cNvSpPr txBox="1"/>
            <p:nvPr/>
          </p:nvSpPr>
          <p:spPr>
            <a:xfrm>
              <a:off x="1724504" y="2012928"/>
              <a:ext cx="1018432" cy="738664"/>
            </a:xfrm>
            <a:prstGeom prst="rect">
              <a:avLst/>
            </a:prstGeom>
            <a:noFill/>
          </p:spPr>
          <p:txBody>
            <a:bodyPr wrap="square" rtlCol="0">
              <a:spAutoFit/>
            </a:bodyPr>
            <a:lstStyle/>
            <a:p>
              <a:r>
                <a:rPr lang="en-US" altLang="ko-KR" sz="1400" dirty="0" err="1">
                  <a:solidFill>
                    <a:schemeClr val="tx1">
                      <a:lumMod val="75000"/>
                      <a:lumOff val="25000"/>
                    </a:schemeClr>
                  </a:solidFill>
                  <a:cs typeface="Arial" pitchFamily="34" charset="0"/>
                </a:rPr>
                <a:t>Gli</a:t>
              </a:r>
              <a:r>
                <a:rPr lang="en-US" altLang="ko-KR" sz="1400" dirty="0">
                  <a:solidFill>
                    <a:schemeClr val="tx1">
                      <a:lumMod val="75000"/>
                      <a:lumOff val="25000"/>
                    </a:schemeClr>
                  </a:solidFill>
                  <a:cs typeface="Arial" pitchFamily="34" charset="0"/>
                </a:rPr>
                <a:t> </a:t>
              </a:r>
              <a:r>
                <a:rPr lang="en-US" altLang="ko-KR" sz="1400" dirty="0" err="1">
                  <a:solidFill>
                    <a:schemeClr val="tx1">
                      <a:lumMod val="75000"/>
                      <a:lumOff val="25000"/>
                    </a:schemeClr>
                  </a:solidFill>
                  <a:cs typeface="Arial" pitchFamily="34" charset="0"/>
                </a:rPr>
                <a:t>strumenti</a:t>
              </a:r>
              <a:r>
                <a:rPr lang="en-US" altLang="ko-KR" sz="1400" dirty="0">
                  <a:solidFill>
                    <a:schemeClr val="tx1">
                      <a:lumMod val="75000"/>
                      <a:lumOff val="25000"/>
                    </a:schemeClr>
                  </a:solidFill>
                  <a:cs typeface="Arial" pitchFamily="34" charset="0"/>
                </a:rPr>
                <a:t> per la </a:t>
              </a:r>
              <a:r>
                <a:rPr lang="en-US" altLang="ko-KR" sz="1400" dirty="0" err="1">
                  <a:solidFill>
                    <a:schemeClr val="tx1">
                      <a:lumMod val="75000"/>
                      <a:lumOff val="25000"/>
                    </a:schemeClr>
                  </a:solidFill>
                  <a:cs typeface="Arial" pitchFamily="34" charset="0"/>
                </a:rPr>
                <a:t>Gestione</a:t>
              </a:r>
              <a:r>
                <a:rPr lang="en-US" altLang="ko-KR" sz="1400" dirty="0">
                  <a:solidFill>
                    <a:schemeClr val="tx1">
                      <a:lumMod val="75000"/>
                      <a:lumOff val="25000"/>
                    </a:schemeClr>
                  </a:solidFill>
                  <a:cs typeface="Arial" pitchFamily="34" charset="0"/>
                </a:rPr>
                <a:t> </a:t>
              </a:r>
              <a:r>
                <a:rPr lang="en-US" altLang="ko-KR" sz="1400" dirty="0" err="1">
                  <a:solidFill>
                    <a:schemeClr val="tx1">
                      <a:lumMod val="75000"/>
                      <a:lumOff val="25000"/>
                    </a:schemeClr>
                  </a:solidFill>
                  <a:cs typeface="Arial" pitchFamily="34" charset="0"/>
                </a:rPr>
                <a:t>Strategica</a:t>
              </a:r>
              <a:r>
                <a:rPr lang="en-US" altLang="ko-KR" sz="1400" dirty="0">
                  <a:solidFill>
                    <a:schemeClr val="tx1">
                      <a:lumMod val="75000"/>
                      <a:lumOff val="25000"/>
                    </a:schemeClr>
                  </a:solidFill>
                  <a:cs typeface="Arial" pitchFamily="34" charset="0"/>
                </a:rPr>
                <a:t> in </a:t>
              </a:r>
              <a:r>
                <a:rPr lang="en-US" altLang="ko-KR" sz="1400" dirty="0" err="1">
                  <a:solidFill>
                    <a:schemeClr val="tx1">
                      <a:lumMod val="75000"/>
                      <a:lumOff val="25000"/>
                    </a:schemeClr>
                  </a:solidFill>
                  <a:cs typeface="Arial" pitchFamily="34" charset="0"/>
                </a:rPr>
                <a:t>ambito</a:t>
              </a:r>
              <a:r>
                <a:rPr lang="en-US" altLang="ko-KR" sz="1400" dirty="0">
                  <a:solidFill>
                    <a:schemeClr val="tx1">
                      <a:lumMod val="75000"/>
                      <a:lumOff val="25000"/>
                    </a:schemeClr>
                  </a:solidFill>
                  <a:cs typeface="Arial" pitchFamily="34" charset="0"/>
                </a:rPr>
                <a:t> ICH</a:t>
              </a:r>
            </a:p>
          </p:txBody>
        </p:sp>
        <p:sp>
          <p:nvSpPr>
            <p:cNvPr id="42" name="TextBox 38">
              <a:extLst>
                <a:ext uri="{FF2B5EF4-FFF2-40B4-BE49-F238E27FC236}">
                  <a16:creationId xmlns:a16="http://schemas.microsoft.com/office/drawing/2014/main" id="{BB20BBDA-A3FD-46F9-81C7-E81DE0C00140}"/>
                </a:ext>
              </a:extLst>
            </p:cNvPr>
            <p:cNvSpPr txBox="1"/>
            <p:nvPr/>
          </p:nvSpPr>
          <p:spPr>
            <a:xfrm>
              <a:off x="1704484" y="1766707"/>
              <a:ext cx="1023846" cy="338554"/>
            </a:xfrm>
            <a:prstGeom prst="rect">
              <a:avLst/>
            </a:prstGeom>
            <a:noFill/>
          </p:spPr>
          <p:txBody>
            <a:bodyPr wrap="square" lIns="108000" rIns="108000" rtlCol="0">
              <a:spAutoFit/>
            </a:bodyPr>
            <a:lstStyle/>
            <a:p>
              <a:r>
                <a:rPr lang="en-US" altLang="ko-KR" sz="1600" b="1" dirty="0" err="1">
                  <a:solidFill>
                    <a:schemeClr val="tx1">
                      <a:lumMod val="75000"/>
                      <a:lumOff val="25000"/>
                    </a:schemeClr>
                  </a:solidFill>
                  <a:cs typeface="Arial" pitchFamily="34" charset="0"/>
                </a:rPr>
                <a:t>Unità</a:t>
              </a:r>
              <a:r>
                <a:rPr lang="en-US" altLang="ko-KR" sz="1600" b="1" dirty="0">
                  <a:solidFill>
                    <a:schemeClr val="tx1">
                      <a:lumMod val="75000"/>
                      <a:lumOff val="25000"/>
                    </a:schemeClr>
                  </a:solidFill>
                  <a:cs typeface="Arial" pitchFamily="34" charset="0"/>
                </a:rPr>
                <a:t> 2</a:t>
              </a:r>
              <a:endParaRPr lang="ko-KR" altLang="en-US" sz="1600" b="1" dirty="0">
                <a:solidFill>
                  <a:schemeClr val="tx1">
                    <a:lumMod val="75000"/>
                    <a:lumOff val="25000"/>
                  </a:schemeClr>
                </a:solidFill>
                <a:cs typeface="Arial" pitchFamily="34" charset="0"/>
              </a:endParaRPr>
            </a:p>
          </p:txBody>
        </p:sp>
      </p:grpSp>
      <p:cxnSp>
        <p:nvCxnSpPr>
          <p:cNvPr id="43" name="Straight Connector 86">
            <a:extLst>
              <a:ext uri="{FF2B5EF4-FFF2-40B4-BE49-F238E27FC236}">
                <a16:creationId xmlns:a16="http://schemas.microsoft.com/office/drawing/2014/main" id="{7B744CA9-4F0E-4418-8866-50773918A17A}"/>
              </a:ext>
            </a:extLst>
          </p:cNvPr>
          <p:cNvCxnSpPr/>
          <p:nvPr/>
        </p:nvCxnSpPr>
        <p:spPr>
          <a:xfrm>
            <a:off x="5575011" y="2196099"/>
            <a:ext cx="10011" cy="1513622"/>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344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315655" y="637919"/>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15655" y="1494901"/>
            <a:ext cx="11469522" cy="3170099"/>
          </a:xfrm>
          <a:prstGeom prst="rect">
            <a:avLst/>
          </a:prstGeom>
          <a:noFill/>
        </p:spPr>
        <p:txBody>
          <a:bodyPr wrap="square">
            <a:spAutoFit/>
          </a:bodyPr>
          <a:lstStyle/>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Sezione 1 – Educazione Finanziaria e Alfabetizzazione Gestionale: Note Introduttive</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Il tema dell’educazione finanziaria è fondamentale e oggetto di svariati dibattiti. Tutte le organizzazioni internazionali importanti sono molto proattive nel fornire formazione in questo ambito.</a:t>
            </a:r>
          </a:p>
          <a:p>
            <a:pPr algn="just">
              <a:defRPr/>
            </a:pPr>
            <a:endParaRPr lang="it-IT"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La Banca Mondiale, l’OECD, l’Organizzazione Internazionale del Lavoro, le Nazioni Unite, hanno tutte creato il proprio programma volto al miglioramento dell’educazione finanziaria – con particolare interesse per le comunità svantaggiate e marginalizzate, paesi in via di sviluppo, aree rurali, donne e altri soggetti a rischio di esclusione socio economica. </a:t>
            </a:r>
          </a:p>
          <a:p>
            <a:pPr algn="just">
              <a:defRPr/>
            </a:pPr>
            <a:endParaRPr lang="it-IT"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Inoltre, al momento la Commissione Europea sta collaborando con l’OECD </a:t>
            </a:r>
            <a:r>
              <a:rPr lang="it-IT" dirty="0" err="1">
                <a:latin typeface="Calibri" panose="020F0502020204030204" pitchFamily="34" charset="0"/>
                <a:cs typeface="Calibri" panose="020F0502020204030204" pitchFamily="34" charset="0"/>
              </a:rPr>
              <a:t>oper</a:t>
            </a:r>
            <a:r>
              <a:rPr lang="it-IT" dirty="0">
                <a:latin typeface="Calibri" panose="020F0502020204030204" pitchFamily="34" charset="0"/>
                <a:cs typeface="Calibri" panose="020F0502020204030204" pitchFamily="34" charset="0"/>
              </a:rPr>
              <a:t> sviluppare un Quadro Europeo di competenze </a:t>
            </a:r>
            <a:r>
              <a:rPr lang="it-IT" dirty="0" err="1">
                <a:latin typeface="Calibri" panose="020F0502020204030204" pitchFamily="34" charset="0"/>
                <a:cs typeface="Calibri" panose="020F0502020204030204" pitchFamily="34" charset="0"/>
              </a:rPr>
              <a:t>finaanziarie</a:t>
            </a:r>
            <a:r>
              <a:rPr lang="it-IT" dirty="0">
                <a:latin typeface="Calibri" panose="020F0502020204030204" pitchFamily="34" charset="0"/>
                <a:cs typeface="Calibri" panose="020F0502020204030204" pitchFamily="34" charset="0"/>
              </a:rPr>
              <a:t> (</a:t>
            </a:r>
            <a:r>
              <a:rPr lang="it-IT" dirty="0">
                <a:latin typeface="Calibri" panose="020F0502020204030204" pitchFamily="34" charset="0"/>
                <a:cs typeface="Calibri" panose="020F0502020204030204" pitchFamily="34" charset="0"/>
                <a:hlinkClick r:id="rId4"/>
              </a:rPr>
              <a:t>Financial Competence Framework for the EU</a:t>
            </a:r>
            <a:r>
              <a:rPr lang="it-IT" dirty="0">
                <a:latin typeface="Calibri" panose="020F0502020204030204" pitchFamily="34" charset="0"/>
                <a:cs typeface="Calibri" panose="020F0502020204030204" pitchFamily="34" charset="0"/>
              </a:rPr>
              <a:t>). </a:t>
            </a:r>
          </a:p>
        </p:txBody>
      </p:sp>
      <p:grpSp>
        <p:nvGrpSpPr>
          <p:cNvPr id="14" name="Grupo 13"/>
          <p:cNvGrpSpPr/>
          <p:nvPr/>
        </p:nvGrpSpPr>
        <p:grpSpPr>
          <a:xfrm>
            <a:off x="404664" y="25166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2777547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447098"/>
          </a:xfrm>
          <a:prstGeom prst="rect">
            <a:avLst/>
          </a:prstGeom>
          <a:noFill/>
        </p:spPr>
        <p:txBody>
          <a:bodyPr wrap="square">
            <a:spAutoFit/>
          </a:bodyPr>
          <a:lstStyle/>
          <a:p>
            <a:pPr algn="just">
              <a:defRPr/>
            </a:pPr>
            <a:r>
              <a:rPr lang="it-IT" sz="2000" b="1" dirty="0">
                <a:solidFill>
                  <a:schemeClr val="accent1">
                    <a:lumMod val="75000"/>
                  </a:schemeClr>
                </a:solidFill>
              </a:rPr>
              <a:t>Sezione 2: Educazione Finanziaria e Alfabetizzazione Digitale: L’approccio </a:t>
            </a:r>
            <a:r>
              <a:rPr lang="it-IT" sz="2000" b="1" dirty="0" err="1">
                <a:solidFill>
                  <a:schemeClr val="accent1">
                    <a:lumMod val="75000"/>
                  </a:schemeClr>
                </a:solidFill>
              </a:rPr>
              <a:t>EntreComp</a:t>
            </a:r>
            <a:endParaRPr lang="it-IT" sz="2000" b="1" dirty="0">
              <a:solidFill>
                <a:schemeClr val="accent1">
                  <a:lumMod val="75000"/>
                </a:schemeClr>
              </a:solidFill>
            </a:endParaRP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Il Quadro delle competenze imprenditoriali sviluppato dal JRC dell’Unione Europea indica la “Alfabetizzazione Finanziaria ed Economica” come una competenza a sé stante da sviluppare e rafforzare, migliorando lo spirito d’iniziativa e l’intraprendenza.</a:t>
            </a:r>
          </a:p>
          <a:p>
            <a:pPr algn="just">
              <a:defRPr/>
            </a:pPr>
            <a:endParaRPr lang="it-IT"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L’alfabetizzazione finanziaria ed economica appartiene alla seconda area formativa del Quadro, quella collegata alle RESOURCES, insieme a:</a:t>
            </a:r>
          </a:p>
          <a:p>
            <a:pPr marL="285750" indent="-285750" algn="just">
              <a:buFontTx/>
              <a:buChar char="-"/>
              <a:defRPr/>
            </a:pPr>
            <a:r>
              <a:rPr lang="it-IT" dirty="0">
                <a:latin typeface="Calibri" panose="020F0502020204030204" pitchFamily="34" charset="0"/>
                <a:cs typeface="Calibri" panose="020F0502020204030204" pitchFamily="34" charset="0"/>
              </a:rPr>
              <a:t>Coscienza di sé e autoefficacia</a:t>
            </a:r>
          </a:p>
          <a:p>
            <a:pPr marL="285750" indent="-285750" algn="just">
              <a:buFontTx/>
              <a:buChar char="-"/>
              <a:defRPr/>
            </a:pPr>
            <a:r>
              <a:rPr lang="it-IT" dirty="0">
                <a:latin typeface="Calibri" panose="020F0502020204030204" pitchFamily="34" charset="0"/>
                <a:cs typeface="Calibri" panose="020F0502020204030204" pitchFamily="34" charset="0"/>
              </a:rPr>
              <a:t>Motivazione e perseveranza</a:t>
            </a:r>
          </a:p>
          <a:p>
            <a:pPr marL="285750" indent="-285750" algn="just">
              <a:buFontTx/>
              <a:buChar char="-"/>
              <a:defRPr/>
            </a:pPr>
            <a:r>
              <a:rPr lang="it-IT" dirty="0">
                <a:latin typeface="Calibri" panose="020F0502020204030204" pitchFamily="34" charset="0"/>
                <a:cs typeface="Calibri" panose="020F0502020204030204" pitchFamily="34" charset="0"/>
              </a:rPr>
              <a:t>Mobilitazione delle risorse</a:t>
            </a:r>
          </a:p>
          <a:p>
            <a:pPr marL="285750" indent="-285750" algn="just">
              <a:buFontTx/>
              <a:buChar char="-"/>
              <a:defRPr/>
            </a:pPr>
            <a:r>
              <a:rPr lang="it-IT" dirty="0">
                <a:latin typeface="Calibri" panose="020F0502020204030204" pitchFamily="34" charset="0"/>
                <a:cs typeface="Calibri" panose="020F0502020204030204" pitchFamily="34" charset="0"/>
              </a:rPr>
              <a:t>Mobilitazione degli individui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1776773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200876"/>
          </a:xfrm>
          <a:prstGeom prst="rect">
            <a:avLst/>
          </a:prstGeom>
          <a:noFill/>
        </p:spPr>
        <p:txBody>
          <a:bodyPr wrap="square">
            <a:spAutoFit/>
          </a:bodyPr>
          <a:lstStyle/>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Sezione 2 – 2.4 Alfabetizzazione Finanziaria ed Economica </a:t>
            </a:r>
          </a:p>
          <a:p>
            <a:pPr algn="just">
              <a:defRPr/>
            </a:pPr>
            <a:endParaRPr lang="it-IT" sz="2000" b="1" dirty="0">
              <a:solidFill>
                <a:schemeClr val="accent1">
                  <a:lumMod val="75000"/>
                </a:schemeClr>
              </a:solidFill>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La scelta della Commissione Europea di unire questa competenza alle altre elencate nella slide precedente è molto interessante: mentre le altre sono collegate alla mentalità e alle attitudini degli individui, la 2.4 è l’unica che prevede competenze tecniche.</a:t>
            </a:r>
          </a:p>
          <a:p>
            <a:pPr algn="just">
              <a:defRPr/>
            </a:pPr>
            <a:endParaRPr lang="it-IT"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Dal punto di vista della Commissione Europea, conoscere le basi di finanza e economia è una risorsa strategica al pari di essere motivati, concentrati e ispirati.</a:t>
            </a:r>
          </a:p>
          <a:p>
            <a:pPr algn="just">
              <a:defRPr/>
            </a:pPr>
            <a:endParaRPr lang="it-IT"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Questo è un elemento da tenere a mente quando ci si trova a fronteggiare una situazione difficile: la sfida è sia a livello mentale che a livello tecnico e settoriale.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137054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954107"/>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3 –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Approfondimento</a:t>
            </a:r>
            <a:r>
              <a:rPr lang="en-GB" altLang="es-ES" sz="2000" b="1" dirty="0">
                <a:solidFill>
                  <a:schemeClr val="accent1">
                    <a:lumMod val="75000"/>
                  </a:schemeClr>
                </a:solidFill>
                <a:latin typeface="Calibri" panose="020F0502020204030204" pitchFamily="34" charset="0"/>
                <a:cs typeface="Calibri" panose="020F0502020204030204" pitchFamily="34" charset="0"/>
              </a:rPr>
              <a:t> </a:t>
            </a:r>
            <a:r>
              <a:rPr lang="en-GB" altLang="es-ES" sz="2000" b="1" dirty="0" err="1">
                <a:solidFill>
                  <a:schemeClr val="accent1">
                    <a:lumMod val="75000"/>
                  </a:schemeClr>
                </a:solidFill>
                <a:latin typeface="Calibri" panose="020F0502020204030204" pitchFamily="34" charset="0"/>
                <a:cs typeface="Calibri" panose="020F0502020204030204" pitchFamily="34" charset="0"/>
              </a:rPr>
              <a:t>Sezione</a:t>
            </a:r>
            <a:r>
              <a:rPr lang="en-GB" altLang="es-ES" sz="2000" b="1" dirty="0">
                <a:solidFill>
                  <a:schemeClr val="accent1">
                    <a:lumMod val="75000"/>
                  </a:schemeClr>
                </a:solidFill>
                <a:latin typeface="Calibri" panose="020F0502020204030204" pitchFamily="34" charset="0"/>
                <a:cs typeface="Calibri" panose="020F0502020204030204" pitchFamily="34" charset="0"/>
              </a:rPr>
              <a:t> 2.4 (1)</a:t>
            </a:r>
          </a:p>
          <a:p>
            <a:pPr algn="just">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Il Quadro </a:t>
            </a:r>
            <a:r>
              <a:rPr lang="en-GB" dirty="0" err="1">
                <a:latin typeface="Calibri" panose="020F0502020204030204" pitchFamily="34" charset="0"/>
                <a:cs typeface="Calibri" panose="020F0502020204030204" pitchFamily="34" charset="0"/>
              </a:rPr>
              <a:t>definisce</a:t>
            </a:r>
            <a:r>
              <a:rPr lang="en-GB" dirty="0">
                <a:latin typeface="Calibri" panose="020F0502020204030204" pitchFamily="34" charset="0"/>
                <a:cs typeface="Calibri" panose="020F0502020204030204" pitchFamily="34" charset="0"/>
              </a:rPr>
              <a:t> la </a:t>
            </a:r>
            <a:r>
              <a:rPr lang="en-GB" dirty="0" err="1">
                <a:latin typeface="Calibri" panose="020F0502020204030204" pitchFamily="34" charset="0"/>
                <a:cs typeface="Calibri" panose="020F0502020204030204" pitchFamily="34" charset="0"/>
              </a:rPr>
              <a:t>competenza</a:t>
            </a:r>
            <a:r>
              <a:rPr lang="en-GB" dirty="0">
                <a:latin typeface="Calibri" panose="020F0502020204030204" pitchFamily="34" charset="0"/>
                <a:cs typeface="Calibri" panose="020F0502020204030204" pitchFamily="34" charset="0"/>
              </a:rPr>
              <a:t> come segue:</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aphicFrame>
        <p:nvGraphicFramePr>
          <p:cNvPr id="11" name="Tabella 5">
            <a:extLst>
              <a:ext uri="{FF2B5EF4-FFF2-40B4-BE49-F238E27FC236}">
                <a16:creationId xmlns:a16="http://schemas.microsoft.com/office/drawing/2014/main" id="{BC91A228-9457-4760-8B47-55CD3CF639F8}"/>
              </a:ext>
            </a:extLst>
          </p:cNvPr>
          <p:cNvGraphicFramePr>
            <a:graphicFrameLocks noGrp="1"/>
          </p:cNvGraphicFramePr>
          <p:nvPr>
            <p:extLst>
              <p:ext uri="{D42A27DB-BD31-4B8C-83A1-F6EECF244321}">
                <p14:modId xmlns:p14="http://schemas.microsoft.com/office/powerpoint/2010/main" val="878122231"/>
              </p:ext>
            </p:extLst>
          </p:nvPr>
        </p:nvGraphicFramePr>
        <p:xfrm>
          <a:off x="363315" y="2599344"/>
          <a:ext cx="11213541" cy="2103120"/>
        </p:xfrm>
        <a:graphic>
          <a:graphicData uri="http://schemas.openxmlformats.org/drawingml/2006/table">
            <a:tbl>
              <a:tblPr firstRow="1" bandRow="1">
                <a:tableStyleId>{5C22544A-7EE6-4342-B048-85BDC9FD1C3A}</a:tableStyleId>
              </a:tblPr>
              <a:tblGrid>
                <a:gridCol w="2752990">
                  <a:extLst>
                    <a:ext uri="{9D8B030D-6E8A-4147-A177-3AD203B41FA5}">
                      <a16:colId xmlns:a16="http://schemas.microsoft.com/office/drawing/2014/main" val="3973671595"/>
                    </a:ext>
                  </a:extLst>
                </a:gridCol>
                <a:gridCol w="2666355">
                  <a:extLst>
                    <a:ext uri="{9D8B030D-6E8A-4147-A177-3AD203B41FA5}">
                      <a16:colId xmlns:a16="http://schemas.microsoft.com/office/drawing/2014/main" val="3164311868"/>
                    </a:ext>
                  </a:extLst>
                </a:gridCol>
                <a:gridCol w="5794196">
                  <a:extLst>
                    <a:ext uri="{9D8B030D-6E8A-4147-A177-3AD203B41FA5}">
                      <a16:colId xmlns:a16="http://schemas.microsoft.com/office/drawing/2014/main" val="3658847542"/>
                    </a:ext>
                  </a:extLst>
                </a:gridCol>
              </a:tblGrid>
              <a:tr h="250065">
                <a:tc>
                  <a:txBody>
                    <a:bodyPr/>
                    <a:lstStyle/>
                    <a:p>
                      <a:pPr algn="ctr"/>
                      <a:r>
                        <a:rPr lang="en-US" sz="1800" dirty="0" err="1">
                          <a:solidFill>
                            <a:schemeClr val="tx1"/>
                          </a:solidFill>
                        </a:rPr>
                        <a:t>Competenza</a:t>
                      </a:r>
                      <a:endParaRPr lang="en-US" sz="18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solidFill>
                            <a:schemeClr val="tx1"/>
                          </a:solidFill>
                        </a:rPr>
                        <a:t>Nota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err="1">
                          <a:solidFill>
                            <a:schemeClr val="tx1"/>
                          </a:solidFill>
                        </a:rPr>
                        <a:t>Descrizione</a:t>
                      </a:r>
                      <a:endParaRPr lang="en-US" sz="18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6332558"/>
                  </a:ext>
                </a:extLst>
              </a:tr>
              <a:tr h="397160">
                <a:tc>
                  <a:txBody>
                    <a:bodyPr/>
                    <a:lstStyle/>
                    <a:p>
                      <a:pPr algn="l"/>
                      <a:r>
                        <a:rPr lang="it-IT" sz="1800" b="1" noProof="0">
                          <a:solidFill>
                            <a:schemeClr val="tx1"/>
                          </a:solidFill>
                        </a:rPr>
                        <a:t>2.4 Alfabetizzazione Economica e Finanziaria</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it-IT" sz="1800" i="1" noProof="0">
                          <a:solidFill>
                            <a:schemeClr val="tx1"/>
                          </a:solidFill>
                        </a:rPr>
                        <a:t>Sviluppare conoscenze economiche e finanziarie</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lgn="l">
                        <a:buFont typeface="Arial" panose="020B0604020202020204" pitchFamily="34" charset="0"/>
                        <a:buChar char="•"/>
                      </a:pPr>
                      <a:r>
                        <a:rPr lang="it-IT" sz="1800" noProof="0" dirty="0"/>
                        <a:t>Stimare i costi del trasformare un’idea in un’attivita che crei valore</a:t>
                      </a:r>
                    </a:p>
                    <a:p>
                      <a:pPr marL="171450" indent="-171450" algn="l">
                        <a:buFont typeface="Arial" panose="020B0604020202020204" pitchFamily="34" charset="0"/>
                        <a:buChar char="•"/>
                      </a:pPr>
                      <a:r>
                        <a:rPr lang="it-IT" sz="1800" noProof="0" dirty="0"/>
                        <a:t>Pianificare, attuare e valutare decisioni finanziarie nel tempo</a:t>
                      </a:r>
                    </a:p>
                    <a:p>
                      <a:pPr marL="171450" indent="-171450" algn="l">
                        <a:buFont typeface="Arial" panose="020B0604020202020204" pitchFamily="34" charset="0"/>
                        <a:buChar char="•"/>
                      </a:pPr>
                      <a:r>
                        <a:rPr lang="it-IT" sz="1800" noProof="0" dirty="0"/>
                        <a:t>Gestire le finanze e accertarsi che l’attivita possa durare nel lungo termine</a:t>
                      </a:r>
                      <a:endParaRPr lang="it-IT" sz="1800" noProof="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6668092"/>
                  </a:ext>
                </a:extLst>
              </a:tr>
            </a:tbl>
          </a:graphicData>
        </a:graphic>
      </p:graphicFrame>
    </p:spTree>
    <p:extLst>
      <p:ext uri="{BB962C8B-B14F-4D97-AF65-F5344CB8AC3E}">
        <p14:creationId xmlns:p14="http://schemas.microsoft.com/office/powerpoint/2010/main" val="4166127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001095"/>
          </a:xfrm>
          <a:prstGeom prst="rect">
            <a:avLst/>
          </a:prstGeom>
          <a:noFill/>
        </p:spPr>
        <p:txBody>
          <a:bodyPr wrap="square">
            <a:spAutoFit/>
          </a:bodyPr>
          <a:lstStyle/>
          <a:p>
            <a:pPr algn="just">
              <a:defRPr/>
            </a:pPr>
            <a:r>
              <a:rPr lang="it-IT" altLang="es-ES" sz="2000" b="1" dirty="0">
                <a:solidFill>
                  <a:schemeClr val="accent1">
                    <a:lumMod val="75000"/>
                  </a:schemeClr>
                </a:solidFill>
                <a:latin typeface="Calibri" panose="020F0502020204030204" pitchFamily="34" charset="0"/>
                <a:cs typeface="Calibri" panose="020F0502020204030204" pitchFamily="34" charset="0"/>
              </a:rPr>
              <a:t>Sezione 3 – Approfondimento Sezione 2.4 (1)</a:t>
            </a:r>
          </a:p>
          <a:p>
            <a:pPr algn="just">
              <a:defRPr/>
            </a:pPr>
            <a:endParaRPr lang="it-IT" altLang="es-ES"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Analizzando la tabella della slide precedente, possiamo notare come il focus della competenza 2.4 sia tridimensionale:</a:t>
            </a:r>
          </a:p>
          <a:p>
            <a:pPr algn="just">
              <a:defRPr/>
            </a:pPr>
            <a:endParaRPr lang="it-IT" dirty="0">
              <a:latin typeface="Calibri" panose="020F0502020204030204" pitchFamily="34" charset="0"/>
              <a:cs typeface="Calibri" panose="020F0502020204030204" pitchFamily="34" charset="0"/>
            </a:endParaRPr>
          </a:p>
          <a:p>
            <a:pPr marL="342900" indent="-342900" algn="just">
              <a:buFont typeface="+mj-lt"/>
              <a:buAutoNum type="arabicPeriod"/>
              <a:defRPr/>
            </a:pPr>
            <a:r>
              <a:rPr lang="it-IT" dirty="0">
                <a:latin typeface="Calibri" panose="020F0502020204030204" pitchFamily="34" charset="0"/>
                <a:cs typeface="Calibri" panose="020F0502020204030204" pitchFamily="34" charset="0"/>
              </a:rPr>
              <a:t>Bilancio e struttura dei costi</a:t>
            </a:r>
          </a:p>
          <a:p>
            <a:pPr marL="342900" indent="-342900" algn="just">
              <a:buFont typeface="+mj-lt"/>
              <a:buAutoNum type="arabicPeriod"/>
              <a:defRPr/>
            </a:pPr>
            <a:r>
              <a:rPr lang="it-IT" dirty="0">
                <a:latin typeface="Calibri" panose="020F0502020204030204" pitchFamily="34" charset="0"/>
                <a:cs typeface="Calibri" panose="020F0502020204030204" pitchFamily="34" charset="0"/>
              </a:rPr>
              <a:t>Processo decisionale attento all’aspetto finanziario</a:t>
            </a:r>
          </a:p>
          <a:p>
            <a:pPr marL="342900" indent="-342900" algn="just">
              <a:buFont typeface="+mj-lt"/>
              <a:buAutoNum type="arabicPeriod"/>
              <a:defRPr/>
            </a:pPr>
            <a:r>
              <a:rPr lang="it-IT" dirty="0">
                <a:latin typeface="Calibri" panose="020F0502020204030204" pitchFamily="34" charset="0"/>
                <a:cs typeface="Calibri" panose="020F0502020204030204" pitchFamily="34" charset="0"/>
              </a:rPr>
              <a:t>Sostenibilità operativa</a:t>
            </a:r>
          </a:p>
          <a:p>
            <a:pPr algn="just">
              <a:defRPr/>
            </a:pPr>
            <a:endParaRPr lang="it-IT"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In altre parole, l’</a:t>
            </a:r>
            <a:r>
              <a:rPr lang="it-IT" dirty="0" err="1">
                <a:latin typeface="Calibri" panose="020F0502020204030204" pitchFamily="34" charset="0"/>
                <a:cs typeface="Calibri" panose="020F0502020204030204" pitchFamily="34" charset="0"/>
              </a:rPr>
              <a:t>EntreComp</a:t>
            </a:r>
            <a:r>
              <a:rPr lang="it-IT" dirty="0">
                <a:latin typeface="Calibri" panose="020F0502020204030204" pitchFamily="34" charset="0"/>
                <a:cs typeface="Calibri" panose="020F0502020204030204" pitchFamily="34" charset="0"/>
              </a:rPr>
              <a:t> unisce nella stessa area formativa le aspirazioni imprenditoriali e la resilienza al profitto concreto e reale dell’idea: un ottimo spirito d’iniziativa e una forte motivazione possono portare ad un disastro economico se i numeri (ossia le finanze) non vengono valutati razionalmente…</a:t>
            </a:r>
          </a:p>
          <a:p>
            <a:pPr algn="just">
              <a:defRPr/>
            </a:pPr>
            <a:endParaRPr lang="it-IT"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Una buona idea non necessariamente è realizzabile a livello finanziario (ad esempio ha bisogno di investimenti troppo grandi o non ha margine di profitto). Mentre un’idea che genera profitto è sempre da sviluppare e portare avanti.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1218693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err="1">
                <a:solidFill>
                  <a:srgbClr val="FFC000"/>
                </a:solidFill>
                <a:latin typeface="+mj-lt"/>
                <a:cs typeface="Arial" pitchFamily="34" charset="0"/>
              </a:rPr>
              <a:t>Unità</a:t>
            </a:r>
            <a:r>
              <a:rPr lang="en-US" altLang="ko-KR" sz="3200" b="1" dirty="0">
                <a:solidFill>
                  <a:srgbClr val="FFC000"/>
                </a:solidFill>
                <a:latin typeface="+mj-lt"/>
                <a:cs typeface="Arial" pitchFamily="34" charset="0"/>
              </a:rPr>
              <a: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724096"/>
          </a:xfrm>
          <a:prstGeom prst="rect">
            <a:avLst/>
          </a:prstGeom>
          <a:noFill/>
        </p:spPr>
        <p:txBody>
          <a:bodyPr wrap="square">
            <a:spAutoFit/>
          </a:bodyPr>
          <a:lstStyle/>
          <a:p>
            <a:pPr algn="just">
              <a:defRPr/>
            </a:pPr>
            <a:r>
              <a:rPr lang="it-IT" altLang="es-ES" sz="2000" b="1" dirty="0">
                <a:solidFill>
                  <a:schemeClr val="accent1">
                    <a:lumMod val="75000"/>
                  </a:schemeClr>
                </a:solidFill>
                <a:cs typeface="Calibri" panose="020F0502020204030204" pitchFamily="34" charset="0"/>
              </a:rPr>
              <a:t>Sezione 4 – </a:t>
            </a:r>
            <a:r>
              <a:rPr lang="it-IT" sz="2000" b="1" dirty="0">
                <a:solidFill>
                  <a:schemeClr val="accent1">
                    <a:lumMod val="75000"/>
                  </a:schemeClr>
                </a:solidFill>
              </a:rPr>
              <a:t>Educazione Finanziaria e Alfabetizzazione Gestionale: tematiche e sotto competenze </a:t>
            </a:r>
            <a:endParaRPr lang="it-IT" altLang="es-ES" sz="2000" b="1" dirty="0">
              <a:solidFill>
                <a:schemeClr val="accent1">
                  <a:lumMod val="75000"/>
                </a:schemeClr>
              </a:solidFill>
              <a:cs typeface="Calibri" panose="020F0502020204030204" pitchFamily="34" charset="0"/>
            </a:endParaRPr>
          </a:p>
          <a:p>
            <a:pPr algn="just">
              <a:defRPr/>
            </a:pPr>
            <a:endParaRPr lang="it-IT"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Il Quadro </a:t>
            </a:r>
            <a:r>
              <a:rPr lang="it-IT" dirty="0" err="1">
                <a:latin typeface="Calibri" panose="020F0502020204030204" pitchFamily="34" charset="0"/>
                <a:cs typeface="Calibri" panose="020F0502020204030204" pitchFamily="34" charset="0"/>
              </a:rPr>
              <a:t>EntreComp</a:t>
            </a:r>
            <a:r>
              <a:rPr lang="it-IT" dirty="0">
                <a:latin typeface="Calibri" panose="020F0502020204030204" pitchFamily="34" charset="0"/>
                <a:cs typeface="Calibri" panose="020F0502020204030204" pitchFamily="34" charset="0"/>
              </a:rPr>
              <a:t> indica quattro tematiche collegate alla competenza n. 2.4 fondamentali alla comprensione delle basi dell’economia e della finanza:</a:t>
            </a:r>
          </a:p>
          <a:p>
            <a:pPr algn="just">
              <a:defRPr/>
            </a:pPr>
            <a:endParaRPr lang="it-IT" dirty="0">
              <a:latin typeface="Calibri" panose="020F0502020204030204" pitchFamily="34" charset="0"/>
              <a:cs typeface="Calibri" panose="020F0502020204030204" pitchFamily="34" charset="0"/>
            </a:endParaRPr>
          </a:p>
          <a:p>
            <a:pPr marL="285750" indent="-285750" algn="just">
              <a:buFontTx/>
              <a:buChar char="-"/>
              <a:defRPr/>
            </a:pPr>
            <a:r>
              <a:rPr lang="it-IT" dirty="0">
                <a:latin typeface="Calibri" panose="020F0502020204030204" pitchFamily="34" charset="0"/>
                <a:cs typeface="Calibri" panose="020F0502020204030204" pitchFamily="34" charset="0"/>
              </a:rPr>
              <a:t>Comprendere concetti economici e finanziari</a:t>
            </a:r>
          </a:p>
          <a:p>
            <a:pPr marL="285750" indent="-285750" algn="just">
              <a:buFontTx/>
              <a:buChar char="-"/>
              <a:defRPr/>
            </a:pPr>
            <a:r>
              <a:rPr lang="it-IT" dirty="0">
                <a:latin typeface="Calibri" panose="020F0502020204030204" pitchFamily="34" charset="0"/>
                <a:cs typeface="Calibri" panose="020F0502020204030204" pitchFamily="34" charset="0"/>
              </a:rPr>
              <a:t>Budget</a:t>
            </a:r>
          </a:p>
          <a:p>
            <a:pPr marL="285750" indent="-285750" algn="just">
              <a:buFontTx/>
              <a:buChar char="-"/>
              <a:defRPr/>
            </a:pPr>
            <a:r>
              <a:rPr lang="it-IT" dirty="0">
                <a:latin typeface="Calibri" panose="020F0502020204030204" pitchFamily="34" charset="0"/>
                <a:cs typeface="Calibri" panose="020F0502020204030204" pitchFamily="34" charset="0"/>
              </a:rPr>
              <a:t>Trovare finanziamenti</a:t>
            </a:r>
          </a:p>
          <a:p>
            <a:pPr marL="285750" indent="-285750" algn="just">
              <a:buFontTx/>
              <a:buChar char="-"/>
              <a:defRPr/>
            </a:pPr>
            <a:r>
              <a:rPr lang="it-IT" dirty="0">
                <a:latin typeface="Calibri" panose="020F0502020204030204" pitchFamily="34" charset="0"/>
                <a:cs typeface="Calibri" panose="020F0502020204030204" pitchFamily="34" charset="0"/>
              </a:rPr>
              <a:t>Comprendere le tassazioni</a:t>
            </a:r>
          </a:p>
          <a:p>
            <a:pPr marL="285750" indent="-285750" algn="just">
              <a:buFontTx/>
              <a:buChar char="-"/>
              <a:defRPr/>
            </a:pPr>
            <a:endParaRPr lang="it-IT" dirty="0">
              <a:latin typeface="Calibri" panose="020F0502020204030204" pitchFamily="34" charset="0"/>
              <a:cs typeface="Calibri" panose="020F0502020204030204" pitchFamily="34" charset="0"/>
            </a:endParaRPr>
          </a:p>
          <a:p>
            <a:pPr algn="just">
              <a:defRPr/>
            </a:pPr>
            <a:r>
              <a:rPr lang="it-IT" dirty="0">
                <a:latin typeface="Calibri" panose="020F0502020204030204" pitchFamily="34" charset="0"/>
                <a:cs typeface="Calibri" panose="020F0502020204030204" pitchFamily="34" charset="0"/>
              </a:rPr>
              <a:t>Per ognuna di queste tematiche gli utenti possono auto valutare il proprio livello di competenza utilizzando il modello di progressione in 8 livelli sviluppato dal Quadro e applicato generalmente ad ogni competenza. </a:t>
            </a:r>
          </a:p>
          <a:p>
            <a:pPr algn="just">
              <a:defRPr/>
            </a:pPr>
            <a:endParaRPr lang="en-GB" dirty="0">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18803470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8A83C04D305846BAF8B03DEAC6B9F1" ma:contentTypeVersion="12" ma:contentTypeDescription="Create a new document." ma:contentTypeScope="" ma:versionID="ff16817e6c0304258bb39d3da2e18076">
  <xsd:schema xmlns:xsd="http://www.w3.org/2001/XMLSchema" xmlns:xs="http://www.w3.org/2001/XMLSchema" xmlns:p="http://schemas.microsoft.com/office/2006/metadata/properties" xmlns:ns2="3c0ea9e4-dde0-4b4d-b657-195ec27ec70d" xmlns:ns3="55154662-676a-405c-a9b6-a5b814f17753" targetNamespace="http://schemas.microsoft.com/office/2006/metadata/properties" ma:root="true" ma:fieldsID="8cf7324cf9e6790ec2856db94d93e328" ns2:_="" ns3:_="">
    <xsd:import namespace="3c0ea9e4-dde0-4b4d-b657-195ec27ec70d"/>
    <xsd:import namespace="55154662-676a-405c-a9b6-a5b814f1775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ea9e4-dde0-4b4d-b657-195ec27ec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5154662-676a-405c-a9b6-a5b814f1775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0D4B0D-3C4B-4FBB-9FB9-3117F692F8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0ea9e4-dde0-4b4d-b657-195ec27ec70d"/>
    <ds:schemaRef ds:uri="55154662-676a-405c-a9b6-a5b814f177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F1C0AC-4FFA-4653-AD3C-85F5A955EB4F}">
  <ds:schemaRefs>
    <ds:schemaRef ds:uri="http://schemas.microsoft.com/sharepoint/v3/contenttype/forms"/>
  </ds:schemaRefs>
</ds:datastoreItem>
</file>

<file path=customXml/itemProps3.xml><?xml version="1.0" encoding="utf-8"?>
<ds:datastoreItem xmlns:ds="http://schemas.openxmlformats.org/officeDocument/2006/customXml" ds:itemID="{76F6A68C-B4BA-40B3-942B-597815B89C7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TM02900688[[fn=Faceta]]</Template>
  <TotalTime>3689</TotalTime>
  <Words>3689</Words>
  <Application>Microsoft Macintosh PowerPoint</Application>
  <PresentationFormat>Widescreen</PresentationFormat>
  <Paragraphs>348</Paragraphs>
  <Slides>27</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27</vt:i4>
      </vt:variant>
    </vt:vector>
  </HeadingPairs>
  <TitlesOfParts>
    <vt:vector size="31" baseType="lpstr">
      <vt:lpstr>Arial</vt:lpstr>
      <vt:lpstr>Calibri</vt:lpstr>
      <vt:lpstr>Calibri Light</vt:lpstr>
      <vt:lpstr>Tema de Office</vt:lpstr>
      <vt:lpstr>Educazione Finanziaria e Alfabetizzazione Gestionale per Operatori ICH  IDP European Consultants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Dulce Rodriguez Ortiz</dc:creator>
  <cp:lastModifiedBy>Microsoft Office User</cp:lastModifiedBy>
  <cp:revision>57</cp:revision>
  <dcterms:created xsi:type="dcterms:W3CDTF">2021-01-21T12:20:00Z</dcterms:created>
  <dcterms:modified xsi:type="dcterms:W3CDTF">2021-12-23T16:22:51Z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0x010100EC8A83C04D305846BAF8B03DEAC6B9F1</vt:lpwstr>
  </property>
</Properties>
</file>