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7" r:id="rId5"/>
    <p:sldId id="267" r:id="rId6"/>
    <p:sldId id="268" r:id="rId7"/>
    <p:sldId id="270" r:id="rId8"/>
    <p:sldId id="281" r:id="rId9"/>
    <p:sldId id="282" r:id="rId10"/>
    <p:sldId id="284" r:id="rId11"/>
    <p:sldId id="283" r:id="rId12"/>
    <p:sldId id="285" r:id="rId13"/>
    <p:sldId id="286" r:id="rId14"/>
    <p:sldId id="287" r:id="rId15"/>
    <p:sldId id="288" r:id="rId16"/>
    <p:sldId id="289" r:id="rId17"/>
    <p:sldId id="291" r:id="rId18"/>
    <p:sldId id="290" r:id="rId19"/>
    <p:sldId id="293"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279" r:id="rId42"/>
    <p:sldId id="260"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1" autoAdjust="0"/>
    <p:restoredTop sz="94660"/>
  </p:normalViewPr>
  <p:slideViewPr>
    <p:cSldViewPr snapToGrid="0">
      <p:cViewPr>
        <p:scale>
          <a:sx n="111" d="100"/>
          <a:sy n="111" d="100"/>
        </p:scale>
        <p:origin x="52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23/12/21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23/12/21</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23/12/21</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publications.jrc.ec.europa.eu/repository/handle/JRC1091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dschool.stanford.edu/" TargetMode="External"/><Relationship Id="rId5" Type="http://schemas.openxmlformats.org/officeDocument/2006/relationships/image" Target="../media/image19.png"/><Relationship Id="rId4" Type="http://schemas.openxmlformats.org/officeDocument/2006/relationships/hyperlink" Target="https://dschool.stanford.edu/abou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hyperlink" Target="https://publications.jrc.ec.europa.eu/repository/handle/JRC101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eur-lex.europa.eu/legal-content/EN/TXT/PDF/?uri=CELEX:32006H0962&amp;from=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publications.jrc.ec.europa.eu/repository/handle/JRC120911" TargetMode="External"/><Relationship Id="rId5" Type="http://schemas.openxmlformats.org/officeDocument/2006/relationships/image" Target="../media/image14.jpeg"/><Relationship Id="rId4" Type="http://schemas.openxmlformats.org/officeDocument/2006/relationships/hyperlink" Target="https://publications.jrc.ec.europa.eu/repository/handle/JRC1062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3800" b="1" dirty="0">
                <a:cs typeface="Arial" pitchFamily="34" charset="0"/>
              </a:rPr>
              <a:t>Il Quadro </a:t>
            </a:r>
            <a:r>
              <a:rPr lang="en-US" altLang="es-ES" sz="3800" b="1" dirty="0" err="1">
                <a:cs typeface="Arial" pitchFamily="34" charset="0"/>
              </a:rPr>
              <a:t>EntreComp</a:t>
            </a:r>
            <a:r>
              <a:rPr lang="en-US" altLang="es-ES" sz="3800" b="1" dirty="0">
                <a:cs typeface="Arial" pitchFamily="34" charset="0"/>
              </a:rPr>
              <a:t> per il </a:t>
            </a:r>
            <a:r>
              <a:rPr lang="en-US" altLang="es-ES" sz="3800" b="1" dirty="0" err="1">
                <a:cs typeface="Arial" pitchFamily="34" charset="0"/>
              </a:rPr>
              <a:t>Patrimonio</a:t>
            </a:r>
            <a:r>
              <a:rPr lang="en-US" altLang="es-ES" sz="3800" b="1" dirty="0">
                <a:cs typeface="Arial" pitchFamily="34" charset="0"/>
              </a:rPr>
              <a:t> </a:t>
            </a:r>
            <a:r>
              <a:rPr lang="en-US" altLang="es-ES" sz="3800" b="1" dirty="0" err="1">
                <a:cs typeface="Arial" pitchFamily="34" charset="0"/>
              </a:rPr>
              <a:t>Immateriale</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IHF asbl</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4 – Dopo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endParaRPr lang="it-IT"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A differenza di </a:t>
            </a:r>
            <a:r>
              <a:rPr lang="it-IT" dirty="0" err="1">
                <a:latin typeface="Calibri" panose="020F0502020204030204" pitchFamily="34" charset="0"/>
                <a:cs typeface="Calibri" panose="020F0502020204030204" pitchFamily="34" charset="0"/>
              </a:rPr>
              <a:t>DigComp</a:t>
            </a:r>
            <a:r>
              <a:rPr lang="it-IT" dirty="0">
                <a:latin typeface="Calibri" panose="020F0502020204030204" pitchFamily="34" charset="0"/>
                <a:cs typeface="Calibri" panose="020F0502020204030204" pitchFamily="34" charset="0"/>
              </a:rPr>
              <a:t> (Il Quadro delle competenze digitali per i cittadini) che viene revisionato periodicamente dal JRC della commissione europea, l’</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non ha </a:t>
            </a:r>
            <a:r>
              <a:rPr lang="it-IT" dirty="0" err="1">
                <a:latin typeface="Calibri" panose="020F0502020204030204" pitchFamily="34" charset="0"/>
                <a:cs typeface="Calibri" panose="020F0502020204030204" pitchFamily="34" charset="0"/>
              </a:rPr>
              <a:t>subíto</a:t>
            </a:r>
            <a:r>
              <a:rPr lang="it-IT" dirty="0">
                <a:latin typeface="Calibri" panose="020F0502020204030204" pitchFamily="34" charset="0"/>
                <a:cs typeface="Calibri" panose="020F0502020204030204" pitchFamily="34" charset="0"/>
              </a:rPr>
              <a:t> cambi sostanziali dopo la sua stesura.</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Tuttavia, vanno menzionate due pubblicazioni d’interesse, una del 2018 e l’altra del 2020: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Immagine 4">
            <a:hlinkClick r:id="rId4"/>
            <a:extLst>
              <a:ext uri="{FF2B5EF4-FFF2-40B4-BE49-F238E27FC236}">
                <a16:creationId xmlns:a16="http://schemas.microsoft.com/office/drawing/2014/main" id="{F0CA6C1E-EFCE-44BB-8CF1-143BCE262C37}"/>
              </a:ext>
            </a:extLst>
          </p:cNvPr>
          <p:cNvPicPr>
            <a:picLocks noChangeAspect="1"/>
          </p:cNvPicPr>
          <p:nvPr/>
        </p:nvPicPr>
        <p:blipFill>
          <a:blip r:embed="rId5"/>
          <a:stretch>
            <a:fillRect/>
          </a:stretch>
        </p:blipFill>
        <p:spPr>
          <a:xfrm>
            <a:off x="1821687" y="3819878"/>
            <a:ext cx="3598453" cy="2545873"/>
          </a:xfrm>
          <a:prstGeom prst="rect">
            <a:avLst/>
          </a:prstGeom>
          <a:ln w="28575">
            <a:solidFill>
              <a:srgbClr val="002060"/>
            </a:solidFill>
          </a:ln>
        </p:spPr>
      </p:pic>
      <p:pic>
        <p:nvPicPr>
          <p:cNvPr id="3074" name="Picture 2" descr="cover">
            <a:extLst>
              <a:ext uri="{FF2B5EF4-FFF2-40B4-BE49-F238E27FC236}">
                <a16:creationId xmlns:a16="http://schemas.microsoft.com/office/drawing/2014/main" id="{B34545E6-D465-4CA7-BAB9-827EC8D05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19877"/>
            <a:ext cx="3598453" cy="254587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4 –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it-IT" altLang="es-ES" sz="2000" b="1" dirty="0">
                <a:solidFill>
                  <a:schemeClr val="accent1">
                    <a:lumMod val="75000"/>
                  </a:schemeClr>
                </a:solidFill>
                <a:latin typeface="Calibri" panose="020F0502020204030204" pitchFamily="34" charset="0"/>
                <a:cs typeface="Calibri" panose="020F0502020204030204" pitchFamily="34" charset="0"/>
              </a:rPr>
              <a:t> in Azione. Trarre ispirazione ed agire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b="1" dirty="0" err="1">
                <a:latin typeface="Calibri" panose="020F0502020204030204" pitchFamily="34" charset="0"/>
                <a:cs typeface="Calibri" panose="020F0502020204030204" pitchFamily="34" charset="0"/>
              </a:rPr>
              <a:t>EntreComp</a:t>
            </a:r>
            <a:r>
              <a:rPr lang="it-IT" b="1" dirty="0">
                <a:latin typeface="Calibri" panose="020F0502020204030204" pitchFamily="34" charset="0"/>
                <a:cs typeface="Calibri" panose="020F0502020204030204" pitchFamily="34" charset="0"/>
              </a:rPr>
              <a:t> in Azione </a:t>
            </a:r>
            <a:r>
              <a:rPr lang="it-IT" dirty="0">
                <a:latin typeface="Calibri" panose="020F0502020204030204" pitchFamily="34" charset="0"/>
                <a:cs typeface="Calibri" panose="020F0502020204030204" pitchFamily="34" charset="0"/>
              </a:rPr>
              <a:t>è stato pubblicato due anni dopo il Quadro generale, e vuole essere un manuale per investitori che vogliano agire nel campo dell’educazione e della formazione applicando il Quadro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Include delle line guida dettagliate che spiegano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e le opportunità che esso può aprire. Fornisce gli strumenti per applicarlo al settore formativo (scuole, formazione superiore, formazione degli adulti) e si rivolge a un ampio raggio di utenti.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Inoltre, raccoglie svariate esperienze pratiche realizzate sia a livello europeo che internazionale, e che la Commissione Europea ha selezionato come esempi per la messa in atto di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Gli utenti possono sfruttare le esperienze altrui e trarne ispirazione.</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1421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5 –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it-IT" altLang="es-ES" sz="2000" b="1" dirty="0">
                <a:solidFill>
                  <a:schemeClr val="accent1">
                    <a:lumMod val="75000"/>
                  </a:schemeClr>
                </a:solidFill>
                <a:latin typeface="Calibri" panose="020F0502020204030204" pitchFamily="34" charset="0"/>
                <a:cs typeface="Calibri" panose="020F0502020204030204" pitchFamily="34" charset="0"/>
              </a:rPr>
              <a:t> e il Patrimonio Culturale Immateriale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presenta numerosi vantaggi; uno di questi è sicuramente il fatto che, ridefinendo l’imprenditorialità, può essere applicato a qualsiasi industria o contesto sociale.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Di conseguenza può essere applicato anche al settore del patrimonio culturale immateriale.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Gli utenti che operano in questo settore possono utilizzare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per valutare le proprie competenze professionali e capire come migliorare ed essere più efficienti – in altre parole, come essere più “imprenditori”.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A questo proposito, le prossime </a:t>
            </a:r>
            <a:r>
              <a:rPr lang="it-IT" dirty="0" err="1">
                <a:latin typeface="Calibri" panose="020F0502020204030204" pitchFamily="34" charset="0"/>
                <a:cs typeface="Calibri" panose="020F0502020204030204" pitchFamily="34" charset="0"/>
              </a:rPr>
              <a:t>slides</a:t>
            </a:r>
            <a:r>
              <a:rPr lang="it-IT" dirty="0">
                <a:latin typeface="Calibri" panose="020F0502020204030204" pitchFamily="34" charset="0"/>
                <a:cs typeface="Calibri" panose="020F0502020204030204" pitchFamily="34" charset="0"/>
              </a:rPr>
              <a:t> si concentreranno sulla pianificazione e realizzazione di idee imprenditoriali, e verrà fatto attraverso uno dei punti chiave di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le idee ed opportunità</a:t>
            </a:r>
            <a:r>
              <a:rPr lang="it-IT" dirty="0">
                <a:latin typeface="Calibri" panose="020F0502020204030204" pitchFamily="34" charset="0"/>
                <a:cs typeface="Calibri" panose="020F0502020204030204" pitchFamily="34" charset="0"/>
              </a:rPr>
              <a:t>. </a:t>
            </a:r>
          </a:p>
          <a:p>
            <a:pPr algn="just">
              <a:defRPr/>
            </a:pP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0484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1 – Breve guida a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it-IT" altLang="es-ES" sz="2000" b="1" dirty="0">
                <a:solidFill>
                  <a:schemeClr val="accent1">
                    <a:lumMod val="75000"/>
                  </a:schemeClr>
                </a:solidFill>
                <a:latin typeface="Calibri" panose="020F0502020204030204" pitchFamily="34" charset="0"/>
                <a:cs typeface="Calibri" panose="020F0502020204030204" pitchFamily="34" charset="0"/>
              </a:rPr>
              <a:t> (1)</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Riprendendo la settima competenza prevista dal Quadro LLL del Parlamento e della Commissione Europea, il documento offre un’ulteriore definizione dello Spirito di Iniziativa e dell’Imprenditorialità.</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L’elemento chiave di questa competenza sta nell’abilità di </a:t>
            </a:r>
            <a:r>
              <a:rPr lang="it-IT" i="1" dirty="0">
                <a:latin typeface="Calibri" panose="020F0502020204030204" pitchFamily="34" charset="0"/>
                <a:cs typeface="Calibri" panose="020F0502020204030204" pitchFamily="34" charset="0"/>
              </a:rPr>
              <a:t>identificare opportunità utili allo sviluppo di attività individuali, personali e/o professionali, incluse tematiche più ampie che definiscono il contesto nel quale le persone vivono e lavorano.</a:t>
            </a:r>
          </a:p>
          <a:p>
            <a:pPr algn="just">
              <a:defRPr/>
            </a:pPr>
            <a:endParaRPr lang="it-IT" i="1"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Dieci anni dopo, possiamo ricondurre questa abilità a 15 competenze divise in tre aree formative:</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9495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1 – Breve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guida</a:t>
            </a:r>
            <a:r>
              <a:rPr lang="en-GB" altLang="es-ES" sz="2000" b="1" dirty="0">
                <a:solidFill>
                  <a:schemeClr val="accent1">
                    <a:lumMod val="75000"/>
                  </a:schemeClr>
                </a:solidFill>
                <a:latin typeface="Calibri" panose="020F0502020204030204" pitchFamily="34" charset="0"/>
                <a:cs typeface="Calibri" panose="020F0502020204030204" pitchFamily="34" charset="0"/>
              </a:rPr>
              <a:t> 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In </a:t>
            </a:r>
            <a:r>
              <a:rPr lang="en-GB" altLang="es-ES" dirty="0" err="1">
                <a:latin typeface="Calibri" panose="020F0502020204030204" pitchFamily="34" charset="0"/>
                <a:cs typeface="Calibri" panose="020F0502020204030204" pitchFamily="34" charset="0"/>
              </a:rPr>
              <a:t>particolare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quello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che</a:t>
            </a:r>
            <a:r>
              <a:rPr lang="en-GB" altLang="es-ES" dirty="0">
                <a:latin typeface="Calibri" panose="020F0502020204030204" pitchFamily="34" charset="0"/>
                <a:cs typeface="Calibri" panose="020F0502020204030204" pitchFamily="34" charset="0"/>
              </a:rPr>
              <a:t> prima </a:t>
            </a:r>
            <a:r>
              <a:rPr lang="en-GB" altLang="es-ES" dirty="0" err="1">
                <a:latin typeface="Calibri" panose="020F0502020204030204" pitchFamily="34" charset="0"/>
                <a:cs typeface="Calibri" panose="020F0502020204030204" pitchFamily="34" charset="0"/>
              </a:rPr>
              <a:t>veniva</a:t>
            </a:r>
            <a:r>
              <a:rPr lang="en-GB" altLang="es-ES" dirty="0">
                <a:latin typeface="Calibri" panose="020F0502020204030204" pitchFamily="34" charset="0"/>
                <a:cs typeface="Calibri" panose="020F0502020204030204" pitchFamily="34" charset="0"/>
              </a:rPr>
              <a:t> definite “Spirito </a:t>
            </a:r>
            <a:r>
              <a:rPr lang="en-GB" altLang="es-ES" dirty="0" err="1">
                <a:latin typeface="Calibri" panose="020F0502020204030204" pitchFamily="34" charset="0"/>
                <a:cs typeface="Calibri" panose="020F0502020204030204" pitchFamily="34" charset="0"/>
              </a:rPr>
              <a:t>d’iniziativa</a:t>
            </a:r>
            <a:r>
              <a:rPr lang="en-GB" altLang="es-ES" dirty="0">
                <a:latin typeface="Calibri" panose="020F0502020204030204" pitchFamily="34" charset="0"/>
                <a:cs typeface="Calibri" panose="020F0502020204030204" pitchFamily="34" charset="0"/>
              </a:rPr>
              <a:t> e </a:t>
            </a:r>
            <a:r>
              <a:rPr lang="en-GB" altLang="es-ES" dirty="0" err="1">
                <a:latin typeface="Calibri" panose="020F0502020204030204" pitchFamily="34" charset="0"/>
                <a:cs typeface="Calibri" panose="020F0502020204030204" pitchFamily="34" charset="0"/>
              </a:rPr>
              <a:t>Imprenditorialità</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adesso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è</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rappresentato</a:t>
            </a:r>
            <a:r>
              <a:rPr lang="en-GB" altLang="es-ES" dirty="0">
                <a:latin typeface="Calibri" panose="020F0502020204030204" pitchFamily="34" charset="0"/>
                <a:cs typeface="Calibri" panose="020F0502020204030204" pitchFamily="34" charset="0"/>
              </a:rPr>
              <a:t> da:</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 </a:t>
            </a:r>
            <a:r>
              <a:rPr lang="en-GB" altLang="es-ES" b="1" dirty="0">
                <a:latin typeface="Calibri" panose="020F0502020204030204" pitchFamily="34" charset="0"/>
                <a:cs typeface="Calibri" panose="020F0502020204030204" pitchFamily="34" charset="0"/>
              </a:rPr>
              <a:t>3</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Aree</a:t>
            </a:r>
            <a:r>
              <a:rPr lang="en-GB" altLang="es-ES" dirty="0">
                <a:latin typeface="Calibri" panose="020F0502020204030204" pitchFamily="34" charset="0"/>
                <a:cs typeface="Calibri" panose="020F0502020204030204" pitchFamily="34" charset="0"/>
              </a:rPr>
              <a:t> formative…</a:t>
            </a:r>
          </a:p>
          <a:p>
            <a:pPr algn="just">
              <a:defRPr/>
            </a:pPr>
            <a:r>
              <a:rPr lang="en-GB" altLang="es-ES" dirty="0">
                <a:latin typeface="Calibri" panose="020F0502020204030204" pitchFamily="34" charset="0"/>
                <a:cs typeface="Calibri" panose="020F0502020204030204" pitchFamily="34" charset="0"/>
              </a:rPr>
              <a:t>	 →  …</a:t>
            </a:r>
            <a:r>
              <a:rPr lang="en-GB" altLang="es-ES" dirty="0" err="1">
                <a:latin typeface="Calibri" panose="020F0502020204030204" pitchFamily="34" charset="0"/>
                <a:cs typeface="Calibri" panose="020F0502020204030204" pitchFamily="34" charset="0"/>
              </a:rPr>
              <a:t>ognuna</a:t>
            </a:r>
            <a:r>
              <a:rPr lang="en-GB" altLang="es-ES" dirty="0">
                <a:latin typeface="Calibri" panose="020F0502020204030204" pitchFamily="34" charset="0"/>
                <a:cs typeface="Calibri" panose="020F0502020204030204" pitchFamily="34" charset="0"/>
              </a:rPr>
              <a:t> divisa in </a:t>
            </a:r>
            <a:r>
              <a:rPr lang="en-GB" altLang="es-ES" b="1" dirty="0">
                <a:latin typeface="Calibri" panose="020F0502020204030204" pitchFamily="34" charset="0"/>
                <a:cs typeface="Calibri" panose="020F0502020204030204" pitchFamily="34" charset="0"/>
              </a:rPr>
              <a:t>cinque </a:t>
            </a:r>
            <a:r>
              <a:rPr lang="en-GB" altLang="es-ES" dirty="0" err="1">
                <a:latin typeface="Calibri" panose="020F0502020204030204" pitchFamily="34" charset="0"/>
                <a:cs typeface="Calibri" panose="020F0502020204030204" pitchFamily="34" charset="0"/>
              </a:rPr>
              <a:t>competenze</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per un </a:t>
            </a:r>
            <a:r>
              <a:rPr lang="en-GB" altLang="es-ES" dirty="0" err="1">
                <a:latin typeface="Calibri" panose="020F0502020204030204" pitchFamily="34" charset="0"/>
                <a:cs typeface="Calibri" panose="020F0502020204030204" pitchFamily="34" charset="0"/>
              </a:rPr>
              <a:t>totale</a:t>
            </a:r>
            <a:r>
              <a:rPr lang="en-GB" altLang="es-ES" dirty="0">
                <a:latin typeface="Calibri" panose="020F0502020204030204" pitchFamily="34" charset="0"/>
                <a:cs typeface="Calibri" panose="020F0502020204030204" pitchFamily="34" charset="0"/>
              </a:rPr>
              <a:t> di </a:t>
            </a:r>
            <a:r>
              <a:rPr lang="en-GB" altLang="es-ES" b="1" dirty="0">
                <a:latin typeface="Calibri" panose="020F0502020204030204" pitchFamily="34" charset="0"/>
                <a:cs typeface="Calibri" panose="020F0502020204030204" pitchFamily="34" charset="0"/>
              </a:rPr>
              <a:t>60 </a:t>
            </a:r>
            <a:r>
              <a:rPr lang="en-GB" altLang="es-ES" b="1" dirty="0" err="1">
                <a:latin typeface="Calibri" panose="020F0502020204030204" pitchFamily="34" charset="0"/>
                <a:cs typeface="Calibri" panose="020F0502020204030204" pitchFamily="34" charset="0"/>
              </a:rPr>
              <a:t>argomenti</a:t>
            </a:r>
            <a:r>
              <a:rPr lang="en-GB" altLang="es-ES" b="1"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tra</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tutte</a:t>
            </a:r>
            <a:r>
              <a:rPr lang="en-GB" altLang="es-ES" dirty="0">
                <a:latin typeface="Calibri" panose="020F0502020204030204" pitchFamily="34" charset="0"/>
                <a:cs typeface="Calibri" panose="020F0502020204030204" pitchFamily="34" charset="0"/>
              </a:rPr>
              <a:t> le </a:t>
            </a:r>
            <a:r>
              <a:rPr lang="en-GB" altLang="es-ES" dirty="0" err="1">
                <a:latin typeface="Calibri" panose="020F0502020204030204" pitchFamily="34" charset="0"/>
                <a:cs typeface="Calibri" panose="020F0502020204030204" pitchFamily="34" charset="0"/>
              </a:rPr>
              <a:t>competenze</a:t>
            </a:r>
            <a:r>
              <a:rPr lang="en-GB" altLang="es-ES" dirty="0">
                <a:latin typeface="Calibri" panose="020F0502020204030204" pitchFamily="34" charset="0"/>
                <a:cs typeface="Calibri" panose="020F0502020204030204" pitchFamily="34" charset="0"/>
              </a:rPr>
              <a:t> (in </a:t>
            </a:r>
            <a:r>
              <a:rPr lang="en-GB" altLang="es-ES" dirty="0" err="1">
                <a:latin typeface="Calibri" panose="020F0502020204030204" pitchFamily="34" charset="0"/>
                <a:cs typeface="Calibri" panose="020F0502020204030204" pitchFamily="34" charset="0"/>
              </a:rPr>
              <a:t>cosa</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consiste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nella</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pratica</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a:t>
            </a:r>
            <a:r>
              <a:rPr lang="en-GB" altLang="es-ES" dirty="0" err="1">
                <a:latin typeface="Calibri" panose="020F0502020204030204" pitchFamily="34" charset="0"/>
                <a:cs typeface="Calibri" panose="020F0502020204030204" pitchFamily="34" charset="0"/>
              </a:rPr>
              <a:t>che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possono</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essere</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valutati</a:t>
            </a:r>
            <a:r>
              <a:rPr lang="en-GB" altLang="es-ES" dirty="0">
                <a:latin typeface="Calibri" panose="020F0502020204030204" pitchFamily="34" charset="0"/>
                <a:cs typeface="Calibri" panose="020F0502020204030204" pitchFamily="34" charset="0"/>
              </a:rPr>
              <a:t> con un </a:t>
            </a:r>
            <a:r>
              <a:rPr lang="en-GB" altLang="es-ES" b="1" dirty="0" err="1">
                <a:latin typeface="Calibri" panose="020F0502020204030204" pitchFamily="34" charset="0"/>
                <a:cs typeface="Calibri" panose="020F0502020204030204" pitchFamily="34" charset="0"/>
              </a:rPr>
              <a:t>modello</a:t>
            </a:r>
            <a:r>
              <a:rPr lang="en-GB" altLang="es-ES" b="1" dirty="0">
                <a:latin typeface="Calibri" panose="020F0502020204030204" pitchFamily="34" charset="0"/>
                <a:cs typeface="Calibri" panose="020F0502020204030204" pitchFamily="34" charset="0"/>
              </a:rPr>
              <a:t> di </a:t>
            </a:r>
            <a:r>
              <a:rPr lang="en-GB" altLang="es-ES" b="1" dirty="0" err="1">
                <a:latin typeface="Calibri" panose="020F0502020204030204" pitchFamily="34" charset="0"/>
                <a:cs typeface="Calibri" panose="020F0502020204030204" pitchFamily="34" charset="0"/>
              </a:rPr>
              <a:t>competenza</a:t>
            </a:r>
            <a:r>
              <a:rPr lang="en-GB" altLang="es-ES" b="1" dirty="0">
                <a:latin typeface="Calibri" panose="020F0502020204030204" pitchFamily="34" charset="0"/>
                <a:cs typeface="Calibri" panose="020F0502020204030204" pitchFamily="34" charset="0"/>
              </a:rPr>
              <a:t> ad 8 </a:t>
            </a:r>
            <a:r>
              <a:rPr lang="en-GB" altLang="es-ES" b="1" dirty="0" err="1">
                <a:latin typeface="Calibri" panose="020F0502020204030204" pitchFamily="34" charset="0"/>
                <a:cs typeface="Calibri" panose="020F0502020204030204" pitchFamily="34" charset="0"/>
              </a:rPr>
              <a:t>dimensioni</a:t>
            </a:r>
            <a:r>
              <a:rPr lang="en-GB" altLang="es-ES" dirty="0">
                <a:latin typeface="Calibri" panose="020F0502020204030204" pitchFamily="34" charset="0"/>
                <a:cs typeface="Calibri" panose="020F0502020204030204" pitchFamily="34" charset="0"/>
              </a:rPr>
              <a:t>… 					 → …per un </a:t>
            </a:r>
            <a:r>
              <a:rPr lang="en-GB" altLang="es-ES" dirty="0" err="1">
                <a:latin typeface="Calibri" panose="020F0502020204030204" pitchFamily="34" charset="0"/>
                <a:cs typeface="Calibri" panose="020F0502020204030204" pitchFamily="34" charset="0"/>
              </a:rPr>
              <a:t>totale</a:t>
            </a:r>
            <a:r>
              <a:rPr lang="en-GB" altLang="es-ES" dirty="0">
                <a:latin typeface="Calibri" panose="020F0502020204030204" pitchFamily="34" charset="0"/>
                <a:cs typeface="Calibri" panose="020F0502020204030204" pitchFamily="34" charset="0"/>
              </a:rPr>
              <a:t> di </a:t>
            </a:r>
            <a:r>
              <a:rPr lang="en-GB" altLang="es-ES" b="1" dirty="0">
                <a:latin typeface="Calibri" panose="020F0502020204030204" pitchFamily="34" charset="0"/>
                <a:cs typeface="Calibri" panose="020F0502020204030204" pitchFamily="34" charset="0"/>
              </a:rPr>
              <a:t>442</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obiettivi</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formativi</a:t>
            </a:r>
            <a:r>
              <a:rPr lang="en-GB" altLang="es-E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4357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Immagine 7">
            <a:extLst>
              <a:ext uri="{FF2B5EF4-FFF2-40B4-BE49-F238E27FC236}">
                <a16:creationId xmlns:a16="http://schemas.microsoft.com/office/drawing/2014/main" id="{9CE3D2D6-3DCA-4E41-B320-775008FACC9B}"/>
              </a:ext>
            </a:extLst>
          </p:cNvPr>
          <p:cNvPicPr>
            <a:picLocks noChangeAspect="1"/>
          </p:cNvPicPr>
          <p:nvPr/>
        </p:nvPicPr>
        <p:blipFill>
          <a:blip r:embed="rId4"/>
          <a:stretch>
            <a:fillRect/>
          </a:stretch>
        </p:blipFill>
        <p:spPr>
          <a:xfrm>
            <a:off x="2258821" y="222413"/>
            <a:ext cx="7165061" cy="5564238"/>
          </a:xfrm>
          <a:prstGeom prst="rect">
            <a:avLst/>
          </a:prstGeom>
        </p:spPr>
      </p:pic>
      <p:sp>
        <p:nvSpPr>
          <p:cNvPr id="9" name="CasellaDiTesto 8">
            <a:extLst>
              <a:ext uri="{FF2B5EF4-FFF2-40B4-BE49-F238E27FC236}">
                <a16:creationId xmlns:a16="http://schemas.microsoft.com/office/drawing/2014/main" id="{D5875ADB-A5AB-4312-A272-8AA1D203AB99}"/>
              </a:ext>
            </a:extLst>
          </p:cNvPr>
          <p:cNvSpPr txBox="1"/>
          <p:nvPr/>
        </p:nvSpPr>
        <p:spPr>
          <a:xfrm>
            <a:off x="2309156" y="5837863"/>
            <a:ext cx="7281158" cy="369332"/>
          </a:xfrm>
          <a:prstGeom prst="rect">
            <a:avLst/>
          </a:prstGeom>
          <a:noFill/>
        </p:spPr>
        <p:txBody>
          <a:bodyPr wrap="square" rtlCol="0">
            <a:spAutoFit/>
          </a:bodyPr>
          <a:lstStyle/>
          <a:p>
            <a:pPr algn="ctr"/>
            <a:r>
              <a:rPr lang="en-US" b="1" dirty="0"/>
              <a:t>Le </a:t>
            </a:r>
            <a:r>
              <a:rPr lang="en-US" b="1" dirty="0" err="1"/>
              <a:t>aree</a:t>
            </a:r>
            <a:r>
              <a:rPr lang="en-US" b="1" dirty="0"/>
              <a:t> formative di </a:t>
            </a:r>
            <a:r>
              <a:rPr lang="en-US" b="1" dirty="0" err="1"/>
              <a:t>EntreComp</a:t>
            </a:r>
            <a:r>
              <a:rPr lang="en-US" b="1" dirty="0"/>
              <a:t> e le </a:t>
            </a:r>
            <a:r>
              <a:rPr lang="en-US" b="1" dirty="0" err="1"/>
              <a:t>competenze</a:t>
            </a:r>
            <a:r>
              <a:rPr lang="en-US" b="1" dirty="0"/>
              <a:t> ad </a:t>
            </a:r>
            <a:r>
              <a:rPr lang="en-US" b="1" dirty="0" err="1"/>
              <a:t>esse</a:t>
            </a:r>
            <a:r>
              <a:rPr lang="en-US" b="1" dirty="0"/>
              <a:t> associate</a:t>
            </a:r>
          </a:p>
        </p:txBody>
      </p:sp>
    </p:spTree>
    <p:extLst>
      <p:ext uri="{BB962C8B-B14F-4D97-AF65-F5344CB8AC3E}">
        <p14:creationId xmlns:p14="http://schemas.microsoft.com/office/powerpoint/2010/main" val="29765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2 – Il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modello</a:t>
            </a:r>
            <a:r>
              <a:rPr lang="en-GB" altLang="es-ES" sz="2000" b="1" dirty="0">
                <a:solidFill>
                  <a:schemeClr val="accent1">
                    <a:lumMod val="75000"/>
                  </a:schemeClr>
                </a:solidFill>
                <a:latin typeface="Calibri" panose="020F0502020204030204" pitchFamily="34" charset="0"/>
                <a:cs typeface="Calibri" panose="020F0502020204030204" pitchFamily="34" charset="0"/>
              </a:rPr>
              <a:t> di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competenza</a:t>
            </a:r>
            <a:r>
              <a:rPr lang="en-GB" altLang="es-ES" sz="2000" b="1" dirty="0">
                <a:solidFill>
                  <a:schemeClr val="accent1">
                    <a:lumMod val="75000"/>
                  </a:schemeClr>
                </a:solidFill>
                <a:latin typeface="Calibri" panose="020F0502020204030204" pitchFamily="34" charset="0"/>
                <a:cs typeface="Calibri" panose="020F0502020204030204" pitchFamily="34" charset="0"/>
              </a:rPr>
              <a:t> ad 8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dimensioni</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9" name="Tabella 5">
            <a:extLst>
              <a:ext uri="{FF2B5EF4-FFF2-40B4-BE49-F238E27FC236}">
                <a16:creationId xmlns:a16="http://schemas.microsoft.com/office/drawing/2014/main" id="{CDCF2859-C624-4859-BB75-97F7477DA65B}"/>
              </a:ext>
            </a:extLst>
          </p:cNvPr>
          <p:cNvGraphicFramePr>
            <a:graphicFrameLocks noGrp="1"/>
          </p:cNvGraphicFramePr>
          <p:nvPr>
            <p:extLst>
              <p:ext uri="{D42A27DB-BD31-4B8C-83A1-F6EECF244321}">
                <p14:modId xmlns:p14="http://schemas.microsoft.com/office/powerpoint/2010/main" val="3323277786"/>
              </p:ext>
            </p:extLst>
          </p:nvPr>
        </p:nvGraphicFramePr>
        <p:xfrm>
          <a:off x="124360" y="2614648"/>
          <a:ext cx="11943280" cy="2603087"/>
        </p:xfrm>
        <a:graphic>
          <a:graphicData uri="http://schemas.openxmlformats.org/drawingml/2006/table">
            <a:tbl>
              <a:tblPr firstRow="1" bandRow="1">
                <a:tableStyleId>{5C22544A-7EE6-4342-B048-85BDC9FD1C3A}</a:tableStyleId>
              </a:tblPr>
              <a:tblGrid>
                <a:gridCol w="1492910">
                  <a:extLst>
                    <a:ext uri="{9D8B030D-6E8A-4147-A177-3AD203B41FA5}">
                      <a16:colId xmlns:a16="http://schemas.microsoft.com/office/drawing/2014/main" val="414805210"/>
                    </a:ext>
                  </a:extLst>
                </a:gridCol>
                <a:gridCol w="1492910">
                  <a:extLst>
                    <a:ext uri="{9D8B030D-6E8A-4147-A177-3AD203B41FA5}">
                      <a16:colId xmlns:a16="http://schemas.microsoft.com/office/drawing/2014/main" val="2583722988"/>
                    </a:ext>
                  </a:extLst>
                </a:gridCol>
                <a:gridCol w="1492910">
                  <a:extLst>
                    <a:ext uri="{9D8B030D-6E8A-4147-A177-3AD203B41FA5}">
                      <a16:colId xmlns:a16="http://schemas.microsoft.com/office/drawing/2014/main" val="3442029451"/>
                    </a:ext>
                  </a:extLst>
                </a:gridCol>
                <a:gridCol w="1492910">
                  <a:extLst>
                    <a:ext uri="{9D8B030D-6E8A-4147-A177-3AD203B41FA5}">
                      <a16:colId xmlns:a16="http://schemas.microsoft.com/office/drawing/2014/main" val="3599296151"/>
                    </a:ext>
                  </a:extLst>
                </a:gridCol>
                <a:gridCol w="1492910">
                  <a:extLst>
                    <a:ext uri="{9D8B030D-6E8A-4147-A177-3AD203B41FA5}">
                      <a16:colId xmlns:a16="http://schemas.microsoft.com/office/drawing/2014/main" val="3549105305"/>
                    </a:ext>
                  </a:extLst>
                </a:gridCol>
                <a:gridCol w="1492910">
                  <a:extLst>
                    <a:ext uri="{9D8B030D-6E8A-4147-A177-3AD203B41FA5}">
                      <a16:colId xmlns:a16="http://schemas.microsoft.com/office/drawing/2014/main" val="2973949631"/>
                    </a:ext>
                  </a:extLst>
                </a:gridCol>
                <a:gridCol w="1492910">
                  <a:extLst>
                    <a:ext uri="{9D8B030D-6E8A-4147-A177-3AD203B41FA5}">
                      <a16:colId xmlns:a16="http://schemas.microsoft.com/office/drawing/2014/main" val="1436346978"/>
                    </a:ext>
                  </a:extLst>
                </a:gridCol>
                <a:gridCol w="1492910">
                  <a:extLst>
                    <a:ext uri="{9D8B030D-6E8A-4147-A177-3AD203B41FA5}">
                      <a16:colId xmlns:a16="http://schemas.microsoft.com/office/drawing/2014/main" val="1937824920"/>
                    </a:ext>
                  </a:extLst>
                </a:gridCol>
              </a:tblGrid>
              <a:tr h="363223">
                <a:tc gridSpan="2">
                  <a:txBody>
                    <a:bodyPr/>
                    <a:lstStyle/>
                    <a:p>
                      <a:pPr algn="ctr"/>
                      <a:r>
                        <a:rPr lang="en-US" sz="1800" i="1" dirty="0">
                          <a:solidFill>
                            <a:schemeClr val="tx1"/>
                          </a:solidFill>
                        </a:rPr>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Intermedio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Avanzato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Esperto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73470390"/>
                  </a:ext>
                </a:extLst>
              </a:tr>
              <a:tr h="544835">
                <a:tc gridSpan="2">
                  <a:txBody>
                    <a:bodyPr/>
                    <a:lstStyle/>
                    <a:p>
                      <a:pPr algn="ctr"/>
                      <a:r>
                        <a:rPr lang="en-GB" sz="1400" b="1" dirty="0" err="1">
                          <a:solidFill>
                            <a:srgbClr val="002060"/>
                          </a:solidFill>
                        </a:rPr>
                        <a:t>Affidamento</a:t>
                      </a:r>
                      <a:r>
                        <a:rPr lang="en-GB" sz="1400" b="1" dirty="0">
                          <a:solidFill>
                            <a:srgbClr val="002060"/>
                          </a:solidFill>
                        </a:rPr>
                        <a:t> al support </a:t>
                      </a:r>
                      <a:r>
                        <a:rPr lang="en-GB" sz="1400" b="1" dirty="0" err="1">
                          <a:solidFill>
                            <a:srgbClr val="002060"/>
                          </a:solidFill>
                        </a:rPr>
                        <a:t>altrui</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Costruire</a:t>
                      </a:r>
                      <a:r>
                        <a:rPr lang="en-GB" sz="1400" b="1" dirty="0">
                          <a:solidFill>
                            <a:srgbClr val="002060"/>
                          </a:solidFill>
                        </a:rPr>
                        <a:t> </a:t>
                      </a:r>
                      <a:r>
                        <a:rPr lang="en-GB" sz="1400" b="1" dirty="0" err="1">
                          <a:solidFill>
                            <a:srgbClr val="002060"/>
                          </a:solidFill>
                        </a:rPr>
                        <a:t>un’indipendenza</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Assumersi</a:t>
                      </a:r>
                      <a:r>
                        <a:rPr lang="en-GB" sz="1400" b="1" dirty="0">
                          <a:solidFill>
                            <a:srgbClr val="002060"/>
                          </a:solidFill>
                        </a:rPr>
                        <a:t> </a:t>
                      </a:r>
                      <a:r>
                        <a:rPr lang="en-GB" sz="1400" b="1" dirty="0" err="1">
                          <a:solidFill>
                            <a:srgbClr val="002060"/>
                          </a:solidFill>
                        </a:rPr>
                        <a:t>responsabilità</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Portare</a:t>
                      </a:r>
                      <a:r>
                        <a:rPr lang="en-GB" sz="1400" b="1" dirty="0">
                          <a:solidFill>
                            <a:srgbClr val="002060"/>
                          </a:solidFill>
                        </a:rPr>
                        <a:t> </a:t>
                      </a:r>
                      <a:r>
                        <a:rPr lang="en-GB" sz="1400" b="1" dirty="0" err="1">
                          <a:solidFill>
                            <a:srgbClr val="002060"/>
                          </a:solidFill>
                        </a:rPr>
                        <a:t>crescita</a:t>
                      </a:r>
                      <a:r>
                        <a:rPr lang="en-GB" sz="1400" b="1" dirty="0">
                          <a:solidFill>
                            <a:srgbClr val="002060"/>
                          </a:solidFill>
                        </a:rPr>
                        <a:t> ed </a:t>
                      </a:r>
                      <a:r>
                        <a:rPr lang="en-GB" sz="1400" b="1" dirty="0" err="1">
                          <a:solidFill>
                            <a:srgbClr val="002060"/>
                          </a:solidFill>
                        </a:rPr>
                        <a:t>innovazione</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78563662"/>
                  </a:ext>
                </a:extLst>
              </a:tr>
              <a:tr h="1326732">
                <a:tc>
                  <a:txBody>
                    <a:bodyPr/>
                    <a:lstStyle/>
                    <a:p>
                      <a:pPr algn="l"/>
                      <a:r>
                        <a:rPr lang="en-GB" sz="1300" dirty="0"/>
                        <a:t>Sotto </a:t>
                      </a:r>
                      <a:r>
                        <a:rPr lang="en-GB" sz="1300" dirty="0" err="1"/>
                        <a:t>supervisione</a:t>
                      </a:r>
                      <a:r>
                        <a:rPr lang="en-GB" sz="1300" dirty="0"/>
                        <a:t> </a:t>
                      </a:r>
                      <a:r>
                        <a:rPr lang="en-GB" sz="1300" dirty="0" err="1"/>
                        <a:t>diretta</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300" noProof="0" dirty="0"/>
                        <a:t>Con poco aiuto dagli altri, un po’ di autonomia ed insieme ai miei colleghi. </a:t>
                      </a:r>
                      <a:endParaRPr lang="it-IT" sz="13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Da solo ed </a:t>
                      </a:r>
                      <a:r>
                        <a:rPr lang="en-GB" sz="1300" dirty="0" err="1"/>
                        <a:t>insieme</a:t>
                      </a:r>
                      <a:r>
                        <a:rPr lang="en-GB" sz="1300" dirty="0"/>
                        <a:t> ai </a:t>
                      </a:r>
                      <a:r>
                        <a:rPr lang="en-GB" sz="1300" dirty="0" err="1"/>
                        <a:t>miei</a:t>
                      </a:r>
                      <a:r>
                        <a:rPr lang="en-GB" sz="1300" dirty="0"/>
                        <a:t> </a:t>
                      </a:r>
                      <a:r>
                        <a:rPr lang="en-GB" sz="1300" dirty="0" err="1"/>
                        <a:t>colleghi</a:t>
                      </a:r>
                      <a:r>
                        <a:rPr lang="en-GB" sz="1300" dirty="0"/>
                        <a:t>.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Parlando e </a:t>
                      </a:r>
                      <a:r>
                        <a:rPr lang="en-GB" sz="1300" dirty="0" err="1"/>
                        <a:t>condividendo</a:t>
                      </a:r>
                      <a:r>
                        <a:rPr lang="en-GB" sz="1300" dirty="0"/>
                        <a:t> </a:t>
                      </a:r>
                      <a:r>
                        <a:rPr lang="en-GB" sz="1300" dirty="0" err="1"/>
                        <a:t>alcune</a:t>
                      </a:r>
                      <a:r>
                        <a:rPr lang="en-GB" sz="1300" dirty="0"/>
                        <a:t> </a:t>
                      </a:r>
                      <a:r>
                        <a:rPr lang="en-GB" sz="1300" dirty="0" err="1"/>
                        <a:t>responsabilità</a:t>
                      </a:r>
                      <a:r>
                        <a:rPr lang="en-GB" sz="1300" dirty="0"/>
                        <a:t>.</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Con un po di </a:t>
                      </a:r>
                      <a:r>
                        <a:rPr lang="en-GB" sz="1300" dirty="0" err="1"/>
                        <a:t>aiuto</a:t>
                      </a:r>
                      <a:r>
                        <a:rPr lang="en-GB" sz="1300" dirty="0"/>
                        <a:t> ed </a:t>
                      </a:r>
                      <a:r>
                        <a:rPr lang="en-GB" sz="1300" dirty="0" err="1"/>
                        <a:t>insieme</a:t>
                      </a:r>
                      <a:r>
                        <a:rPr lang="en-GB" sz="1300" dirty="0"/>
                        <a:t> </a:t>
                      </a:r>
                      <a:r>
                        <a:rPr lang="en-GB" sz="1300" dirty="0" err="1"/>
                        <a:t>agli</a:t>
                      </a:r>
                      <a:r>
                        <a:rPr lang="en-GB" sz="1300" dirty="0"/>
                        <a:t> </a:t>
                      </a:r>
                      <a:r>
                        <a:rPr lang="en-GB" sz="1300" dirty="0" err="1"/>
                        <a:t>altri</a:t>
                      </a:r>
                      <a:r>
                        <a:rPr lang="en-GB" sz="1300" dirty="0"/>
                        <a:t>.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err="1"/>
                        <a:t>Assumendomi</a:t>
                      </a:r>
                      <a:r>
                        <a:rPr lang="en-GB" sz="1300" dirty="0"/>
                        <a:t> </a:t>
                      </a:r>
                      <a:r>
                        <a:rPr lang="en-GB" sz="1300" dirty="0" err="1"/>
                        <a:t>responsabilità</a:t>
                      </a:r>
                      <a:r>
                        <a:rPr lang="en-GB" sz="1300" dirty="0"/>
                        <a:t> per le </a:t>
                      </a:r>
                      <a:r>
                        <a:rPr lang="en-GB" sz="1300" dirty="0" err="1"/>
                        <a:t>decisioni</a:t>
                      </a:r>
                      <a:r>
                        <a:rPr lang="en-GB" sz="1300" dirty="0"/>
                        <a:t> prese e </a:t>
                      </a:r>
                      <a:r>
                        <a:rPr lang="en-GB" sz="1300" dirty="0" err="1"/>
                        <a:t>lavorando</a:t>
                      </a:r>
                      <a:r>
                        <a:rPr lang="en-GB" sz="1300" dirty="0"/>
                        <a:t> in team.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300" noProof="0" dirty="0"/>
                        <a:t>Assumermi responsabilità per contribuire allo sviluppo di un determinato settore. </a:t>
                      </a:r>
                      <a:endParaRPr lang="it-IT" sz="13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err="1"/>
                        <a:t>Contribuire</a:t>
                      </a:r>
                      <a:r>
                        <a:rPr lang="en-GB" sz="1300" dirty="0"/>
                        <a:t> </a:t>
                      </a:r>
                      <a:r>
                        <a:rPr lang="en-GB" sz="1300" dirty="0" err="1"/>
                        <a:t>attivamente</a:t>
                      </a:r>
                      <a:r>
                        <a:rPr lang="en-GB" sz="1300" dirty="0"/>
                        <a:t> </a:t>
                      </a:r>
                      <a:r>
                        <a:rPr lang="en-GB" sz="1300" dirty="0" err="1"/>
                        <a:t>allo</a:t>
                      </a:r>
                      <a:r>
                        <a:rPr lang="en-GB" sz="1300" dirty="0"/>
                        <a:t> </a:t>
                      </a:r>
                      <a:r>
                        <a:rPr lang="en-GB" sz="1300" dirty="0" err="1"/>
                        <a:t>sviluppo</a:t>
                      </a:r>
                      <a:r>
                        <a:rPr lang="en-GB" sz="1300" dirty="0"/>
                        <a:t> di un </a:t>
                      </a:r>
                      <a:r>
                        <a:rPr lang="en-GB" sz="1300" dirty="0" err="1"/>
                        <a:t>determinato</a:t>
                      </a:r>
                      <a:r>
                        <a:rPr lang="en-GB" sz="1300" dirty="0"/>
                        <a:t> </a:t>
                      </a:r>
                      <a:r>
                        <a:rPr lang="en-GB" sz="1300" dirty="0" err="1"/>
                        <a:t>settore</a:t>
                      </a:r>
                      <a:r>
                        <a:rPr lang="en-GB" sz="1300" dirty="0"/>
                        <a:t>.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691182"/>
                  </a:ext>
                </a:extLst>
              </a:tr>
              <a:tr h="363223">
                <a:tc>
                  <a:txBody>
                    <a:bodyPr/>
                    <a:lstStyle/>
                    <a:p>
                      <a:pPr algn="ctr"/>
                      <a:r>
                        <a:rPr lang="en-GB" sz="1800" b="1" dirty="0" err="1">
                          <a:solidFill>
                            <a:srgbClr val="002060"/>
                          </a:solidFill>
                        </a:rPr>
                        <a:t>Scoprire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Esplorare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Sperimentare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Osare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Migliorare</a:t>
                      </a:r>
                      <a:r>
                        <a:rPr lang="en-GB" sz="1800" b="1" dirty="0">
                          <a:solidFill>
                            <a:srgbClr val="002060"/>
                          </a:solidFill>
                        </a:rPr>
                        <a:t>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Rafforzare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Espandere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Trasformare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400073"/>
                  </a:ext>
                </a:extLst>
              </a:tr>
            </a:tbl>
          </a:graphicData>
        </a:graphic>
      </p:graphicFrame>
      <p:sp>
        <p:nvSpPr>
          <p:cNvPr id="20" name="CasellaDiTesto 19">
            <a:extLst>
              <a:ext uri="{FF2B5EF4-FFF2-40B4-BE49-F238E27FC236}">
                <a16:creationId xmlns:a16="http://schemas.microsoft.com/office/drawing/2014/main" id="{7A48F7A3-2D5A-4121-95A4-597A22AD260E}"/>
              </a:ext>
            </a:extLst>
          </p:cNvPr>
          <p:cNvSpPr txBox="1"/>
          <p:nvPr/>
        </p:nvSpPr>
        <p:spPr>
          <a:xfrm>
            <a:off x="3824418" y="5682380"/>
            <a:ext cx="4543163" cy="369332"/>
          </a:xfrm>
          <a:prstGeom prst="rect">
            <a:avLst/>
          </a:prstGeom>
          <a:noFill/>
        </p:spPr>
        <p:txBody>
          <a:bodyPr wrap="square" rtlCol="0">
            <a:spAutoFit/>
          </a:bodyPr>
          <a:lstStyle/>
          <a:p>
            <a:r>
              <a:rPr lang="en-US" dirty="0"/>
              <a:t>Fonte: EntreComp Progression model, pp. 16</a:t>
            </a:r>
          </a:p>
        </p:txBody>
      </p:sp>
      <p:sp>
        <p:nvSpPr>
          <p:cNvPr id="6" name="Freccia a destra 5">
            <a:extLst>
              <a:ext uri="{FF2B5EF4-FFF2-40B4-BE49-F238E27FC236}">
                <a16:creationId xmlns:a16="http://schemas.microsoft.com/office/drawing/2014/main" id="{F2A4BFDA-82D8-4015-947D-6428476F1AFD}"/>
              </a:ext>
            </a:extLst>
          </p:cNvPr>
          <p:cNvSpPr/>
          <p:nvPr/>
        </p:nvSpPr>
        <p:spPr>
          <a:xfrm>
            <a:off x="1283182" y="5389993"/>
            <a:ext cx="9373806" cy="12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0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IDEE E OPPORTUNITÀ</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708717739"/>
              </p:ext>
            </p:extLst>
          </p:nvPr>
        </p:nvGraphicFramePr>
        <p:xfrm>
          <a:off x="363315" y="2143511"/>
          <a:ext cx="11213541" cy="3749040"/>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err="1">
                          <a:solidFill>
                            <a:schemeClr val="tx1"/>
                          </a:solidFill>
                        </a:rPr>
                        <a:t>Competenza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Nota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Descrizione</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1.1 </a:t>
                      </a:r>
                      <a:r>
                        <a:rPr lang="en-US" sz="1300" b="1" dirty="0" err="1">
                          <a:solidFill>
                            <a:schemeClr val="tx1"/>
                          </a:solidFill>
                        </a:rPr>
                        <a:t>Trovare</a:t>
                      </a:r>
                      <a:r>
                        <a:rPr lang="en-US" sz="1300" b="1" dirty="0">
                          <a:solidFill>
                            <a:schemeClr val="tx1"/>
                          </a:solidFill>
                        </a:rPr>
                        <a:t> </a:t>
                      </a:r>
                      <a:r>
                        <a:rPr lang="en-US" sz="1300" b="1" dirty="0" err="1">
                          <a:solidFill>
                            <a:schemeClr val="tx1"/>
                          </a:solidFill>
                        </a:rPr>
                        <a:t>opportunità</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Usare</a:t>
                      </a:r>
                      <a:r>
                        <a:rPr lang="en-US" sz="1100" i="1" dirty="0">
                          <a:solidFill>
                            <a:schemeClr val="tx1"/>
                          </a:solidFill>
                        </a:rPr>
                        <a:t> la </a:t>
                      </a:r>
                      <a:r>
                        <a:rPr lang="en-US" sz="1100" i="1" dirty="0" err="1">
                          <a:solidFill>
                            <a:schemeClr val="tx1"/>
                          </a:solidFill>
                        </a:rPr>
                        <a:t>proria</a:t>
                      </a:r>
                      <a:r>
                        <a:rPr lang="en-US" sz="1100" i="1" dirty="0">
                          <a:solidFill>
                            <a:schemeClr val="tx1"/>
                          </a:solidFill>
                        </a:rPr>
                        <a:t> </a:t>
                      </a:r>
                      <a:r>
                        <a:rPr lang="en-US" sz="1100" i="1" dirty="0" err="1">
                          <a:solidFill>
                            <a:schemeClr val="tx1"/>
                          </a:solidFill>
                        </a:rPr>
                        <a:t>immaginazione</a:t>
                      </a:r>
                      <a:r>
                        <a:rPr lang="en-US" sz="1100" i="1" dirty="0">
                          <a:solidFill>
                            <a:schemeClr val="tx1"/>
                          </a:solidFill>
                        </a:rPr>
                        <a:t> e le </a:t>
                      </a:r>
                      <a:r>
                        <a:rPr lang="en-US" sz="1100" i="1" dirty="0" err="1">
                          <a:solidFill>
                            <a:schemeClr val="tx1"/>
                          </a:solidFill>
                        </a:rPr>
                        <a:t>proprie</a:t>
                      </a:r>
                      <a:r>
                        <a:rPr lang="en-US" sz="1100" i="1" dirty="0">
                          <a:solidFill>
                            <a:schemeClr val="tx1"/>
                          </a:solidFill>
                        </a:rPr>
                        <a:t> </a:t>
                      </a:r>
                      <a:r>
                        <a:rPr lang="en-US" sz="1100" i="1" dirty="0" err="1">
                          <a:solidFill>
                            <a:schemeClr val="tx1"/>
                          </a:solidFill>
                        </a:rPr>
                        <a:t>abilità</a:t>
                      </a:r>
                      <a:r>
                        <a:rPr lang="en-US" sz="1100" i="1" dirty="0">
                          <a:solidFill>
                            <a:schemeClr val="tx1"/>
                          </a:solidFill>
                        </a:rPr>
                        <a:t> per </a:t>
                      </a:r>
                      <a:r>
                        <a:rPr lang="en-US" sz="1100" i="1" dirty="0" err="1">
                          <a:solidFill>
                            <a:schemeClr val="tx1"/>
                          </a:solidFill>
                        </a:rPr>
                        <a:t>identificare</a:t>
                      </a:r>
                      <a:r>
                        <a:rPr lang="en-US" sz="1100" i="1" dirty="0">
                          <a:solidFill>
                            <a:schemeClr val="tx1"/>
                          </a:solidFill>
                        </a:rPr>
                        <a:t> </a:t>
                      </a:r>
                      <a:r>
                        <a:rPr lang="en-US" sz="1100" i="1" dirty="0" err="1">
                          <a:solidFill>
                            <a:schemeClr val="tx1"/>
                          </a:solidFill>
                        </a:rPr>
                        <a:t>opportunità</a:t>
                      </a:r>
                      <a:r>
                        <a:rPr lang="en-US" sz="1100" i="1" dirty="0">
                          <a:solidFill>
                            <a:schemeClr val="tx1"/>
                          </a:solidFill>
                        </a:rPr>
                        <a:t> </a:t>
                      </a:r>
                      <a:r>
                        <a:rPr lang="en-US" sz="1100" i="1" dirty="0" err="1">
                          <a:solidFill>
                            <a:schemeClr val="tx1"/>
                          </a:solidFill>
                        </a:rPr>
                        <a:t>che</a:t>
                      </a:r>
                      <a:r>
                        <a:rPr lang="en-US" sz="1100" i="1" dirty="0">
                          <a:solidFill>
                            <a:schemeClr val="tx1"/>
                          </a:solidFill>
                        </a:rPr>
                        <a:t> </a:t>
                      </a:r>
                      <a:r>
                        <a:rPr lang="en-US" sz="1100" i="1" dirty="0" err="1">
                          <a:solidFill>
                            <a:schemeClr val="tx1"/>
                          </a:solidFill>
                        </a:rPr>
                        <a:t>creino</a:t>
                      </a:r>
                      <a:r>
                        <a:rPr lang="en-US" sz="1100" i="1" dirty="0">
                          <a:solidFill>
                            <a:schemeClr val="tx1"/>
                          </a:solidFill>
                        </a:rPr>
                        <a:t> </a:t>
                      </a:r>
                      <a:r>
                        <a:rPr lang="en-US" sz="1100" i="1" dirty="0" err="1">
                          <a:solidFill>
                            <a:schemeClr val="tx1"/>
                          </a:solidFill>
                        </a:rPr>
                        <a:t>valore</a:t>
                      </a:r>
                      <a:r>
                        <a:rPr lang="en-US" sz="1100" i="1" dirty="0">
                          <a:solidFill>
                            <a:schemeClr val="tx1"/>
                          </a:solidFill>
                        </a:rPr>
                        <a:t> </a:t>
                      </a:r>
                      <a:r>
                        <a:rPr lang="en-US" sz="1100" i="1" dirty="0" err="1">
                          <a:solidFill>
                            <a:schemeClr val="tx1"/>
                          </a:solidFill>
                        </a:rPr>
                        <a:t>aggiunto</a:t>
                      </a:r>
                      <a:r>
                        <a:rPr lang="en-US" sz="1100" i="1"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err="1"/>
                        <a:t>Identificare</a:t>
                      </a:r>
                      <a:r>
                        <a:rPr lang="en-GB" sz="1000" dirty="0"/>
                        <a:t> e </a:t>
                      </a:r>
                      <a:r>
                        <a:rPr lang="en-GB" sz="1000" dirty="0" err="1"/>
                        <a:t>sfruttare</a:t>
                      </a:r>
                      <a:r>
                        <a:rPr lang="en-GB" sz="1000" dirty="0"/>
                        <a:t> le </a:t>
                      </a:r>
                      <a:r>
                        <a:rPr lang="en-GB" sz="1000" dirty="0" err="1"/>
                        <a:t>opportunità</a:t>
                      </a:r>
                      <a:r>
                        <a:rPr lang="en-GB" sz="1000" dirty="0"/>
                        <a:t> </a:t>
                      </a:r>
                      <a:r>
                        <a:rPr lang="en-GB" sz="1000" dirty="0" err="1"/>
                        <a:t>che</a:t>
                      </a:r>
                      <a:r>
                        <a:rPr lang="en-GB" sz="1000" dirty="0"/>
                        <a:t> </a:t>
                      </a:r>
                      <a:r>
                        <a:rPr lang="en-GB" sz="1000" dirty="0" err="1"/>
                        <a:t>creano</a:t>
                      </a:r>
                      <a:r>
                        <a:rPr lang="en-GB" sz="1000" dirty="0"/>
                        <a:t> </a:t>
                      </a:r>
                      <a:r>
                        <a:rPr lang="en-GB" sz="1000" dirty="0" err="1"/>
                        <a:t>valore</a:t>
                      </a:r>
                      <a:r>
                        <a:rPr lang="en-GB" sz="1000" dirty="0"/>
                        <a:t> </a:t>
                      </a:r>
                      <a:r>
                        <a:rPr lang="en-GB" sz="1000" dirty="0" err="1"/>
                        <a:t>aggiunto</a:t>
                      </a:r>
                      <a:r>
                        <a:rPr lang="en-GB" sz="1000" dirty="0"/>
                        <a:t> </a:t>
                      </a:r>
                      <a:r>
                        <a:rPr lang="en-GB" sz="1000" dirty="0" err="1"/>
                        <a:t>esplorando</a:t>
                      </a:r>
                      <a:r>
                        <a:rPr lang="en-GB" sz="1000" dirty="0"/>
                        <a:t> il contest </a:t>
                      </a:r>
                      <a:r>
                        <a:rPr lang="en-GB" sz="1000" dirty="0" err="1"/>
                        <a:t>sociale</a:t>
                      </a:r>
                      <a:r>
                        <a:rPr lang="en-GB" sz="1000" dirty="0"/>
                        <a:t>, </a:t>
                      </a:r>
                      <a:r>
                        <a:rPr lang="en-GB" sz="1000" dirty="0" err="1"/>
                        <a:t>culturale</a:t>
                      </a:r>
                      <a:r>
                        <a:rPr lang="en-GB" sz="1000" dirty="0"/>
                        <a:t> ed </a:t>
                      </a:r>
                      <a:r>
                        <a:rPr lang="en-GB" sz="1000" dirty="0" err="1"/>
                        <a:t>economico</a:t>
                      </a:r>
                      <a:endParaRPr lang="en-GB" sz="1000" dirty="0"/>
                    </a:p>
                    <a:p>
                      <a:pPr marL="171450" indent="-171450" algn="just">
                        <a:buFont typeface="Arial" panose="020B0604020202020204" pitchFamily="34" charset="0"/>
                        <a:buChar char="•"/>
                      </a:pPr>
                      <a:r>
                        <a:rPr lang="en-GB" sz="1000" dirty="0" err="1"/>
                        <a:t>Identificare</a:t>
                      </a:r>
                      <a:r>
                        <a:rPr lang="en-GB" sz="1000" dirty="0"/>
                        <a:t> I </a:t>
                      </a:r>
                      <a:r>
                        <a:rPr lang="en-GB" sz="1000" dirty="0" err="1"/>
                        <a:t>bisogni</a:t>
                      </a:r>
                      <a:r>
                        <a:rPr lang="en-GB" sz="1000" dirty="0"/>
                        <a:t> e le </a:t>
                      </a:r>
                      <a:r>
                        <a:rPr lang="en-GB" sz="1000" dirty="0" err="1"/>
                        <a:t>sfide</a:t>
                      </a:r>
                      <a:r>
                        <a:rPr lang="en-GB" sz="1000" dirty="0"/>
                        <a:t> da </a:t>
                      </a:r>
                      <a:r>
                        <a:rPr lang="en-GB" sz="1000" dirty="0" err="1"/>
                        <a:t>fronteggiare</a:t>
                      </a:r>
                      <a:endParaRPr lang="en-GB" sz="1000" dirty="0"/>
                    </a:p>
                    <a:p>
                      <a:pPr marL="171450" indent="-171450" algn="just">
                        <a:buFont typeface="Arial" panose="020B0604020202020204" pitchFamily="34" charset="0"/>
                        <a:buChar char="•"/>
                      </a:pPr>
                      <a:r>
                        <a:rPr lang="en-GB" sz="1000" dirty="0" err="1"/>
                        <a:t>Stabilire</a:t>
                      </a:r>
                      <a:r>
                        <a:rPr lang="en-GB" sz="1000" dirty="0"/>
                        <a:t> </a:t>
                      </a:r>
                      <a:r>
                        <a:rPr lang="en-GB" sz="1000" dirty="0" err="1"/>
                        <a:t>nuovi</a:t>
                      </a:r>
                      <a:r>
                        <a:rPr lang="en-GB" sz="1000" dirty="0"/>
                        <a:t> </a:t>
                      </a:r>
                      <a:r>
                        <a:rPr lang="en-GB" sz="1000" dirty="0" err="1"/>
                        <a:t>collegamenti</a:t>
                      </a:r>
                      <a:r>
                        <a:rPr lang="en-GB" sz="1000" dirty="0"/>
                        <a:t> e </a:t>
                      </a:r>
                      <a:r>
                        <a:rPr lang="en-GB" sz="1000" dirty="0" err="1"/>
                        <a:t>unire</a:t>
                      </a:r>
                      <a:r>
                        <a:rPr lang="en-GB" sz="1000" dirty="0"/>
                        <a:t> </a:t>
                      </a:r>
                      <a:r>
                        <a:rPr lang="en-GB" sz="1000" dirty="0" err="1"/>
                        <a:t>elementi</a:t>
                      </a:r>
                      <a:r>
                        <a:rPr lang="en-GB" sz="1000" dirty="0"/>
                        <a:t> </a:t>
                      </a:r>
                      <a:r>
                        <a:rPr lang="en-GB" sz="1000" dirty="0" err="1"/>
                        <a:t>apparentemente</a:t>
                      </a:r>
                      <a:r>
                        <a:rPr lang="en-GB" sz="1000" dirty="0"/>
                        <a:t> </a:t>
                      </a:r>
                      <a:r>
                        <a:rPr lang="en-GB" sz="1000" dirty="0" err="1"/>
                        <a:t>scollegati</a:t>
                      </a:r>
                      <a:r>
                        <a:rPr lang="en-GB" sz="1000" dirty="0"/>
                        <a:t> </a:t>
                      </a:r>
                      <a:r>
                        <a:rPr lang="en-GB" sz="1000" dirty="0" err="1"/>
                        <a:t>tra</a:t>
                      </a:r>
                      <a:r>
                        <a:rPr lang="en-GB" sz="1000" dirty="0"/>
                        <a:t> </a:t>
                      </a:r>
                      <a:r>
                        <a:rPr lang="en-GB" sz="1000" dirty="0" err="1"/>
                        <a:t>loro</a:t>
                      </a:r>
                      <a:r>
                        <a:rPr lang="en-GB" sz="1000" dirty="0"/>
                        <a:t> per </a:t>
                      </a:r>
                      <a:r>
                        <a:rPr lang="en-GB" sz="1000" dirty="0" err="1"/>
                        <a:t>creare</a:t>
                      </a:r>
                      <a:r>
                        <a:rPr lang="en-GB" sz="1000" dirty="0"/>
                        <a:t> </a:t>
                      </a:r>
                      <a:r>
                        <a:rPr lang="en-GB" sz="1000" dirty="0" err="1"/>
                        <a:t>opportunità</a:t>
                      </a:r>
                      <a:r>
                        <a:rPr lang="en-GB" sz="1000" dirty="0"/>
                        <a:t> e </a:t>
                      </a:r>
                      <a:r>
                        <a:rPr lang="en-GB" sz="1000" dirty="0" err="1"/>
                        <a:t>valore</a:t>
                      </a:r>
                      <a:r>
                        <a:rPr lang="en-GB" sz="1000" dirty="0"/>
                        <a:t>. </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1.2 </a:t>
                      </a:r>
                      <a:r>
                        <a:rPr lang="en-US" sz="1300" b="1" dirty="0" err="1">
                          <a:solidFill>
                            <a:schemeClr val="tx1"/>
                          </a:solidFill>
                        </a:rPr>
                        <a:t>Creatività</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Sviluppare</a:t>
                      </a:r>
                      <a:r>
                        <a:rPr lang="en-US" sz="1100" i="1" dirty="0">
                          <a:solidFill>
                            <a:schemeClr val="tx1"/>
                          </a:solidFill>
                        </a:rPr>
                        <a:t> idee creative e </a:t>
                      </a:r>
                      <a:r>
                        <a:rPr lang="en-US" sz="1100" i="1" dirty="0" err="1">
                          <a:solidFill>
                            <a:schemeClr val="tx1"/>
                          </a:solidFill>
                        </a:rPr>
                        <a:t>mirate</a:t>
                      </a:r>
                      <a:r>
                        <a:rPr lang="en-US" sz="1100" i="1"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err="1"/>
                        <a:t>Sviluppare</a:t>
                      </a:r>
                      <a:r>
                        <a:rPr lang="en-GB" sz="1000" dirty="0"/>
                        <a:t> </a:t>
                      </a:r>
                      <a:r>
                        <a:rPr lang="en-GB" sz="1000" dirty="0" err="1"/>
                        <a:t>svariate</a:t>
                      </a:r>
                      <a:r>
                        <a:rPr lang="en-GB" sz="1000" dirty="0"/>
                        <a:t> idee e </a:t>
                      </a:r>
                      <a:r>
                        <a:rPr lang="en-GB" sz="1000" dirty="0" err="1"/>
                        <a:t>opportunità</a:t>
                      </a:r>
                      <a:r>
                        <a:rPr lang="en-GB" sz="1000" dirty="0"/>
                        <a:t> per </a:t>
                      </a:r>
                      <a:r>
                        <a:rPr lang="en-GB" sz="1000" dirty="0" err="1"/>
                        <a:t>creare</a:t>
                      </a:r>
                      <a:r>
                        <a:rPr lang="en-GB" sz="1000" dirty="0"/>
                        <a:t> </a:t>
                      </a:r>
                      <a:r>
                        <a:rPr lang="en-GB" sz="1000" dirty="0" err="1"/>
                        <a:t>valore</a:t>
                      </a:r>
                      <a:r>
                        <a:rPr lang="en-GB" sz="1000" dirty="0"/>
                        <a:t> </a:t>
                      </a:r>
                      <a:r>
                        <a:rPr lang="en-GB" sz="1000" dirty="0" err="1"/>
                        <a:t>aggiunto</a:t>
                      </a:r>
                      <a:r>
                        <a:rPr lang="en-GB" sz="1000" dirty="0"/>
                        <a:t>, </a:t>
                      </a:r>
                      <a:r>
                        <a:rPr lang="en-GB" sz="1000" dirty="0" err="1"/>
                        <a:t>anche</a:t>
                      </a:r>
                      <a:r>
                        <a:rPr lang="en-GB" sz="1000" dirty="0"/>
                        <a:t> </a:t>
                      </a:r>
                      <a:r>
                        <a:rPr lang="en-GB" sz="1000" dirty="0" err="1"/>
                        <a:t>proponendo</a:t>
                      </a:r>
                      <a:r>
                        <a:rPr lang="en-GB" sz="1000" dirty="0"/>
                        <a:t> </a:t>
                      </a:r>
                      <a:r>
                        <a:rPr lang="en-GB" sz="1000" dirty="0" err="1"/>
                        <a:t>soluzioni</a:t>
                      </a:r>
                      <a:r>
                        <a:rPr lang="en-GB" sz="1000" dirty="0"/>
                        <a:t> a </a:t>
                      </a:r>
                      <a:r>
                        <a:rPr lang="en-GB" sz="1000" dirty="0" err="1"/>
                        <a:t>problematiche</a:t>
                      </a:r>
                      <a:r>
                        <a:rPr lang="en-GB" sz="1000" dirty="0"/>
                        <a:t> </a:t>
                      </a:r>
                      <a:r>
                        <a:rPr lang="en-GB" sz="1000" dirty="0" err="1"/>
                        <a:t>già</a:t>
                      </a:r>
                      <a:r>
                        <a:rPr lang="en-GB" sz="1000" dirty="0"/>
                        <a:t> note.</a:t>
                      </a:r>
                    </a:p>
                    <a:p>
                      <a:pPr marL="171450" indent="-171450" algn="just">
                        <a:buFont typeface="Arial" panose="020B0604020202020204" pitchFamily="34" charset="0"/>
                        <a:buChar char="•"/>
                      </a:pPr>
                      <a:r>
                        <a:rPr lang="en-GB" sz="1000" dirty="0" err="1"/>
                        <a:t>Sperimentare</a:t>
                      </a:r>
                      <a:r>
                        <a:rPr lang="en-GB" sz="1000" dirty="0"/>
                        <a:t> ed </a:t>
                      </a:r>
                      <a:r>
                        <a:rPr lang="en-GB" sz="1000" dirty="0" err="1"/>
                        <a:t>esplorare</a:t>
                      </a:r>
                      <a:r>
                        <a:rPr lang="en-GB" sz="1000" dirty="0"/>
                        <a:t> </a:t>
                      </a:r>
                      <a:r>
                        <a:rPr lang="en-GB" sz="1000" dirty="0" err="1"/>
                        <a:t>approcci</a:t>
                      </a:r>
                      <a:r>
                        <a:rPr lang="en-GB" sz="1000" dirty="0"/>
                        <a:t> </a:t>
                      </a:r>
                      <a:r>
                        <a:rPr lang="en-GB" sz="1000" dirty="0" err="1"/>
                        <a:t>nuovi</a:t>
                      </a:r>
                      <a:r>
                        <a:rPr lang="en-GB" sz="1000" dirty="0"/>
                        <a:t>.</a:t>
                      </a:r>
                    </a:p>
                    <a:p>
                      <a:pPr marL="171450" indent="-171450" algn="just">
                        <a:buFont typeface="Arial" panose="020B0604020202020204" pitchFamily="34" charset="0"/>
                        <a:buChar char="•"/>
                      </a:pPr>
                      <a:r>
                        <a:rPr lang="en-GB" sz="1000" dirty="0" err="1"/>
                        <a:t>Unire</a:t>
                      </a:r>
                      <a:r>
                        <a:rPr lang="en-GB" sz="1000" dirty="0"/>
                        <a:t> </a:t>
                      </a:r>
                      <a:r>
                        <a:rPr lang="en-GB" sz="1000" dirty="0" err="1"/>
                        <a:t>conoscenze</a:t>
                      </a:r>
                      <a:r>
                        <a:rPr lang="en-GB" sz="1000" dirty="0"/>
                        <a:t> e </a:t>
                      </a:r>
                      <a:r>
                        <a:rPr lang="en-GB" sz="1000" dirty="0" err="1"/>
                        <a:t>risorse</a:t>
                      </a:r>
                      <a:r>
                        <a:rPr lang="en-GB" sz="1000" dirty="0"/>
                        <a:t> per </a:t>
                      </a:r>
                      <a:r>
                        <a:rPr lang="en-GB" sz="1000" dirty="0" err="1"/>
                        <a:t>ottenere</a:t>
                      </a:r>
                      <a:r>
                        <a:rPr lang="en-GB" sz="1000" dirty="0"/>
                        <a:t> </a:t>
                      </a:r>
                      <a:r>
                        <a:rPr lang="en-GB" sz="1000" dirty="0" err="1"/>
                        <a:t>risultati</a:t>
                      </a:r>
                      <a:r>
                        <a:rPr lang="en-GB" sz="1000" dirty="0"/>
                        <a:t> </a:t>
                      </a:r>
                      <a:r>
                        <a:rPr lang="en-GB" sz="1000" dirty="0" err="1"/>
                        <a:t>utili</a:t>
                      </a:r>
                      <a:r>
                        <a:rPr lang="en-GB" sz="10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1.3 Vision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Lavorare</a:t>
                      </a:r>
                      <a:r>
                        <a:rPr lang="en-US" sz="1100" i="1" dirty="0">
                          <a:solidFill>
                            <a:schemeClr val="tx1"/>
                          </a:solidFill>
                        </a:rPr>
                        <a:t> per </a:t>
                      </a:r>
                      <a:r>
                        <a:rPr lang="en-US" sz="1100" i="1" dirty="0" err="1">
                          <a:solidFill>
                            <a:schemeClr val="tx1"/>
                          </a:solidFill>
                        </a:rPr>
                        <a:t>raggiungere</a:t>
                      </a:r>
                      <a:r>
                        <a:rPr lang="en-US" sz="1100" i="1" dirty="0">
                          <a:solidFill>
                            <a:schemeClr val="tx1"/>
                          </a:solidFill>
                        </a:rPr>
                        <a:t> la propria vision </a:t>
                      </a:r>
                      <a:r>
                        <a:rPr lang="en-US" sz="1100" i="1" dirty="0" err="1">
                          <a:solidFill>
                            <a:schemeClr val="tx1"/>
                          </a:solidFill>
                        </a:rPr>
                        <a:t>ideale</a:t>
                      </a:r>
                      <a:r>
                        <a:rPr lang="en-US" sz="1100" i="1"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err="1"/>
                        <a:t>Immaginare</a:t>
                      </a:r>
                      <a:r>
                        <a:rPr lang="en-GB" sz="1000" dirty="0"/>
                        <a:t> il future</a:t>
                      </a:r>
                    </a:p>
                    <a:p>
                      <a:pPr marL="171450" indent="-171450" algn="just">
                        <a:buFont typeface="Arial" panose="020B0604020202020204" pitchFamily="34" charset="0"/>
                        <a:buChar char="•"/>
                      </a:pPr>
                      <a:r>
                        <a:rPr lang="en-GB" sz="1000" dirty="0" err="1"/>
                        <a:t>Sviluppare</a:t>
                      </a:r>
                      <a:r>
                        <a:rPr lang="en-GB" sz="1000" dirty="0"/>
                        <a:t> la propria vision</a:t>
                      </a:r>
                    </a:p>
                    <a:p>
                      <a:pPr marL="171450" indent="-171450" algn="just">
                        <a:buFont typeface="Arial" panose="020B0604020202020204" pitchFamily="34" charset="0"/>
                        <a:buChar char="•"/>
                      </a:pPr>
                      <a:r>
                        <a:rPr lang="en-GB" sz="1000" dirty="0" err="1"/>
                        <a:t>Visualizzare</a:t>
                      </a:r>
                      <a:r>
                        <a:rPr lang="en-GB" sz="1000" dirty="0"/>
                        <a:t> </a:t>
                      </a:r>
                      <a:r>
                        <a:rPr lang="en-GB" sz="1000" dirty="0" err="1"/>
                        <a:t>possibili</a:t>
                      </a:r>
                      <a:r>
                        <a:rPr lang="en-GB" sz="1000" dirty="0"/>
                        <a:t> </a:t>
                      </a:r>
                      <a:r>
                        <a:rPr lang="en-GB" sz="1000" dirty="0" err="1"/>
                        <a:t>scenari</a:t>
                      </a:r>
                      <a:r>
                        <a:rPr lang="en-GB" sz="1000" dirty="0"/>
                        <a:t> per </a:t>
                      </a:r>
                      <a:r>
                        <a:rPr lang="en-GB" sz="1000" dirty="0" err="1"/>
                        <a:t>guidare</a:t>
                      </a:r>
                      <a:r>
                        <a:rPr lang="en-GB" sz="1000" dirty="0"/>
                        <a:t> le </a:t>
                      </a:r>
                      <a:r>
                        <a:rPr lang="en-GB" sz="1000" dirty="0" err="1"/>
                        <a:t>proprie</a:t>
                      </a:r>
                      <a:r>
                        <a:rPr lang="en-GB" sz="1000" dirty="0"/>
                        <a:t> </a:t>
                      </a:r>
                      <a:r>
                        <a:rPr lang="en-GB" sz="1000" dirty="0" err="1"/>
                        <a:t>azioni</a:t>
                      </a:r>
                      <a:r>
                        <a:rPr lang="en-GB" sz="10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1.4 </a:t>
                      </a:r>
                      <a:r>
                        <a:rPr lang="en-US" sz="1300" b="1" dirty="0" err="1">
                          <a:solidFill>
                            <a:schemeClr val="tx1"/>
                          </a:solidFill>
                        </a:rPr>
                        <a:t>Valorizzare</a:t>
                      </a:r>
                      <a:r>
                        <a:rPr lang="en-US" sz="1300" b="1" dirty="0">
                          <a:solidFill>
                            <a:schemeClr val="tx1"/>
                          </a:solidFill>
                        </a:rPr>
                        <a:t> le Idee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Sfruttare</a:t>
                      </a:r>
                      <a:r>
                        <a:rPr lang="en-US" sz="1100" i="1" dirty="0">
                          <a:solidFill>
                            <a:schemeClr val="tx1"/>
                          </a:solidFill>
                        </a:rPr>
                        <a:t> al Massimo le idee e le </a:t>
                      </a:r>
                      <a:r>
                        <a:rPr lang="en-US" sz="1100" i="1" dirty="0" err="1">
                          <a:solidFill>
                            <a:schemeClr val="tx1"/>
                          </a:solidFill>
                        </a:rPr>
                        <a:t>opportunità</a:t>
                      </a:r>
                      <a:r>
                        <a:rPr lang="en-US" sz="1100" i="1"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err="1"/>
                        <a:t>Comprendere</a:t>
                      </a:r>
                      <a:r>
                        <a:rPr lang="en-GB" sz="1000" dirty="0"/>
                        <a:t> il </a:t>
                      </a:r>
                      <a:r>
                        <a:rPr lang="en-GB" sz="1000" dirty="0" err="1"/>
                        <a:t>valore</a:t>
                      </a:r>
                      <a:r>
                        <a:rPr lang="en-GB" sz="1000" dirty="0"/>
                        <a:t> </a:t>
                      </a:r>
                      <a:r>
                        <a:rPr lang="en-GB" sz="1000" dirty="0" err="1"/>
                        <a:t>sociale</a:t>
                      </a:r>
                      <a:r>
                        <a:rPr lang="en-GB" sz="1000" dirty="0"/>
                        <a:t>, </a:t>
                      </a:r>
                      <a:r>
                        <a:rPr lang="en-GB" sz="1000" dirty="0" err="1"/>
                        <a:t>culturale</a:t>
                      </a:r>
                      <a:r>
                        <a:rPr lang="en-GB" sz="1000" dirty="0"/>
                        <a:t> ed </a:t>
                      </a:r>
                      <a:r>
                        <a:rPr lang="en-GB" sz="1000" dirty="0" err="1"/>
                        <a:t>economico</a:t>
                      </a:r>
                      <a:r>
                        <a:rPr lang="en-GB" sz="1000" dirty="0"/>
                        <a:t> </a:t>
                      </a:r>
                      <a:r>
                        <a:rPr lang="en-GB" sz="1000" dirty="0" err="1"/>
                        <a:t>delle</a:t>
                      </a:r>
                      <a:r>
                        <a:rPr lang="en-GB" sz="1000" dirty="0"/>
                        <a:t> </a:t>
                      </a:r>
                      <a:r>
                        <a:rPr lang="en-GB" sz="1000" dirty="0" err="1"/>
                        <a:t>proprie</a:t>
                      </a:r>
                      <a:r>
                        <a:rPr lang="en-GB" sz="1000" dirty="0"/>
                        <a:t> idee.</a:t>
                      </a:r>
                    </a:p>
                    <a:p>
                      <a:pPr marL="171450" indent="-171450" algn="just">
                        <a:buFont typeface="Arial" panose="020B0604020202020204" pitchFamily="34" charset="0"/>
                        <a:buChar char="•"/>
                      </a:pPr>
                      <a:r>
                        <a:rPr lang="en-GB" sz="1000" dirty="0" err="1"/>
                        <a:t>Riconoscere</a:t>
                      </a:r>
                      <a:r>
                        <a:rPr lang="en-GB" sz="1000" dirty="0"/>
                        <a:t> il </a:t>
                      </a:r>
                      <a:r>
                        <a:rPr lang="en-GB" sz="1000" dirty="0" err="1"/>
                        <a:t>potenziale</a:t>
                      </a:r>
                      <a:r>
                        <a:rPr lang="en-GB" sz="1000" dirty="0"/>
                        <a:t> di </a:t>
                      </a:r>
                      <a:r>
                        <a:rPr lang="en-GB" sz="1000" dirty="0" err="1"/>
                        <a:t>un’idea</a:t>
                      </a:r>
                      <a:r>
                        <a:rPr lang="en-GB" sz="1000" dirty="0"/>
                        <a:t> e </a:t>
                      </a:r>
                      <a:r>
                        <a:rPr lang="en-GB" sz="1000" dirty="0" err="1"/>
                        <a:t>cercare</a:t>
                      </a:r>
                      <a:r>
                        <a:rPr lang="en-GB" sz="1000" dirty="0"/>
                        <a:t> di </a:t>
                      </a:r>
                      <a:r>
                        <a:rPr lang="en-GB" sz="1000" dirty="0" err="1"/>
                        <a:t>capire</a:t>
                      </a:r>
                      <a:r>
                        <a:rPr lang="en-GB" sz="1000" dirty="0"/>
                        <a:t> come </a:t>
                      </a:r>
                      <a:r>
                        <a:rPr lang="en-GB" sz="1000" dirty="0" err="1"/>
                        <a:t>sfruttarlo</a:t>
                      </a:r>
                      <a:r>
                        <a:rPr lang="en-GB" sz="1000" dirty="0"/>
                        <a:t> al </a:t>
                      </a:r>
                      <a:r>
                        <a:rPr lang="en-GB" sz="1000" dirty="0" err="1"/>
                        <a:t>massimo</a:t>
                      </a:r>
                      <a:r>
                        <a:rPr lang="en-GB" sz="1000" dirty="0"/>
                        <a:t>. </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1.5 </a:t>
                      </a:r>
                      <a:r>
                        <a:rPr lang="en-US" sz="1300" b="1" dirty="0" err="1">
                          <a:solidFill>
                            <a:schemeClr val="tx1"/>
                          </a:solidFill>
                        </a:rPr>
                        <a:t>Pensiero</a:t>
                      </a:r>
                      <a:r>
                        <a:rPr lang="en-US" sz="1300" b="1" dirty="0">
                          <a:solidFill>
                            <a:schemeClr val="tx1"/>
                          </a:solidFill>
                        </a:rPr>
                        <a:t> </a:t>
                      </a:r>
                      <a:r>
                        <a:rPr lang="en-US" sz="1300" b="1" dirty="0" err="1">
                          <a:solidFill>
                            <a:schemeClr val="tx1"/>
                          </a:solidFill>
                        </a:rPr>
                        <a:t>etico</a:t>
                      </a:r>
                      <a:r>
                        <a:rPr lang="en-US" sz="1300" b="1" dirty="0">
                          <a:solidFill>
                            <a:schemeClr val="tx1"/>
                          </a:solidFill>
                        </a:rPr>
                        <a:t> e </a:t>
                      </a:r>
                      <a:r>
                        <a:rPr lang="en-US" sz="1300" b="1" dirty="0" err="1">
                          <a:solidFill>
                            <a:schemeClr val="tx1"/>
                          </a:solidFill>
                        </a:rPr>
                        <a:t>sostenibile</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Valutare</a:t>
                      </a:r>
                      <a:r>
                        <a:rPr lang="en-US" sz="1100" i="1" dirty="0">
                          <a:solidFill>
                            <a:schemeClr val="tx1"/>
                          </a:solidFill>
                        </a:rPr>
                        <a:t> </a:t>
                      </a:r>
                      <a:r>
                        <a:rPr lang="en-US" sz="1100" i="1" dirty="0" err="1">
                          <a:solidFill>
                            <a:schemeClr val="tx1"/>
                          </a:solidFill>
                        </a:rPr>
                        <a:t>l’impatto</a:t>
                      </a:r>
                      <a:r>
                        <a:rPr lang="en-US" sz="1100" i="1" dirty="0">
                          <a:solidFill>
                            <a:schemeClr val="tx1"/>
                          </a:solidFill>
                        </a:rPr>
                        <a:t> e le </a:t>
                      </a:r>
                      <a:r>
                        <a:rPr lang="en-US" sz="1100" i="1" dirty="0" err="1">
                          <a:solidFill>
                            <a:schemeClr val="tx1"/>
                          </a:solidFill>
                        </a:rPr>
                        <a:t>conseguenze</a:t>
                      </a:r>
                      <a:r>
                        <a:rPr lang="en-US" sz="1100" i="1" dirty="0">
                          <a:solidFill>
                            <a:schemeClr val="tx1"/>
                          </a:solidFill>
                        </a:rPr>
                        <a:t> </a:t>
                      </a:r>
                      <a:r>
                        <a:rPr lang="en-US" sz="1100" i="1" dirty="0" err="1">
                          <a:solidFill>
                            <a:schemeClr val="tx1"/>
                          </a:solidFill>
                        </a:rPr>
                        <a:t>delle</a:t>
                      </a:r>
                      <a:r>
                        <a:rPr lang="en-US" sz="1100" i="1" dirty="0">
                          <a:solidFill>
                            <a:schemeClr val="tx1"/>
                          </a:solidFill>
                        </a:rPr>
                        <a:t> idee, </a:t>
                      </a:r>
                      <a:r>
                        <a:rPr lang="en-US" sz="1100" i="1" dirty="0" err="1">
                          <a:solidFill>
                            <a:schemeClr val="tx1"/>
                          </a:solidFill>
                        </a:rPr>
                        <a:t>opportunità</a:t>
                      </a:r>
                      <a:r>
                        <a:rPr lang="en-US" sz="1100" i="1" dirty="0">
                          <a:solidFill>
                            <a:schemeClr val="tx1"/>
                          </a:solidFill>
                        </a:rPr>
                        <a:t> ed </a:t>
                      </a:r>
                      <a:r>
                        <a:rPr lang="en-US" sz="1100" i="1" dirty="0" err="1">
                          <a:solidFill>
                            <a:schemeClr val="tx1"/>
                          </a:solidFill>
                        </a:rPr>
                        <a:t>azioni</a:t>
                      </a:r>
                      <a:r>
                        <a:rPr lang="en-US" sz="1100" i="1"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err="1"/>
                        <a:t>Valutare</a:t>
                      </a:r>
                      <a:r>
                        <a:rPr lang="en-GB" sz="1000" dirty="0"/>
                        <a:t> le </a:t>
                      </a:r>
                      <a:r>
                        <a:rPr lang="en-GB" sz="1000" dirty="0" err="1"/>
                        <a:t>conseguenze</a:t>
                      </a:r>
                      <a:r>
                        <a:rPr lang="en-GB" sz="1000" dirty="0"/>
                        <a:t> </a:t>
                      </a:r>
                      <a:r>
                        <a:rPr lang="en-GB" sz="1000" dirty="0" err="1"/>
                        <a:t>che</a:t>
                      </a:r>
                      <a:r>
                        <a:rPr lang="en-GB" sz="1000" dirty="0"/>
                        <a:t> la </a:t>
                      </a:r>
                      <a:r>
                        <a:rPr lang="en-GB" sz="1000" dirty="0" err="1"/>
                        <a:t>realizzazione</a:t>
                      </a:r>
                      <a:r>
                        <a:rPr lang="en-GB" sz="1000" dirty="0"/>
                        <a:t> </a:t>
                      </a:r>
                      <a:r>
                        <a:rPr lang="en-GB" sz="1000" dirty="0" err="1"/>
                        <a:t>dell’idea</a:t>
                      </a:r>
                      <a:r>
                        <a:rPr lang="en-GB" sz="1000" dirty="0"/>
                        <a:t> </a:t>
                      </a:r>
                      <a:r>
                        <a:rPr lang="en-GB" sz="1000" dirty="0" err="1"/>
                        <a:t>può</a:t>
                      </a:r>
                      <a:r>
                        <a:rPr lang="en-GB" sz="1000" dirty="0"/>
                        <a:t> </a:t>
                      </a:r>
                      <a:r>
                        <a:rPr lang="en-GB" sz="1000" dirty="0" err="1"/>
                        <a:t>avere</a:t>
                      </a:r>
                      <a:r>
                        <a:rPr lang="en-GB" sz="1000" dirty="0"/>
                        <a:t> </a:t>
                      </a:r>
                      <a:r>
                        <a:rPr lang="en-GB" sz="1000" dirty="0" err="1"/>
                        <a:t>sulla</a:t>
                      </a:r>
                      <a:r>
                        <a:rPr lang="en-GB" sz="1000" dirty="0"/>
                        <a:t> </a:t>
                      </a:r>
                      <a:r>
                        <a:rPr lang="en-GB" sz="1000" dirty="0" err="1"/>
                        <a:t>comunità</a:t>
                      </a:r>
                      <a:r>
                        <a:rPr lang="en-GB" sz="1000" dirty="0"/>
                        <a:t> locale, </a:t>
                      </a:r>
                      <a:r>
                        <a:rPr lang="en-GB" sz="1000" dirty="0" err="1"/>
                        <a:t>sul</a:t>
                      </a:r>
                      <a:r>
                        <a:rPr lang="en-GB" sz="1000" dirty="0"/>
                        <a:t> mercato, </a:t>
                      </a:r>
                      <a:r>
                        <a:rPr lang="en-GB" sz="1000" dirty="0" err="1"/>
                        <a:t>sulla</a:t>
                      </a:r>
                      <a:r>
                        <a:rPr lang="en-GB" sz="1000" dirty="0"/>
                        <a:t> </a:t>
                      </a:r>
                      <a:r>
                        <a:rPr lang="en-GB" sz="1000" dirty="0" err="1"/>
                        <a:t>società</a:t>
                      </a:r>
                      <a:r>
                        <a:rPr lang="en-GB" sz="1000" dirty="0"/>
                        <a:t> e </a:t>
                      </a:r>
                      <a:r>
                        <a:rPr lang="en-GB" sz="1000" dirty="0" err="1"/>
                        <a:t>sull’ambiente</a:t>
                      </a:r>
                      <a:r>
                        <a:rPr lang="en-GB" sz="1000" dirty="0"/>
                        <a:t>.</a:t>
                      </a:r>
                    </a:p>
                    <a:p>
                      <a:pPr marL="171450" indent="-171450" algn="just">
                        <a:buFont typeface="Arial" panose="020B0604020202020204" pitchFamily="34" charset="0"/>
                        <a:buChar char="•"/>
                      </a:pPr>
                      <a:r>
                        <a:rPr lang="en-GB" sz="1000" dirty="0" err="1"/>
                        <a:t>Riflettere</a:t>
                      </a:r>
                      <a:r>
                        <a:rPr lang="en-GB" sz="1000" dirty="0"/>
                        <a:t> </a:t>
                      </a:r>
                      <a:r>
                        <a:rPr lang="en-GB" sz="1000" dirty="0" err="1"/>
                        <a:t>su</a:t>
                      </a:r>
                      <a:r>
                        <a:rPr lang="en-GB" sz="1000" dirty="0"/>
                        <a:t> </a:t>
                      </a:r>
                      <a:r>
                        <a:rPr lang="en-GB" sz="1000" dirty="0" err="1"/>
                        <a:t>quanto</a:t>
                      </a:r>
                      <a:r>
                        <a:rPr lang="en-GB" sz="1000" dirty="0"/>
                        <a:t> </a:t>
                      </a:r>
                      <a:r>
                        <a:rPr lang="en-GB" sz="1000" dirty="0" err="1"/>
                        <a:t>sia</a:t>
                      </a:r>
                      <a:r>
                        <a:rPr lang="en-GB" sz="1000" dirty="0"/>
                        <a:t> </a:t>
                      </a:r>
                      <a:r>
                        <a:rPr lang="en-GB" sz="1000" dirty="0" err="1"/>
                        <a:t>sostenibile</a:t>
                      </a:r>
                      <a:r>
                        <a:rPr lang="en-GB" sz="1000" dirty="0"/>
                        <a:t> </a:t>
                      </a:r>
                      <a:r>
                        <a:rPr lang="en-GB" sz="1000" dirty="0" err="1"/>
                        <a:t>l’idea</a:t>
                      </a:r>
                      <a:r>
                        <a:rPr lang="en-GB" sz="1000" dirty="0"/>
                        <a:t> </a:t>
                      </a:r>
                      <a:r>
                        <a:rPr lang="en-GB" sz="1000" dirty="0" err="1"/>
                        <a:t>nel</a:t>
                      </a:r>
                      <a:r>
                        <a:rPr lang="en-GB" sz="1000" dirty="0"/>
                        <a:t> </a:t>
                      </a:r>
                      <a:r>
                        <a:rPr lang="en-GB" sz="1000" dirty="0" err="1"/>
                        <a:t>lungo</a:t>
                      </a:r>
                      <a:r>
                        <a:rPr lang="en-GB" sz="1000" dirty="0"/>
                        <a:t> </a:t>
                      </a:r>
                      <a:r>
                        <a:rPr lang="en-GB" sz="1000" dirty="0" err="1"/>
                        <a:t>termine</a:t>
                      </a:r>
                      <a:r>
                        <a:rPr lang="en-GB" sz="1000" dirty="0"/>
                        <a:t> dal punto di vista </a:t>
                      </a:r>
                      <a:r>
                        <a:rPr lang="en-GB" sz="1000" dirty="0" err="1"/>
                        <a:t>sociale</a:t>
                      </a:r>
                      <a:r>
                        <a:rPr lang="en-GB" sz="1000" dirty="0"/>
                        <a:t>, </a:t>
                      </a:r>
                      <a:r>
                        <a:rPr lang="en-GB" sz="1000" dirty="0" err="1"/>
                        <a:t>economico</a:t>
                      </a:r>
                      <a:r>
                        <a:rPr lang="en-GB" sz="1000" dirty="0"/>
                        <a:t> ed </a:t>
                      </a:r>
                      <a:r>
                        <a:rPr lang="en-GB" sz="1000" dirty="0" err="1"/>
                        <a:t>ambientale</a:t>
                      </a:r>
                      <a:r>
                        <a:rPr lang="en-GB" sz="1000" dirty="0"/>
                        <a:t>.</a:t>
                      </a:r>
                    </a:p>
                    <a:p>
                      <a:pPr marL="171450" indent="-171450" algn="just">
                        <a:buFont typeface="Arial" panose="020B0604020202020204" pitchFamily="34" charset="0"/>
                        <a:buChar char="•"/>
                      </a:pPr>
                      <a:r>
                        <a:rPr lang="en-GB" sz="1000" dirty="0" err="1"/>
                        <a:t>Agire</a:t>
                      </a:r>
                      <a:r>
                        <a:rPr lang="en-GB" sz="1000" dirty="0"/>
                        <a:t> in </a:t>
                      </a:r>
                      <a:r>
                        <a:rPr lang="en-GB" sz="1000" dirty="0" err="1"/>
                        <a:t>maniera</a:t>
                      </a:r>
                      <a:r>
                        <a:rPr lang="en-GB" sz="1000" dirty="0"/>
                        <a:t> </a:t>
                      </a:r>
                      <a:r>
                        <a:rPr lang="en-GB" sz="1000" dirty="0" err="1"/>
                        <a:t>responsabile</a:t>
                      </a:r>
                      <a:r>
                        <a:rPr lang="en-GB" sz="10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5014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4 – RISORSE</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980111339"/>
              </p:ext>
            </p:extLst>
          </p:nvPr>
        </p:nvGraphicFramePr>
        <p:xfrm>
          <a:off x="363315" y="2143511"/>
          <a:ext cx="11213541" cy="3497635"/>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it-IT" sz="1800">
                          <a:solidFill>
                            <a:schemeClr val="tx1"/>
                          </a:solidFill>
                        </a:rPr>
                        <a:t>Competenza</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a:solidFill>
                            <a:schemeClr val="tx1"/>
                          </a:solidFill>
                        </a:rPr>
                        <a:t>Nota</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a:solidFill>
                            <a:schemeClr val="tx1"/>
                          </a:solidFill>
                        </a:rPr>
                        <a:t>Descrizione</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it-IT" sz="1300" b="1">
                          <a:solidFill>
                            <a:schemeClr val="tx1"/>
                          </a:solidFill>
                        </a:rPr>
                        <a:t>2.1 Autocoscienza e autoefficacia </a:t>
                      </a:r>
                      <a:endParaRPr lang="it-IT"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it-IT" sz="1100" i="1">
                          <a:solidFill>
                            <a:schemeClr val="tx1"/>
                          </a:solidFill>
                        </a:rPr>
                        <a:t>Credere in sé stessi e non smettere di crescere</a:t>
                      </a:r>
                      <a:endParaRPr lang="it-IT"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a:t>Riflettere sulle proprie necessità, aspirazioni e desideri nel breve, medio e lungo termine. </a:t>
                      </a:r>
                    </a:p>
                    <a:p>
                      <a:pPr marL="171450" indent="-171450" algn="just">
                        <a:buFont typeface="Arial" panose="020B0604020202020204" pitchFamily="34" charset="0"/>
                        <a:buChar char="•"/>
                      </a:pPr>
                      <a:r>
                        <a:rPr lang="it-IT" sz="1000"/>
                        <a:t>Identificare i punti di forza e di debolezza di sè stessi e del gruppo a cui si appartiene.</a:t>
                      </a:r>
                    </a:p>
                    <a:p>
                      <a:pPr marL="171450" indent="-171450" algn="just">
                        <a:buFont typeface="Arial" panose="020B0604020202020204" pitchFamily="34" charset="0"/>
                        <a:buChar char="•"/>
                      </a:pPr>
                      <a:r>
                        <a:rPr lang="it-IT" sz="1000"/>
                        <a:t>Credere nelle proprie capacità di influenzare il corso degli eventi, a scapito di insicurezze, contrattempi e fallimenti temporanei. </a:t>
                      </a:r>
                      <a:endParaRPr lang="it-IT"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it-IT" sz="1300" b="1">
                          <a:solidFill>
                            <a:schemeClr val="tx1"/>
                          </a:solidFill>
                        </a:rPr>
                        <a:t>2.2 Motivazione e perseveranza</a:t>
                      </a:r>
                      <a:endParaRPr lang="it-IT"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it-IT" sz="1100" i="1">
                          <a:solidFill>
                            <a:schemeClr val="tx1"/>
                          </a:solidFill>
                        </a:rPr>
                        <a:t>Restare concentrate e non arrendersi</a:t>
                      </a:r>
                      <a:endParaRPr lang="it-IT"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a:t>Essere determinati nel voler convertire le idee in azioni e soddisfare le proprie necessità di crescita</a:t>
                      </a:r>
                    </a:p>
                    <a:p>
                      <a:pPr marL="171450" indent="-171450" algn="just">
                        <a:buFont typeface="Arial" panose="020B0604020202020204" pitchFamily="34" charset="0"/>
                        <a:buChar char="•"/>
                      </a:pPr>
                      <a:r>
                        <a:rPr lang="it-IT" sz="1000"/>
                        <a:t>Essere pazienti e non arrendersi nel cercare di raggiungere i propri obiettivi a lungo termine.</a:t>
                      </a:r>
                    </a:p>
                    <a:p>
                      <a:pPr marL="171450" indent="-171450" algn="just">
                        <a:buFont typeface="Arial" panose="020B0604020202020204" pitchFamily="34" charset="0"/>
                        <a:buChar char="•"/>
                      </a:pPr>
                      <a:r>
                        <a:rPr lang="it-IT" sz="1000"/>
                        <a:t>Resistere alle pressioni, alle avversità e ai fallimenti momentanei. </a:t>
                      </a:r>
                      <a:endParaRPr lang="it-IT"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it-IT" sz="1300" b="1">
                          <a:solidFill>
                            <a:schemeClr val="tx1"/>
                          </a:solidFill>
                        </a:rPr>
                        <a:t>2.3 </a:t>
                      </a:r>
                      <a:r>
                        <a:rPr lang="it-IT" sz="1300" b="1" noProof="0">
                          <a:solidFill>
                            <a:schemeClr val="tx1"/>
                          </a:solidFill>
                        </a:rPr>
                        <a:t>Mobilitare risorse</a:t>
                      </a:r>
                      <a:endParaRPr lang="it-IT"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it-IT" sz="1100" i="1" dirty="0">
                          <a:solidFill>
                            <a:schemeClr val="tx1"/>
                          </a:solidFill>
                        </a:rPr>
                        <a:t>Raccogliere e gestire le risorse di cui si ha bisogno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a:t>Raccogliere e gestire le risorse materiali, non materiali e digitali necessarie a trasformare un’idea in un’azione. </a:t>
                      </a:r>
                    </a:p>
                    <a:p>
                      <a:pPr marL="171450" indent="-171450" algn="just">
                        <a:buFont typeface="Arial" panose="020B0604020202020204" pitchFamily="34" charset="0"/>
                        <a:buChar char="•"/>
                      </a:pPr>
                      <a:r>
                        <a:rPr lang="it-IT" sz="1000"/>
                        <a:t>Ottenere il massimo da risorse limitate.</a:t>
                      </a:r>
                    </a:p>
                    <a:p>
                      <a:pPr marL="171450" indent="-171450" algn="just">
                        <a:buFont typeface="Arial" panose="020B0604020202020204" pitchFamily="34" charset="0"/>
                        <a:buChar char="•"/>
                      </a:pPr>
                      <a:r>
                        <a:rPr lang="it-IT" sz="1000"/>
                        <a:t>Ottenere e gestire le competenze necessarie, siano esse tecniche, legali, digitali o fiscali. </a:t>
                      </a:r>
                      <a:endParaRPr lang="it-IT"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it-IT" sz="1300" b="1">
                          <a:solidFill>
                            <a:schemeClr val="tx1"/>
                          </a:solidFill>
                        </a:rPr>
                        <a:t>2.4 Alfabetizzazione economica e finanziaria</a:t>
                      </a:r>
                      <a:endParaRPr lang="it-IT"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it-IT" sz="1100" i="1">
                          <a:solidFill>
                            <a:schemeClr val="tx1"/>
                          </a:solidFill>
                        </a:rPr>
                        <a:t>Sviluppare conoscenze economiche e finanziarie </a:t>
                      </a:r>
                      <a:endParaRPr lang="it-IT"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a:t>Stimare i costi da sostenere per trasformare un’idea in un’attivita che generi valore.</a:t>
                      </a:r>
                    </a:p>
                    <a:p>
                      <a:pPr marL="171450" indent="-171450" algn="just">
                        <a:buFont typeface="Arial" panose="020B0604020202020204" pitchFamily="34" charset="0"/>
                        <a:buChar char="•"/>
                      </a:pPr>
                      <a:r>
                        <a:rPr lang="it-IT" sz="1000"/>
                        <a:t>Programmare e valutare decisioni finanziare nel corso del tempo.</a:t>
                      </a:r>
                    </a:p>
                    <a:p>
                      <a:pPr marL="171450" indent="-171450" algn="just">
                        <a:buFont typeface="Arial" panose="020B0604020202020204" pitchFamily="34" charset="0"/>
                        <a:buChar char="•"/>
                      </a:pPr>
                      <a:r>
                        <a:rPr lang="it-IT" sz="1000"/>
                        <a:t>Gestire le finanze per assicurarsi che il Progetto possa resistere nel lungo termine. </a:t>
                      </a:r>
                      <a:endParaRPr lang="it-IT"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it-IT" sz="1300" b="1">
                          <a:solidFill>
                            <a:schemeClr val="tx1"/>
                          </a:solidFill>
                        </a:rPr>
                        <a:t>2.5 Mobilitare gli altri</a:t>
                      </a:r>
                      <a:endParaRPr lang="it-IT"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it-IT" sz="1100" i="1">
                          <a:solidFill>
                            <a:schemeClr val="tx1"/>
                          </a:solidFill>
                        </a:rPr>
                        <a:t>Ispirare, entusiasmare e coinvolgere gli altri</a:t>
                      </a:r>
                      <a:endParaRPr lang="it-IT"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dirty="0"/>
                        <a:t>Ispirare e entusiasmare possibili investitori</a:t>
                      </a:r>
                    </a:p>
                    <a:p>
                      <a:pPr marL="171450" indent="-171450" algn="just">
                        <a:buFont typeface="Arial" panose="020B0604020202020204" pitchFamily="34" charset="0"/>
                        <a:buChar char="•"/>
                      </a:pPr>
                      <a:r>
                        <a:rPr lang="it-IT" sz="1000" dirty="0"/>
                        <a:t>Ottenere il supporto necessario a raggiungere I propri obiettivi</a:t>
                      </a:r>
                    </a:p>
                    <a:p>
                      <a:pPr marL="171450" indent="-171450" algn="just">
                        <a:buFont typeface="Arial" panose="020B0604020202020204" pitchFamily="34" charset="0"/>
                        <a:buChar char="•"/>
                      </a:pPr>
                      <a:r>
                        <a:rPr lang="it-IT" sz="1000" dirty="0"/>
                        <a:t>Dimostrare capacità comunicative, persuasione, negoziazione e leadership. </a:t>
                      </a:r>
                      <a:endParaRPr lang="it-IT"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8847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5 – IN AZIONE</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883009256"/>
              </p:ext>
            </p:extLst>
          </p:nvPr>
        </p:nvGraphicFramePr>
        <p:xfrm>
          <a:off x="363315" y="2143511"/>
          <a:ext cx="11213541" cy="3554877"/>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it-IT" sz="1800" noProof="0">
                          <a:solidFill>
                            <a:schemeClr val="tx1"/>
                          </a:solidFill>
                        </a:rPr>
                        <a:t>Competenza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Nota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it-IT" sz="1300" b="1" noProof="0">
                          <a:solidFill>
                            <a:schemeClr val="tx1"/>
                          </a:solidFill>
                        </a:rPr>
                        <a:t>3.1 Prendere l’iniziativa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100" i="1" noProof="0">
                          <a:solidFill>
                            <a:schemeClr val="tx1"/>
                          </a:solidFill>
                        </a:rPr>
                        <a:t>Buttarsi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noProof="0">
                          <a:solidFill>
                            <a:schemeClr val="tx1"/>
                          </a:solidFill>
                        </a:rPr>
                        <a:t>Dare il via a processi che possano creare valore</a:t>
                      </a:r>
                    </a:p>
                    <a:p>
                      <a:pPr marL="171450" indent="-171450" algn="just">
                        <a:buFont typeface="Arial" panose="020B0604020202020204" pitchFamily="34" charset="0"/>
                        <a:buChar char="•"/>
                      </a:pPr>
                      <a:r>
                        <a:rPr lang="it-IT" sz="1000" noProof="0">
                          <a:solidFill>
                            <a:schemeClr val="tx1"/>
                          </a:solidFill>
                        </a:rPr>
                        <a:t>Raccogliere le sfide</a:t>
                      </a:r>
                    </a:p>
                    <a:p>
                      <a:pPr marL="171450" indent="-171450" algn="just">
                        <a:buFont typeface="Arial" panose="020B0604020202020204" pitchFamily="34" charset="0"/>
                        <a:buChar char="•"/>
                      </a:pPr>
                      <a:r>
                        <a:rPr lang="it-IT" sz="1000" noProof="0">
                          <a:solidFill>
                            <a:schemeClr val="tx1"/>
                          </a:solidFill>
                        </a:rPr>
                        <a:t>Agire e lavorare per raggiungere gli obiettivi , attenersi ai piani e ai compiti prefissati.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it-IT" sz="1300" b="1" noProof="0">
                          <a:solidFill>
                            <a:schemeClr val="tx1"/>
                          </a:solidFill>
                        </a:rPr>
                        <a:t>3.2 Pianificare e Gestire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100" i="1" noProof="0">
                          <a:solidFill>
                            <a:schemeClr val="tx1"/>
                          </a:solidFill>
                        </a:rPr>
                        <a:t>Definire le priorità, organizzarsi e monitorare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noProof="0" dirty="0">
                          <a:solidFill>
                            <a:schemeClr val="tx1"/>
                          </a:solidFill>
                        </a:rPr>
                        <a:t>Fissare obiettivi a breve, medio e lungo termine</a:t>
                      </a:r>
                    </a:p>
                    <a:p>
                      <a:pPr marL="171450" indent="-171450" algn="just">
                        <a:buFont typeface="Arial" panose="020B0604020202020204" pitchFamily="34" charset="0"/>
                        <a:buChar char="•"/>
                      </a:pPr>
                      <a:r>
                        <a:rPr lang="it-IT" sz="1000" noProof="0" dirty="0">
                          <a:solidFill>
                            <a:schemeClr val="tx1"/>
                          </a:solidFill>
                        </a:rPr>
                        <a:t>Definire le priorità ed i piani d’azione</a:t>
                      </a:r>
                    </a:p>
                    <a:p>
                      <a:pPr marL="171450" indent="-171450" algn="just">
                        <a:buFont typeface="Arial" panose="020B0604020202020204" pitchFamily="34" charset="0"/>
                        <a:buChar char="•"/>
                      </a:pPr>
                      <a:r>
                        <a:rPr lang="it-IT" sz="1000" noProof="0" dirty="0">
                          <a:solidFill>
                            <a:schemeClr val="tx1"/>
                          </a:solidFill>
                        </a:rPr>
                        <a:t>Adattarsi a cambiamenti improvvisi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it-IT" sz="1300" b="1" noProof="0" dirty="0">
                          <a:solidFill>
                            <a:schemeClr val="tx1"/>
                          </a:solidFill>
                        </a:rPr>
                        <a:t>3.3 Affrontare i rischi, le incertezze e le ambiguità</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100" i="1" noProof="0" dirty="0">
                          <a:solidFill>
                            <a:schemeClr val="tx1"/>
                          </a:solidFill>
                        </a:rPr>
                        <a:t>Prendere decisioni affrontando rischi,  incertezze ed ambiguità</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noProof="0" dirty="0">
                          <a:solidFill>
                            <a:schemeClr val="tx1"/>
                          </a:solidFill>
                        </a:rPr>
                        <a:t>Prendere decisioni anche quando l’esito è incerto, quando le informazioni che si hanno a disposizione sono incomplete o ambigue, o quando si rischia di ottenere dei risultati diversi.</a:t>
                      </a:r>
                    </a:p>
                    <a:p>
                      <a:pPr marL="171450" indent="-171450" algn="just">
                        <a:buFont typeface="Arial" panose="020B0604020202020204" pitchFamily="34" charset="0"/>
                        <a:buChar char="•"/>
                      </a:pPr>
                      <a:r>
                        <a:rPr lang="it-IT" sz="1000" noProof="0" dirty="0">
                          <a:solidFill>
                            <a:schemeClr val="tx1"/>
                          </a:solidFill>
                        </a:rPr>
                        <a:t>Inserire all’interno del processo di creazione del valore degli strumenti per testare le idee e i prototipi sin dai primi step, per ridurre i rischi di fallimento.</a:t>
                      </a:r>
                    </a:p>
                    <a:p>
                      <a:pPr marL="171450" indent="-171450" algn="just">
                        <a:buFont typeface="Arial" panose="020B0604020202020204" pitchFamily="34" charset="0"/>
                        <a:buChar char="•"/>
                      </a:pPr>
                      <a:r>
                        <a:rPr lang="it-IT" sz="1000" noProof="0" dirty="0">
                          <a:solidFill>
                            <a:schemeClr val="tx1"/>
                          </a:solidFill>
                        </a:rPr>
                        <a:t>Gestire situazioni in rapido mutamento in maniera efficace.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it-IT" sz="1300" b="1" noProof="0">
                          <a:solidFill>
                            <a:schemeClr val="tx1"/>
                          </a:solidFill>
                        </a:rPr>
                        <a:t>3.4 Lavorare con gli altri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100" i="1" noProof="0">
                          <a:solidFill>
                            <a:schemeClr val="tx1"/>
                          </a:solidFill>
                        </a:rPr>
                        <a:t>Collaborare, fare network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noProof="0"/>
                        <a:t>Lavorare insieme, cooperare con gli altri per sviluppare idee e trasformarle in azione.</a:t>
                      </a:r>
                    </a:p>
                    <a:p>
                      <a:pPr marL="171450" indent="-171450" algn="just">
                        <a:buFont typeface="Arial" panose="020B0604020202020204" pitchFamily="34" charset="0"/>
                        <a:buChar char="•"/>
                      </a:pPr>
                      <a:r>
                        <a:rPr lang="it-IT" sz="1000" noProof="0"/>
                        <a:t>Network </a:t>
                      </a:r>
                    </a:p>
                    <a:p>
                      <a:pPr marL="171450" indent="-171450" algn="just">
                        <a:buFont typeface="Arial" panose="020B0604020202020204" pitchFamily="34" charset="0"/>
                        <a:buChar char="•"/>
                      </a:pPr>
                      <a:r>
                        <a:rPr lang="it-IT" sz="1000" noProof="0"/>
                        <a:t>Risolvere conflitti e affrontare le sfide.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it-IT" sz="1300" b="1" noProof="0">
                          <a:solidFill>
                            <a:schemeClr val="tx1"/>
                          </a:solidFill>
                        </a:rPr>
                        <a:t>3.5 Imparare facendo esperienza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100" i="1" noProof="0">
                          <a:solidFill>
                            <a:schemeClr val="tx1"/>
                          </a:solidFill>
                        </a:rPr>
                        <a:t>Imparare facendo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1000" noProof="0" dirty="0"/>
                        <a:t>Sfruttare ogni attività per acquisire nuove competenze.</a:t>
                      </a:r>
                    </a:p>
                    <a:p>
                      <a:pPr marL="171450" indent="-171450" algn="just">
                        <a:buFont typeface="Arial" panose="020B0604020202020204" pitchFamily="34" charset="0"/>
                        <a:buChar char="•"/>
                      </a:pPr>
                      <a:r>
                        <a:rPr lang="it-IT" sz="1000" noProof="0" dirty="0"/>
                        <a:t>Imparare con gli altri, inclusi mentori e colleghi.</a:t>
                      </a:r>
                    </a:p>
                    <a:p>
                      <a:pPr marL="171450" indent="-171450" algn="just">
                        <a:buFont typeface="Arial" panose="020B0604020202020204" pitchFamily="34" charset="0"/>
                        <a:buChar char="•"/>
                      </a:pPr>
                      <a:r>
                        <a:rPr lang="it-IT" sz="1000" noProof="0" dirty="0"/>
                        <a:t>Riflettere ed apprendere sia dai fallimenti che dai successi, propri e altrui. </a:t>
                      </a:r>
                      <a:endParaRPr lang="it-IT" sz="10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67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696769" y="2545055"/>
            <a:ext cx="6186103" cy="800219"/>
            <a:chOff x="4834470" y="1482096"/>
            <a:chExt cx="6186103" cy="800219"/>
          </a:xfrm>
        </p:grpSpPr>
        <p:grpSp>
          <p:nvGrpSpPr>
            <p:cNvPr id="4" name="Group 3"/>
            <p:cNvGrpSpPr/>
            <p:nvPr/>
          </p:nvGrpSpPr>
          <p:grpSpPr>
            <a:xfrm>
              <a:off x="5895648" y="1482096"/>
              <a:ext cx="5124925" cy="800219"/>
              <a:chOff x="6420994" y="1411926"/>
              <a:chExt cx="5124925" cy="800219"/>
            </a:xfrm>
          </p:grpSpPr>
          <p:sp>
            <p:nvSpPr>
              <p:cNvPr id="8" name="TextBox 7"/>
              <p:cNvSpPr txBox="1"/>
              <p:nvPr/>
            </p:nvSpPr>
            <p:spPr>
              <a:xfrm>
                <a:off x="6420994" y="1750480"/>
                <a:ext cx="5124925" cy="461665"/>
              </a:xfrm>
              <a:prstGeom prst="rect">
                <a:avLst/>
              </a:prstGeom>
              <a:noFill/>
            </p:spPr>
            <p:txBody>
              <a:bodyPr wrap="square" rtlCol="0">
                <a:spAutoFit/>
              </a:bodyPr>
              <a:lstStyle/>
              <a:p>
                <a:pPr algn="just"/>
                <a:r>
                  <a:rPr lang="en-US" altLang="ko-KR" sz="1200" dirty="0">
                    <a:cs typeface="Arial" pitchFamily="34" charset="0"/>
                  </a:rPr>
                  <a:t>Il Quadro </a:t>
                </a:r>
                <a:r>
                  <a:rPr lang="en-US" altLang="ko-KR" sz="1200" dirty="0" err="1">
                    <a:cs typeface="Arial" pitchFamily="34" charset="0"/>
                  </a:rPr>
                  <a:t>delle</a:t>
                </a:r>
                <a:r>
                  <a:rPr lang="en-US" altLang="ko-KR" sz="1200" dirty="0">
                    <a:cs typeface="Arial" pitchFamily="34" charset="0"/>
                  </a:rPr>
                  <a:t> </a:t>
                </a:r>
                <a:r>
                  <a:rPr lang="en-US" altLang="ko-KR" sz="1200" dirty="0" err="1">
                    <a:cs typeface="Arial" pitchFamily="34" charset="0"/>
                  </a:rPr>
                  <a:t>Competenze</a:t>
                </a:r>
                <a:r>
                  <a:rPr lang="en-US" altLang="ko-KR" sz="1200" dirty="0">
                    <a:cs typeface="Arial" pitchFamily="34" charset="0"/>
                  </a:rPr>
                  <a:t> </a:t>
                </a:r>
                <a:r>
                  <a:rPr lang="en-US" altLang="ko-KR" sz="1200" dirty="0" err="1">
                    <a:cs typeface="Arial" pitchFamily="34" charset="0"/>
                  </a:rPr>
                  <a:t>Imprenditoriali</a:t>
                </a:r>
                <a:r>
                  <a:rPr lang="en-US" altLang="ko-KR" sz="1200" dirty="0">
                    <a:cs typeface="Arial" pitchFamily="34" charset="0"/>
                  </a:rPr>
                  <a:t> </a:t>
                </a:r>
                <a:r>
                  <a:rPr lang="en-US" altLang="ko-KR" sz="1200" dirty="0" err="1">
                    <a:cs typeface="Arial" pitchFamily="34" charset="0"/>
                  </a:rPr>
                  <a:t>rappresenta</a:t>
                </a:r>
                <a:r>
                  <a:rPr lang="en-US" altLang="ko-KR" sz="1200" dirty="0">
                    <a:cs typeface="Arial" pitchFamily="34" charset="0"/>
                  </a:rPr>
                  <a:t> il </a:t>
                </a:r>
                <a:r>
                  <a:rPr lang="en-US" altLang="ko-KR" sz="1200" dirty="0" err="1">
                    <a:cs typeface="Arial" pitchFamily="34" charset="0"/>
                  </a:rPr>
                  <a:t>modello</a:t>
                </a:r>
                <a:r>
                  <a:rPr lang="en-US" altLang="ko-KR" sz="1200" dirty="0">
                    <a:cs typeface="Arial" pitchFamily="34" charset="0"/>
                  </a:rPr>
                  <a:t> </a:t>
                </a:r>
                <a:r>
                  <a:rPr lang="en-US" altLang="ko-KR" sz="1200" dirty="0" err="1">
                    <a:cs typeface="Arial" pitchFamily="34" charset="0"/>
                  </a:rPr>
                  <a:t>più</a:t>
                </a:r>
                <a:r>
                  <a:rPr lang="en-US" altLang="ko-KR" sz="1200" dirty="0">
                    <a:cs typeface="Arial" pitchFamily="34" charset="0"/>
                  </a:rPr>
                  <a:t> </a:t>
                </a:r>
                <a:r>
                  <a:rPr lang="en-US" altLang="ko-KR" sz="1200" dirty="0" err="1">
                    <a:cs typeface="Arial" pitchFamily="34" charset="0"/>
                  </a:rPr>
                  <a:t>affidabile</a:t>
                </a:r>
                <a:r>
                  <a:rPr lang="en-US" altLang="ko-KR" sz="1200" dirty="0">
                    <a:cs typeface="Arial" pitchFamily="34" charset="0"/>
                  </a:rPr>
                  <a:t> e </a:t>
                </a:r>
                <a:r>
                  <a:rPr lang="en-US" altLang="ko-KR" sz="1200" dirty="0" err="1">
                    <a:cs typeface="Arial" pitchFamily="34" charset="0"/>
                  </a:rPr>
                  <a:t>efficace</a:t>
                </a:r>
                <a:r>
                  <a:rPr lang="en-US" altLang="ko-KR" sz="1200" dirty="0">
                    <a:cs typeface="Arial" pitchFamily="34" charset="0"/>
                  </a:rPr>
                  <a:t> per </a:t>
                </a:r>
                <a:r>
                  <a:rPr lang="en-US" altLang="ko-KR" sz="1200" dirty="0" err="1">
                    <a:cs typeface="Arial" pitchFamily="34" charset="0"/>
                  </a:rPr>
                  <a:t>l’educazione</a:t>
                </a:r>
                <a:r>
                  <a:rPr lang="en-US" altLang="ko-KR" sz="1200" dirty="0">
                    <a:cs typeface="Arial" pitchFamily="34" charset="0"/>
                  </a:rPr>
                  <a:t> e </a:t>
                </a:r>
                <a:r>
                  <a:rPr lang="en-US" altLang="ko-KR" sz="1200" dirty="0" err="1">
                    <a:cs typeface="Arial" pitchFamily="34" charset="0"/>
                  </a:rPr>
                  <a:t>formazione</a:t>
                </a:r>
                <a:r>
                  <a:rPr lang="en-US" altLang="ko-KR" sz="1200" dirty="0">
                    <a:cs typeface="Arial" pitchFamily="34" charset="0"/>
                  </a:rPr>
                  <a:t> in </a:t>
                </a:r>
                <a:r>
                  <a:rPr lang="en-US" altLang="ko-KR" sz="1200" dirty="0" err="1">
                    <a:cs typeface="Arial" pitchFamily="34" charset="0"/>
                  </a:rPr>
                  <a:t>ambito</a:t>
                </a:r>
                <a:r>
                  <a:rPr lang="en-US" altLang="ko-KR" sz="1200" dirty="0">
                    <a:cs typeface="Arial" pitchFamily="34" charset="0"/>
                  </a:rPr>
                  <a:t> </a:t>
                </a:r>
                <a:r>
                  <a:rPr lang="en-US" altLang="ko-KR" sz="1200" dirty="0" err="1">
                    <a:cs typeface="Arial" pitchFamily="34" charset="0"/>
                  </a:rPr>
                  <a:t>imprenditoriale</a:t>
                </a:r>
                <a:r>
                  <a:rPr lang="en-US" altLang="ko-KR" sz="1200" dirty="0">
                    <a:cs typeface="Arial" pitchFamily="34" charset="0"/>
                  </a:rPr>
                  <a:t>. </a:t>
                </a: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it-IT" b="1" dirty="0"/>
                  <a:t>Acquisire esperienza con il Quadro </a:t>
                </a:r>
                <a:r>
                  <a:rPr lang="it-IT" b="1" dirty="0" err="1"/>
                  <a:t>EntreComp</a:t>
                </a:r>
                <a:endParaRPr lang="it-IT" dirty="0"/>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5696769" y="3633926"/>
            <a:ext cx="6301079" cy="984885"/>
            <a:chOff x="4834470" y="1482096"/>
            <a:chExt cx="6301079" cy="984885"/>
          </a:xfrm>
        </p:grpSpPr>
        <p:grpSp>
          <p:nvGrpSpPr>
            <p:cNvPr id="56" name="Group 55"/>
            <p:cNvGrpSpPr/>
            <p:nvPr/>
          </p:nvGrpSpPr>
          <p:grpSpPr>
            <a:xfrm>
              <a:off x="5895648" y="1482096"/>
              <a:ext cx="5239901" cy="984885"/>
              <a:chOff x="6420994" y="1411926"/>
              <a:chExt cx="5239901" cy="984885"/>
            </a:xfrm>
          </p:grpSpPr>
          <p:sp>
            <p:nvSpPr>
              <p:cNvPr id="60" name="TextBox 59"/>
              <p:cNvSpPr txBox="1"/>
              <p:nvPr/>
            </p:nvSpPr>
            <p:spPr>
              <a:xfrm>
                <a:off x="6420994" y="1750480"/>
                <a:ext cx="5124925" cy="646331"/>
              </a:xfrm>
              <a:prstGeom prst="rect">
                <a:avLst/>
              </a:prstGeom>
              <a:noFill/>
            </p:spPr>
            <p:txBody>
              <a:bodyPr wrap="square" rtlCol="0">
                <a:spAutoFit/>
              </a:bodyPr>
              <a:lstStyle/>
              <a:p>
                <a:pPr algn="just"/>
                <a:r>
                  <a:rPr lang="en-US" altLang="ko-KR" sz="1200" dirty="0" err="1">
                    <a:cs typeface="Arial" pitchFamily="34" charset="0"/>
                  </a:rPr>
                  <a:t>Questo</a:t>
                </a:r>
                <a:r>
                  <a:rPr lang="en-US" altLang="ko-KR" sz="1200" dirty="0">
                    <a:cs typeface="Arial" pitchFamily="34" charset="0"/>
                  </a:rPr>
                  <a:t> modulo </a:t>
                </a:r>
                <a:r>
                  <a:rPr lang="en-US" altLang="ko-KR" sz="1200" dirty="0" err="1">
                    <a:cs typeface="Arial" pitchFamily="34" charset="0"/>
                  </a:rPr>
                  <a:t>si</a:t>
                </a:r>
                <a:r>
                  <a:rPr lang="en-US" altLang="ko-KR" sz="1200" dirty="0">
                    <a:cs typeface="Arial" pitchFamily="34" charset="0"/>
                  </a:rPr>
                  <a:t> </a:t>
                </a:r>
                <a:r>
                  <a:rPr lang="en-US" altLang="ko-KR" sz="1200" dirty="0" err="1">
                    <a:cs typeface="Arial" pitchFamily="34" charset="0"/>
                  </a:rPr>
                  <a:t>focalizza</a:t>
                </a:r>
                <a:r>
                  <a:rPr lang="en-US" altLang="ko-KR" sz="1200" dirty="0">
                    <a:cs typeface="Arial" pitchFamily="34" charset="0"/>
                  </a:rPr>
                  <a:t> </a:t>
                </a:r>
                <a:r>
                  <a:rPr lang="en-US" altLang="ko-KR" sz="1200" dirty="0" err="1">
                    <a:cs typeface="Arial" pitchFamily="34" charset="0"/>
                  </a:rPr>
                  <a:t>sul</a:t>
                </a:r>
                <a:r>
                  <a:rPr lang="en-US" altLang="ko-KR" sz="1200" dirty="0">
                    <a:cs typeface="Arial" pitchFamily="34" charset="0"/>
                  </a:rPr>
                  <a:t> primo </a:t>
                </a:r>
                <a:r>
                  <a:rPr lang="en-US" altLang="ko-KR" sz="1200" dirty="0" err="1">
                    <a:cs typeface="Arial" pitchFamily="34" charset="0"/>
                  </a:rPr>
                  <a:t>pilastro</a:t>
                </a:r>
                <a:r>
                  <a:rPr lang="en-US" altLang="ko-KR" sz="1200" dirty="0">
                    <a:cs typeface="Arial" pitchFamily="34" charset="0"/>
                  </a:rPr>
                  <a:t> </a:t>
                </a:r>
                <a:r>
                  <a:rPr lang="en-US" altLang="ko-KR" sz="1200" dirty="0" err="1">
                    <a:cs typeface="Arial" pitchFamily="34" charset="0"/>
                  </a:rPr>
                  <a:t>EntreComp</a:t>
                </a:r>
                <a:r>
                  <a:rPr lang="en-US" altLang="ko-KR" sz="1200" dirty="0">
                    <a:cs typeface="Arial" pitchFamily="34" charset="0"/>
                  </a:rPr>
                  <a:t>: Idee e </a:t>
                </a:r>
                <a:r>
                  <a:rPr lang="en-US" altLang="ko-KR" sz="1200" dirty="0" err="1">
                    <a:cs typeface="Arial" pitchFamily="34" charset="0"/>
                  </a:rPr>
                  <a:t>Opportunità</a:t>
                </a:r>
                <a:r>
                  <a:rPr lang="en-US" altLang="ko-KR" sz="1200" dirty="0">
                    <a:cs typeface="Arial" pitchFamily="34" charset="0"/>
                  </a:rPr>
                  <a:t>. </a:t>
                </a:r>
                <a:r>
                  <a:rPr lang="en-US" altLang="ko-KR" sz="1200" dirty="0" err="1">
                    <a:cs typeface="Arial" pitchFamily="34" charset="0"/>
                  </a:rPr>
                  <a:t>Gli</a:t>
                </a:r>
                <a:r>
                  <a:rPr lang="en-US" altLang="ko-KR" sz="1200" dirty="0">
                    <a:cs typeface="Arial" pitchFamily="34" charset="0"/>
                  </a:rPr>
                  <a:t> </a:t>
                </a:r>
                <a:r>
                  <a:rPr lang="en-US" altLang="ko-KR" sz="1200" dirty="0" err="1">
                    <a:cs typeface="Arial" pitchFamily="34" charset="0"/>
                  </a:rPr>
                  <a:t>utenti</a:t>
                </a:r>
                <a:r>
                  <a:rPr lang="en-US" altLang="ko-KR" sz="1200" dirty="0">
                    <a:cs typeface="Arial" pitchFamily="34" charset="0"/>
                  </a:rPr>
                  <a:t> </a:t>
                </a:r>
                <a:r>
                  <a:rPr lang="en-US" altLang="ko-KR" sz="1200" dirty="0" err="1">
                    <a:cs typeface="Arial" pitchFamily="34" charset="0"/>
                  </a:rPr>
                  <a:t>potranno</a:t>
                </a:r>
                <a:r>
                  <a:rPr lang="en-US" altLang="ko-KR" sz="1200" dirty="0">
                    <a:cs typeface="Arial" pitchFamily="34" charset="0"/>
                  </a:rPr>
                  <a:t> </a:t>
                </a:r>
                <a:r>
                  <a:rPr lang="en-US" altLang="ko-KR" sz="1200" dirty="0" err="1">
                    <a:cs typeface="Arial" pitchFamily="34" charset="0"/>
                  </a:rPr>
                  <a:t>trovare</a:t>
                </a:r>
                <a:r>
                  <a:rPr lang="en-US" altLang="ko-KR" sz="1200" dirty="0">
                    <a:cs typeface="Arial" pitchFamily="34" charset="0"/>
                  </a:rPr>
                  <a:t> </a:t>
                </a:r>
                <a:r>
                  <a:rPr lang="en-US" altLang="ko-KR" sz="1200" dirty="0" err="1">
                    <a:cs typeface="Arial" pitchFamily="34" charset="0"/>
                  </a:rPr>
                  <a:t>nuove</a:t>
                </a:r>
                <a:r>
                  <a:rPr lang="en-US" altLang="ko-KR" sz="1200" dirty="0">
                    <a:cs typeface="Arial" pitchFamily="34" charset="0"/>
                  </a:rPr>
                  <a:t> </a:t>
                </a:r>
                <a:r>
                  <a:rPr lang="en-US" altLang="ko-KR" sz="1200" dirty="0" err="1">
                    <a:cs typeface="Arial" pitchFamily="34" charset="0"/>
                  </a:rPr>
                  <a:t>fonti</a:t>
                </a:r>
                <a:r>
                  <a:rPr lang="en-US" altLang="ko-KR" sz="1200" dirty="0">
                    <a:cs typeface="Arial" pitchFamily="34" charset="0"/>
                  </a:rPr>
                  <a:t> di </a:t>
                </a:r>
                <a:r>
                  <a:rPr lang="en-US" altLang="ko-KR" sz="1200" dirty="0" err="1">
                    <a:cs typeface="Arial" pitchFamily="34" charset="0"/>
                  </a:rPr>
                  <a:t>isprazione</a:t>
                </a:r>
                <a:r>
                  <a:rPr lang="en-US" altLang="ko-KR" sz="1200" dirty="0">
                    <a:cs typeface="Arial" pitchFamily="34" charset="0"/>
                  </a:rPr>
                  <a:t> per </a:t>
                </a:r>
                <a:r>
                  <a:rPr lang="en-US" altLang="ko-KR" sz="1200" dirty="0" err="1">
                    <a:cs typeface="Arial" pitchFamily="34" charset="0"/>
                  </a:rPr>
                  <a:t>valorizzare</a:t>
                </a:r>
                <a:r>
                  <a:rPr lang="en-US" altLang="ko-KR" sz="1200" dirty="0">
                    <a:cs typeface="Arial" pitchFamily="34" charset="0"/>
                  </a:rPr>
                  <a:t> le </a:t>
                </a:r>
                <a:r>
                  <a:rPr lang="en-US" altLang="ko-KR" sz="1200" dirty="0" err="1">
                    <a:cs typeface="Arial" pitchFamily="34" charset="0"/>
                  </a:rPr>
                  <a:t>proprie</a:t>
                </a:r>
                <a:r>
                  <a:rPr lang="en-US" altLang="ko-KR" sz="1200" dirty="0">
                    <a:cs typeface="Arial" pitchFamily="34" charset="0"/>
                  </a:rPr>
                  <a:t> attivita in </a:t>
                </a:r>
                <a:r>
                  <a:rPr lang="en-US" altLang="ko-KR" sz="1200" dirty="0" err="1">
                    <a:cs typeface="Arial" pitchFamily="34" charset="0"/>
                  </a:rPr>
                  <a:t>ambito</a:t>
                </a:r>
                <a:r>
                  <a:rPr lang="en-US" altLang="ko-KR" sz="1200" dirty="0">
                    <a:cs typeface="Arial" pitchFamily="34" charset="0"/>
                  </a:rPr>
                  <a:t> ICH. </a:t>
                </a:r>
              </a:p>
            </p:txBody>
          </p:sp>
          <p:sp>
            <p:nvSpPr>
              <p:cNvPr id="61" name="TextBox 60"/>
              <p:cNvSpPr txBox="1"/>
              <p:nvPr/>
            </p:nvSpPr>
            <p:spPr>
              <a:xfrm>
                <a:off x="6420994" y="1411926"/>
                <a:ext cx="5239901" cy="369332"/>
              </a:xfrm>
              <a:prstGeom prst="rect">
                <a:avLst/>
              </a:prstGeom>
              <a:noFill/>
            </p:spPr>
            <p:txBody>
              <a:bodyPr wrap="square" lIns="108000" rIns="108000" rtlCol="0">
                <a:spAutoFit/>
              </a:bodyPr>
              <a:lstStyle/>
              <a:p>
                <a:r>
                  <a:rPr lang="it-IT" b="1" dirty="0"/>
                  <a:t>Acquisire nuove idee per creare opportunità nell’ICH</a:t>
                </a:r>
                <a:endParaRPr lang="it-IT" dirty="0"/>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5696769" y="4844789"/>
            <a:ext cx="6186103" cy="800219"/>
            <a:chOff x="4834470" y="1482096"/>
            <a:chExt cx="6186103" cy="800219"/>
          </a:xfrm>
        </p:grpSpPr>
        <p:grpSp>
          <p:nvGrpSpPr>
            <p:cNvPr id="63" name="Group 62"/>
            <p:cNvGrpSpPr/>
            <p:nvPr/>
          </p:nvGrpSpPr>
          <p:grpSpPr>
            <a:xfrm>
              <a:off x="5895648" y="1482096"/>
              <a:ext cx="5124925" cy="800219"/>
              <a:chOff x="6420994" y="1411926"/>
              <a:chExt cx="5124925" cy="800219"/>
            </a:xfrm>
          </p:grpSpPr>
          <p:sp>
            <p:nvSpPr>
              <p:cNvPr id="67" name="TextBox 66"/>
              <p:cNvSpPr txBox="1"/>
              <p:nvPr/>
            </p:nvSpPr>
            <p:spPr>
              <a:xfrm>
                <a:off x="6420994" y="1750480"/>
                <a:ext cx="5124925" cy="461665"/>
              </a:xfrm>
              <a:prstGeom prst="rect">
                <a:avLst/>
              </a:prstGeom>
              <a:noFill/>
            </p:spPr>
            <p:txBody>
              <a:bodyPr wrap="square" rtlCol="0">
                <a:spAutoFit/>
              </a:bodyPr>
              <a:lstStyle/>
              <a:p>
                <a:r>
                  <a:rPr lang="en-US" altLang="ko-KR" sz="1200" dirty="0" err="1">
                    <a:cs typeface="Arial" pitchFamily="34" charset="0"/>
                  </a:rPr>
                  <a:t>L’ultima</a:t>
                </a:r>
                <a:r>
                  <a:rPr lang="en-US" altLang="ko-KR" sz="1200" dirty="0">
                    <a:cs typeface="Arial" pitchFamily="34" charset="0"/>
                  </a:rPr>
                  <a:t> </a:t>
                </a:r>
                <a:r>
                  <a:rPr lang="en-US" altLang="ko-KR" sz="1200" dirty="0" err="1">
                    <a:cs typeface="Arial" pitchFamily="34" charset="0"/>
                  </a:rPr>
                  <a:t>sezione</a:t>
                </a:r>
                <a:r>
                  <a:rPr lang="en-US" altLang="ko-KR" sz="1200" dirty="0">
                    <a:cs typeface="Arial" pitchFamily="34" charset="0"/>
                  </a:rPr>
                  <a:t> introduce </a:t>
                </a:r>
                <a:r>
                  <a:rPr lang="en-US" altLang="ko-KR" sz="1200" dirty="0" err="1">
                    <a:cs typeface="Arial" pitchFamily="34" charset="0"/>
                  </a:rPr>
                  <a:t>conoscenze</a:t>
                </a:r>
                <a:r>
                  <a:rPr lang="en-US" altLang="ko-KR" sz="1200" dirty="0">
                    <a:cs typeface="Arial" pitchFamily="34" charset="0"/>
                  </a:rPr>
                  <a:t> </a:t>
                </a:r>
                <a:r>
                  <a:rPr lang="en-US" altLang="ko-KR" sz="1200" dirty="0" err="1">
                    <a:cs typeface="Arial" pitchFamily="34" charset="0"/>
                  </a:rPr>
                  <a:t>pratiche</a:t>
                </a:r>
                <a:r>
                  <a:rPr lang="en-US" altLang="ko-KR" sz="1200" dirty="0">
                    <a:cs typeface="Arial" pitchFamily="34" charset="0"/>
                  </a:rPr>
                  <a:t> </a:t>
                </a:r>
                <a:r>
                  <a:rPr lang="en-US" altLang="ko-KR" sz="1200" dirty="0" err="1">
                    <a:cs typeface="Arial" pitchFamily="34" charset="0"/>
                  </a:rPr>
                  <a:t>che</a:t>
                </a:r>
                <a:r>
                  <a:rPr lang="en-US" altLang="ko-KR" sz="1200" dirty="0">
                    <a:cs typeface="Arial" pitchFamily="34" charset="0"/>
                  </a:rPr>
                  <a:t> </a:t>
                </a:r>
                <a:r>
                  <a:rPr lang="en-US" altLang="ko-KR" sz="1200" dirty="0" err="1">
                    <a:cs typeface="Arial" pitchFamily="34" charset="0"/>
                  </a:rPr>
                  <a:t>possono</a:t>
                </a:r>
                <a:r>
                  <a:rPr lang="en-US" altLang="ko-KR" sz="1200" dirty="0">
                    <a:cs typeface="Arial" pitchFamily="34" charset="0"/>
                  </a:rPr>
                  <a:t> </a:t>
                </a:r>
                <a:r>
                  <a:rPr lang="en-US" altLang="ko-KR" sz="1200" dirty="0" err="1">
                    <a:cs typeface="Arial" pitchFamily="34" charset="0"/>
                  </a:rPr>
                  <a:t>essere</a:t>
                </a:r>
                <a:r>
                  <a:rPr lang="en-US" altLang="ko-KR" sz="1200" dirty="0">
                    <a:cs typeface="Arial" pitchFamily="34" charset="0"/>
                  </a:rPr>
                  <a:t> </a:t>
                </a:r>
                <a:r>
                  <a:rPr lang="en-US" altLang="ko-KR" sz="1200" dirty="0" err="1">
                    <a:cs typeface="Arial" pitchFamily="34" charset="0"/>
                  </a:rPr>
                  <a:t>utilizzate</a:t>
                </a:r>
                <a:r>
                  <a:rPr lang="en-US" altLang="ko-KR" sz="1200" dirty="0">
                    <a:cs typeface="Arial" pitchFamily="34" charset="0"/>
                  </a:rPr>
                  <a:t> </a:t>
                </a:r>
                <a:r>
                  <a:rPr lang="en-US" altLang="ko-KR" sz="1200" dirty="0" err="1">
                    <a:cs typeface="Arial" pitchFamily="34" charset="0"/>
                  </a:rPr>
                  <a:t>dagli</a:t>
                </a:r>
                <a:r>
                  <a:rPr lang="en-US" altLang="ko-KR" sz="1200" dirty="0">
                    <a:cs typeface="Arial" pitchFamily="34" charset="0"/>
                  </a:rPr>
                  <a:t> </a:t>
                </a:r>
                <a:r>
                  <a:rPr lang="en-US" altLang="ko-KR" sz="1200" dirty="0" err="1">
                    <a:cs typeface="Arial" pitchFamily="34" charset="0"/>
                  </a:rPr>
                  <a:t>utenti</a:t>
                </a:r>
                <a:r>
                  <a:rPr lang="en-US" altLang="ko-KR" sz="1200" dirty="0">
                    <a:cs typeface="Arial" pitchFamily="34" charset="0"/>
                  </a:rPr>
                  <a:t> per </a:t>
                </a:r>
                <a:r>
                  <a:rPr lang="en-US" altLang="ko-KR" sz="1200" dirty="0" err="1">
                    <a:cs typeface="Arial" pitchFamily="34" charset="0"/>
                  </a:rPr>
                  <a:t>migliorare</a:t>
                </a:r>
                <a:r>
                  <a:rPr lang="en-US" altLang="ko-KR" sz="1200" dirty="0">
                    <a:cs typeface="Arial" pitchFamily="34" charset="0"/>
                  </a:rPr>
                  <a:t> le </a:t>
                </a:r>
                <a:r>
                  <a:rPr lang="en-US" altLang="ko-KR" sz="1200" dirty="0" err="1">
                    <a:cs typeface="Arial" pitchFamily="34" charset="0"/>
                  </a:rPr>
                  <a:t>proprie</a:t>
                </a:r>
                <a:r>
                  <a:rPr lang="en-US" altLang="ko-KR" sz="1200" dirty="0">
                    <a:cs typeface="Arial" pitchFamily="34" charset="0"/>
                  </a:rPr>
                  <a:t> idee in </a:t>
                </a:r>
                <a:r>
                  <a:rPr lang="en-US" altLang="ko-KR" sz="1200" dirty="0" err="1">
                    <a:cs typeface="Arial" pitchFamily="34" charset="0"/>
                  </a:rPr>
                  <a:t>ambito</a:t>
                </a:r>
                <a:r>
                  <a:rPr lang="en-US" altLang="ko-KR" sz="1200" dirty="0">
                    <a:cs typeface="Arial" pitchFamily="34" charset="0"/>
                  </a:rPr>
                  <a:t> ICH. </a:t>
                </a: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it-IT" b="1" dirty="0"/>
                  <a:t>Competenze per stimolare l’innovazione nell’ICH</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707886"/>
          </a:xfrm>
          <a:prstGeom prst="rect">
            <a:avLst/>
          </a:prstGeom>
          <a:noFill/>
        </p:spPr>
        <p:txBody>
          <a:bodyPr wrap="square" rtlCol="0">
            <a:spAutoFit/>
          </a:bodyPr>
          <a:lstStyle/>
          <a:p>
            <a:r>
              <a:rPr lang="es-ES" sz="4000" b="1" dirty="0">
                <a:solidFill>
                  <a:srgbClr val="266C9F"/>
                </a:solidFill>
              </a:rPr>
              <a:t>OBIETTIVI</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276381" y="1967591"/>
            <a:ext cx="4296048" cy="369332"/>
          </a:xfrm>
          <a:prstGeom prst="rect">
            <a:avLst/>
          </a:prstGeom>
        </p:spPr>
        <p:txBody>
          <a:bodyPr wrap="none">
            <a:spAutoFit/>
          </a:bodyPr>
          <a:lstStyle/>
          <a:p>
            <a:pPr algn="just"/>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Competenze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acquisite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alla</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fine del modulo: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6" y="1576271"/>
            <a:ext cx="11072472" cy="2616101"/>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1 – </a:t>
            </a:r>
            <a:r>
              <a:rPr lang="it-IT" sz="2000" b="1" dirty="0">
                <a:solidFill>
                  <a:schemeClr val="accent1">
                    <a:lumMod val="75000"/>
                  </a:schemeClr>
                </a:solidFill>
              </a:rPr>
              <a:t>La colonna portante: Idee e opportunità. Analisi dettagliata.</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Quest’ultima unità andrà ad analizzare la prima area formative del Quadro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Verrà analizzata ogni competenza e la sua area di riferimento, affinché gli utenti possano sviluppare un nuovo spirito d’iniziativa che parta dallo sviluppo di nuove opportunità creative in ambito ICH.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Per ulteriori informazioni sulle alter competenze previste dal Quadro, si rimanda alla parte D di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in Azione (pagina 178).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0372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1.1 Identificare le Opportunità: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Individuare, creare e cogliere opportunità</a:t>
            </a:r>
          </a:p>
          <a:p>
            <a:pPr algn="just">
              <a:defRPr/>
            </a:pPr>
            <a:endParaRPr lang="it-IT" altLang="es-ES" i="1"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“Individuare e creare opportunità” si traduce nello sviluppo di uno spirito critico nei confronti dell’ambiente circostante, e allo stesso tempo nello sfruttamento di diversi approcci per creare valore nell’organizzazione.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 opportunità non si riferiscono solo al profitto, ma nel Quadro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sono viste anche come miglioramenti sociali, culturali ed economici, utili a creare benefici alle comunità alle quali appartengono.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La metodologia dovrebbe essere molto analitica, pratica e orientata al raggiungimento degli obiettivi. Tuttavia, gli utenti vengono stimolati a sperimentare  attraverso la propria creatività e il proprio pensiero laterale, al fine di poter beneficiare a livello sociale ed economico dello sviluppo e delle innovazioni.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254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1.1 Identificare le opportunità: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Concentrarsi sulle sfide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Non è sempre un’opportunità a far emergere lo spirito imprenditoriale e d’iniziativa: talvolta può essere una sfida il motore che le attiva, sia essa economica, sociale o culturale.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Nel caso di </a:t>
            </a:r>
            <a:r>
              <a:rPr lang="it-IT" b="1" dirty="0">
                <a:latin typeface="Calibri" panose="020F0502020204030204" pitchFamily="34" charset="0"/>
                <a:cs typeface="Calibri" panose="020F0502020204030204" pitchFamily="34" charset="0"/>
              </a:rPr>
              <a:t>un’opportunità, </a:t>
            </a:r>
            <a:r>
              <a:rPr lang="it-IT" dirty="0">
                <a:latin typeface="Calibri" panose="020F0502020204030204" pitchFamily="34" charset="0"/>
                <a:cs typeface="Calibri" panose="020F0502020204030204" pitchFamily="34" charset="0"/>
              </a:rPr>
              <a:t>gli imprenditori cercano soluzioni creative e/o innovative per aumentare e migliorare il potenziale della stessa.</a:t>
            </a:r>
          </a:p>
          <a:p>
            <a:pPr algn="just">
              <a:defRPr/>
            </a:pPr>
            <a:endParaRPr lang="it-IT" b="1"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Nell’eventualità di una </a:t>
            </a:r>
            <a:r>
              <a:rPr lang="it-IT" b="1" dirty="0">
                <a:latin typeface="Calibri" panose="020F0502020204030204" pitchFamily="34" charset="0"/>
                <a:cs typeface="Calibri" panose="020F0502020204030204" pitchFamily="34" charset="0"/>
              </a:rPr>
              <a:t>sfida, </a:t>
            </a:r>
            <a:r>
              <a:rPr lang="it-IT" dirty="0">
                <a:latin typeface="Calibri" panose="020F0502020204030204" pitchFamily="34" charset="0"/>
                <a:cs typeface="Calibri" panose="020F0502020204030204" pitchFamily="34" charset="0"/>
              </a:rPr>
              <a:t>invece, gli imprenditori cercano soluzioni creative e/o innovative per prevedere e contenere eventuali conseguenze negative che possono emergere dalla stessa se affrontata troppo tardi.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Infine, gli imprenditori che possiedono la capacità di trasformare una sfida in opportunità riescono a  valorizzare al meglio il proprio sistema culturale e socio-economico.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547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1.1 Identificare le opportunità: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Esigenze in incognito</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Per definizione, un “bisogno” si colloca tra opportunità e sfide, in base alla propria natura e dimensione.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Molto spesso, gli imprenditori si comportano come se possedessero abilità uniche volte ad affrontare un determinato bisogno/opportunità, con soluzioni nuove, sofisticate e accattivanti che permettano loro di gestire la nuova area di interesse. In realtà, soddisfare un bisogno richiede un’analisi dettagliata del mercato, del settore e dell’industria, realizzata attraverso gli strumenti del marketing.</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 linea generale, gli imprenditori tendono a cercare esigenze non soddisfatte e fornire delle soluzioni che possano coprire quell’area di riferimento prima (e meglio) di qualsiasi altro concorrente nel mercato.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vantaggio competitivo di molte industrie sta nel loro essere il “primo arrivato” in quel settore specifico, assumendosi il rischio di essere i primi a muoversi su quell’area e quindi non potersi affidare all’esperienza altrui per evitare passi falsi</a:t>
            </a:r>
            <a:r>
              <a:rPr lang="en-U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5107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1.1 Identificare le opportunità: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Analizzare il contesto</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A prescindere dalle origini e “radici” dell’iniziativa imprenditoriale (derivi essa da opportunità, sfide, o esigenze), creare valore all’interno di una organizzazione o di un gruppo di individui prevede innanzitutto che venga abbracciata una cultura, la quale è sensibile alle debolezze interne e alle minacce esterne.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Stabilire punti di forza e opportunità è molto più facile dell’analizzare minacce e punti deboli, in quanto quest’ultima operazione prevede che gli imprenditori si confrontino con le proprie paure e pregiudizi, rischiando di restare sottovalutata o completamente trascurata.</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 analisi efficienti del contesto prendono ampiamente in considerazione I livelli </a:t>
            </a:r>
            <a:r>
              <a:rPr lang="it-IT" dirty="0" err="1">
                <a:latin typeface="Calibri" panose="020F0502020204030204" pitchFamily="34" charset="0"/>
                <a:cs typeface="Calibri" panose="020F0502020204030204" pitchFamily="34" charset="0"/>
              </a:rPr>
              <a:t>meso</a:t>
            </a:r>
            <a:r>
              <a:rPr lang="it-IT" dirty="0">
                <a:latin typeface="Calibri" panose="020F0502020204030204" pitchFamily="34" charset="0"/>
                <a:cs typeface="Calibri" panose="020F0502020204030204" pitchFamily="34" charset="0"/>
              </a:rPr>
              <a:t>, micro e marco del contesto, ponendo grande attenzione sia sui dettagli che sul “Quadro generale” che emerge dalle loro sinergie e interrelazioni.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3861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3 – 1.2 Creatività: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Essere curiosi e aperti</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i="1" dirty="0">
                <a:latin typeface="Calibri" panose="020F0502020204030204" pitchFamily="34" charset="0"/>
                <a:cs typeface="Calibri" panose="020F0502020204030204" pitchFamily="34" charset="0"/>
              </a:rPr>
              <a:t>L’importante è continuare a fare domande. La curiosità esiste per le sue ragioni. Non si può fare a meno di essere in soggezione quando si contemplano I misteri dell’eternità, della vita, o della magnifica struttura della realtà. Basterebbe cercare di comprendere solo una piccolo parte di questo mistero ogni giorno. </a:t>
            </a:r>
          </a:p>
          <a:p>
            <a:pPr algn="just">
              <a:defRPr/>
            </a:pPr>
            <a:r>
              <a:rPr lang="it-IT" dirty="0">
                <a:latin typeface="Calibri" panose="020F0502020204030204" pitchFamily="34" charset="0"/>
                <a:cs typeface="Calibri" panose="020F0502020204030204" pitchFamily="34" charset="0"/>
              </a:rPr>
              <a:t>Einstein A.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Se gli imprenditori non sono disposti ad aprirsi all’ambiente che li circonda, non saranno mai in grado di sfruttare le opportunità, le sfide e le esigenze che gli si presentano.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Bisogna cercare di familiarizzare con le nuove tendenze “pop” che appassionano le persone, comprendere quali sono gli interessi della comunità alla quale ci si vuole rivolgere, e più in generale, cosa accade in essa.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3740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Creatività</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sviluppare</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un’idea</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Il </a:t>
            </a:r>
            <a:r>
              <a:rPr lang="en-GB" dirty="0" err="1">
                <a:latin typeface="Calibri" panose="020F0502020204030204" pitchFamily="34" charset="0"/>
                <a:cs typeface="Calibri" panose="020F0502020204030204" pitchFamily="34" charset="0"/>
              </a:rPr>
              <a:t>genere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umano</a:t>
            </a:r>
            <a:r>
              <a:rPr lang="en-GB" dirty="0">
                <a:latin typeface="Calibri" panose="020F0502020204030204" pitchFamily="34" charset="0"/>
                <a:cs typeface="Calibri" panose="020F0502020204030204" pitchFamily="34" charset="0"/>
              </a:rPr>
              <a:t> ha </a:t>
            </a:r>
            <a:r>
              <a:rPr lang="en-GB" dirty="0" err="1">
                <a:latin typeface="Calibri" panose="020F0502020204030204" pitchFamily="34" charset="0"/>
                <a:cs typeface="Calibri" panose="020F0502020204030204" pitchFamily="34" charset="0"/>
              </a:rPr>
              <a:t>più</a:t>
            </a:r>
            <a:r>
              <a:rPr lang="en-GB" dirty="0">
                <a:latin typeface="Calibri" panose="020F0502020204030204" pitchFamily="34" charset="0"/>
                <a:cs typeface="Calibri" panose="020F0502020204030204" pitchFamily="34" charset="0"/>
              </a:rPr>
              <a:t> di 200.000 anni. </a:t>
            </a:r>
            <a:r>
              <a:rPr lang="en-GB" dirty="0" err="1">
                <a:latin typeface="Calibri" panose="020F0502020204030204" pitchFamily="34" charset="0"/>
                <a:cs typeface="Calibri" panose="020F0502020204030204" pitchFamily="34" charset="0"/>
              </a:rPr>
              <a:t>Trovare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soluzioni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permettano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innovarci</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migliorare</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nostre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condizioni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esseri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viventi</a:t>
            </a:r>
            <a:r>
              <a:rPr lang="en-GB" dirty="0">
                <a:latin typeface="Calibri" panose="020F0502020204030204" pitchFamily="34" charset="0"/>
                <a:cs typeface="Calibri" panose="020F0502020204030204" pitchFamily="34" charset="0"/>
              </a:rPr>
              <a:t> fa </a:t>
            </a:r>
            <a:r>
              <a:rPr lang="en-GB" dirty="0" err="1">
                <a:latin typeface="Calibri" panose="020F0502020204030204" pitchFamily="34" charset="0"/>
                <a:cs typeface="Calibri" panose="020F0502020204030204" pitchFamily="34" charset="0"/>
              </a:rPr>
              <a:t>parte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a:t>
            </a:r>
            <a:r>
              <a:rPr lang="en-GB" dirty="0">
                <a:latin typeface="Calibri" panose="020F0502020204030204" pitchFamily="34" charset="0"/>
                <a:cs typeface="Calibri" panose="020F0502020204030204" pitchFamily="34" charset="0"/>
              </a:rPr>
              <a:t> nostro DNA.</a:t>
            </a:r>
          </a:p>
          <a:p>
            <a:pPr algn="just">
              <a:defRPr/>
            </a:pPr>
            <a:endParaRPr lang="en-GB" dirty="0">
              <a:latin typeface="Calibri" panose="020F0502020204030204" pitchFamily="34" charset="0"/>
              <a:cs typeface="Calibri" panose="020F0502020204030204" pitchFamily="34" charset="0"/>
            </a:endParaRPr>
          </a:p>
          <a:p>
            <a:pPr algn="just">
              <a:defRPr/>
            </a:pPr>
            <a:r>
              <a:rPr lang="en-GB" dirty="0" err="1">
                <a:latin typeface="Calibri" panose="020F0502020204030204" pitchFamily="34" charset="0"/>
                <a:cs typeface="Calibri" panose="020F0502020204030204" pitchFamily="34" charset="0"/>
              </a:rPr>
              <a:t>Dall’invenzione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ruota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conquista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spazio</a:t>
            </a:r>
            <a:r>
              <a:rPr lang="en-GB" dirty="0">
                <a:latin typeface="Calibri" panose="020F0502020204030204" pitchFamily="34" charset="0"/>
                <a:cs typeface="Calibri" panose="020F0502020204030204" pitchFamily="34" charset="0"/>
              </a:rPr>
              <a:t>, non </a:t>
            </a:r>
            <a:r>
              <a:rPr lang="en-GB" dirty="0" err="1">
                <a:latin typeface="Calibri" panose="020F0502020204030204" pitchFamily="34" charset="0"/>
                <a:cs typeface="Calibri" panose="020F0502020204030204" pitchFamily="34" charset="0"/>
              </a:rPr>
              <a:t>abbiamo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smesso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sviluppare</a:t>
            </a:r>
            <a:r>
              <a:rPr lang="en-GB" dirty="0">
                <a:latin typeface="Calibri" panose="020F0502020204030204" pitchFamily="34" charset="0"/>
                <a:cs typeface="Calibri" panose="020F0502020204030204" pitchFamily="34" charset="0"/>
              </a:rPr>
              <a:t> idee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permettano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ampliare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orizzonti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nostre</a:t>
            </a:r>
            <a:r>
              <a:rPr lang="en-GB" dirty="0">
                <a:latin typeface="Calibri" panose="020F0502020204030204" pitchFamily="34" charset="0"/>
                <a:cs typeface="Calibri" panose="020F0502020204030204" pitchFamily="34" charset="0"/>
              </a:rPr>
              <a:t> possibilita.</a:t>
            </a:r>
          </a:p>
          <a:p>
            <a:pPr algn="just">
              <a:defRPr/>
            </a:pPr>
            <a:endParaRPr lang="en-GB" dirty="0">
              <a:latin typeface="Calibri" panose="020F0502020204030204" pitchFamily="34" charset="0"/>
              <a:cs typeface="Calibri" panose="020F0502020204030204" pitchFamily="34" charset="0"/>
            </a:endParaRPr>
          </a:p>
          <a:p>
            <a:pPr algn="just">
              <a:defRPr/>
            </a:pPr>
            <a:r>
              <a:rPr lang="en-GB" dirty="0" err="1">
                <a:latin typeface="Calibri" panose="020F0502020204030204" pitchFamily="34" charset="0"/>
                <a:cs typeface="Calibri" panose="020F0502020204030204" pitchFamily="34" charset="0"/>
              </a:rPr>
              <a:t>L’imprenditorialità</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consiste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testare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dirigere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approvare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nuove</a:t>
            </a:r>
            <a:r>
              <a:rPr lang="en-GB" dirty="0">
                <a:latin typeface="Calibri" panose="020F0502020204030204" pitchFamily="34" charset="0"/>
                <a:cs typeface="Calibri" panose="020F0502020204030204" pitchFamily="34" charset="0"/>
              </a:rPr>
              <a:t> idee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generino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valore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rendano</a:t>
            </a:r>
            <a:r>
              <a:rPr lang="en-GB" dirty="0">
                <a:latin typeface="Calibri" panose="020F0502020204030204" pitchFamily="34" charset="0"/>
                <a:cs typeface="Calibri" panose="020F0502020204030204" pitchFamily="34" charset="0"/>
              </a:rPr>
              <a:t> possible lo </a:t>
            </a:r>
            <a:r>
              <a:rPr lang="en-GB" dirty="0" err="1">
                <a:latin typeface="Calibri" panose="020F0502020204030204" pitchFamily="34" charset="0"/>
                <a:cs typeface="Calibri" panose="020F0502020204030204" pitchFamily="34" charset="0"/>
              </a:rPr>
              <a:t>sviluppo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tecnologico</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sociale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dell’umanità</a:t>
            </a:r>
            <a:r>
              <a:rPr lang="en-GB" dirty="0">
                <a:latin typeface="Calibri" panose="020F0502020204030204" pitchFamily="34" charset="0"/>
                <a:cs typeface="Calibri" panose="020F0502020204030204" pitchFamily="34" charset="0"/>
              </a:rPr>
              <a:t>. Ci </a:t>
            </a:r>
            <a:r>
              <a:rPr lang="en-GB" dirty="0" err="1">
                <a:latin typeface="Calibri" panose="020F0502020204030204" pitchFamily="34" charset="0"/>
                <a:cs typeface="Calibri" panose="020F0502020204030204" pitchFamily="34" charset="0"/>
              </a:rPr>
              <a:t>saranno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sicuramente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fallimenti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processo</a:t>
            </a:r>
            <a:r>
              <a:rPr lang="en-GB" dirty="0">
                <a:latin typeface="Calibri" panose="020F0502020204030204" pitchFamily="34" charset="0"/>
                <a:cs typeface="Calibri" panose="020F0502020204030204" pitchFamily="34" charset="0"/>
              </a:rPr>
              <a:t>, ma </a:t>
            </a:r>
            <a:r>
              <a:rPr lang="en-GB" dirty="0" err="1">
                <a:latin typeface="Calibri" panose="020F0502020204030204" pitchFamily="34" charset="0"/>
                <a:cs typeface="Calibri" panose="020F0502020204030204" pitchFamily="34" charset="0"/>
              </a:rPr>
              <a:t>ognuno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essi</a:t>
            </a:r>
            <a:r>
              <a:rPr lang="en-GB" dirty="0">
                <a:latin typeface="Calibri" panose="020F0502020204030204" pitchFamily="34" charset="0"/>
                <a:cs typeface="Calibri" panose="020F0502020204030204" pitchFamily="34" charset="0"/>
              </a:rPr>
              <a:t> non </a:t>
            </a:r>
            <a:r>
              <a:rPr lang="en-GB" dirty="0" err="1">
                <a:latin typeface="Calibri" panose="020F0502020204030204" pitchFamily="34" charset="0"/>
                <a:cs typeface="Calibri" panose="020F0502020204030204" pitchFamily="34" charset="0"/>
              </a:rPr>
              <a:t>va</a:t>
            </a:r>
            <a:r>
              <a:rPr lang="en-GB" dirty="0">
                <a:latin typeface="Calibri" panose="020F0502020204030204" pitchFamily="34" charset="0"/>
                <a:cs typeface="Calibri" panose="020F0502020204030204" pitchFamily="34" charset="0"/>
              </a:rPr>
              <a:t> visto come una </a:t>
            </a:r>
            <a:r>
              <a:rPr lang="en-GB" dirty="0" err="1">
                <a:latin typeface="Calibri" panose="020F0502020204030204" pitchFamily="34" charset="0"/>
                <a:cs typeface="Calibri" panose="020F0502020204030204" pitchFamily="34" charset="0"/>
              </a:rPr>
              <a:t>minaccia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bensì</a:t>
            </a:r>
            <a:r>
              <a:rPr lang="en-GB" dirty="0">
                <a:latin typeface="Calibri" panose="020F0502020204030204" pitchFamily="34" charset="0"/>
                <a:cs typeface="Calibri" panose="020F0502020204030204" pitchFamily="34" charset="0"/>
              </a:rPr>
              <a:t> come </a:t>
            </a:r>
            <a:r>
              <a:rPr lang="en-GB" dirty="0" err="1">
                <a:latin typeface="Calibri" panose="020F0502020204030204" pitchFamily="34" charset="0"/>
                <a:cs typeface="Calibri" panose="020F0502020204030204" pitchFamily="34" charset="0"/>
              </a:rPr>
              <a:t>un’opportunità</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imparare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migliorare</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proprie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competenze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esperienze</a:t>
            </a:r>
            <a:r>
              <a:rPr lang="en-GB" dirty="0">
                <a:latin typeface="Calibri" panose="020F0502020204030204" pitchFamily="34" charset="0"/>
                <a:cs typeface="Calibri" panose="020F0502020204030204" pitchFamily="34" charset="0"/>
              </a:rPr>
              <a:t>.</a:t>
            </a:r>
          </a:p>
          <a:p>
            <a:pPr algn="just">
              <a:defRPr/>
            </a:pPr>
            <a:endParaRPr lang="en-GB" dirty="0">
              <a:latin typeface="Calibri" panose="020F0502020204030204" pitchFamily="34" charset="0"/>
              <a:cs typeface="Calibri" panose="020F0502020204030204" pitchFamily="34" charset="0"/>
            </a:endParaRPr>
          </a:p>
          <a:p>
            <a:pPr algn="just">
              <a:defRPr/>
            </a:pPr>
            <a:r>
              <a:rPr lang="en-GB" i="1" dirty="0" err="1">
                <a:latin typeface="Calibri" panose="020F0502020204030204" pitchFamily="34" charset="0"/>
                <a:cs typeface="Calibri" panose="020F0502020204030204" pitchFamily="34" charset="0"/>
              </a:rPr>
              <a:t>Mentre</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cercavo</a:t>
            </a:r>
            <a:r>
              <a:rPr lang="en-GB" i="1" dirty="0">
                <a:latin typeface="Calibri" panose="020F0502020204030204" pitchFamily="34" charset="0"/>
                <a:cs typeface="Calibri" panose="020F0502020204030204" pitchFamily="34" charset="0"/>
              </a:rPr>
              <a:t> di </a:t>
            </a:r>
            <a:r>
              <a:rPr lang="en-GB" i="1" dirty="0" err="1">
                <a:latin typeface="Calibri" panose="020F0502020204030204" pitchFamily="34" charset="0"/>
                <a:cs typeface="Calibri" panose="020F0502020204030204" pitchFamily="34" charset="0"/>
              </a:rPr>
              <a:t>realizzare</a:t>
            </a:r>
            <a:r>
              <a:rPr lang="en-GB" i="1" dirty="0">
                <a:latin typeface="Calibri" panose="020F0502020204030204" pitchFamily="34" charset="0"/>
                <a:cs typeface="Calibri" panose="020F0502020204030204" pitchFamily="34" charset="0"/>
              </a:rPr>
              <a:t> la </a:t>
            </a:r>
            <a:r>
              <a:rPr lang="en-GB" i="1" dirty="0" err="1">
                <a:latin typeface="Calibri" panose="020F0502020204030204" pitchFamily="34" charset="0"/>
                <a:cs typeface="Calibri" panose="020F0502020204030204" pitchFamily="34" charset="0"/>
              </a:rPr>
              <a:t>lampadina</a:t>
            </a:r>
            <a:r>
              <a:rPr lang="en-GB" i="1" dirty="0">
                <a:latin typeface="Calibri" panose="020F0502020204030204" pitchFamily="34" charset="0"/>
                <a:cs typeface="Calibri" panose="020F0502020204030204" pitchFamily="34" charset="0"/>
              </a:rPr>
              <a:t>, non ho </a:t>
            </a:r>
            <a:r>
              <a:rPr lang="en-GB" i="1" dirty="0" err="1">
                <a:latin typeface="Calibri" panose="020F0502020204030204" pitchFamily="34" charset="0"/>
                <a:cs typeface="Calibri" panose="020F0502020204030204" pitchFamily="34" charset="0"/>
              </a:rPr>
              <a:t>fallito</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duemila</a:t>
            </a:r>
            <a:r>
              <a:rPr lang="en-GB" i="1" dirty="0">
                <a:latin typeface="Calibri" panose="020F0502020204030204" pitchFamily="34" charset="0"/>
                <a:cs typeface="Calibri" panose="020F0502020204030204" pitchFamily="34" charset="0"/>
              </a:rPr>
              <a:t> volte; ho </a:t>
            </a:r>
            <a:r>
              <a:rPr lang="en-GB" i="1" dirty="0" err="1">
                <a:latin typeface="Calibri" panose="020F0502020204030204" pitchFamily="34" charset="0"/>
                <a:cs typeface="Calibri" panose="020F0502020204030204" pitchFamily="34" charset="0"/>
              </a:rPr>
              <a:t>piuttosto</a:t>
            </a:r>
            <a:r>
              <a:rPr lang="en-GB" i="1" dirty="0">
                <a:latin typeface="Calibri" panose="020F0502020204030204" pitchFamily="34" charset="0"/>
                <a:cs typeface="Calibri" panose="020F0502020204030204" pitchFamily="34" charset="0"/>
              </a:rPr>
              <a:t> </a:t>
            </a:r>
            <a:r>
              <a:rPr lang="en-GB" i="1" dirty="0" err="1">
                <a:latin typeface="Calibri" panose="020F0502020204030204" pitchFamily="34" charset="0"/>
                <a:cs typeface="Calibri" panose="020F0502020204030204" pitchFamily="34" charset="0"/>
              </a:rPr>
              <a:t>scoperto</a:t>
            </a:r>
            <a:r>
              <a:rPr lang="en-GB" i="1" dirty="0">
                <a:latin typeface="Calibri" panose="020F0502020204030204" pitchFamily="34" charset="0"/>
                <a:cs typeface="Calibri" panose="020F0502020204030204" pitchFamily="34" charset="0"/>
              </a:rPr>
              <a:t> 1999 </a:t>
            </a:r>
            <a:r>
              <a:rPr lang="en-GB" i="1" dirty="0" err="1">
                <a:latin typeface="Calibri" panose="020F0502020204030204" pitchFamily="34" charset="0"/>
                <a:cs typeface="Calibri" panose="020F0502020204030204" pitchFamily="34" charset="0"/>
              </a:rPr>
              <a:t>modi</a:t>
            </a:r>
            <a:r>
              <a:rPr lang="en-GB" i="1" dirty="0">
                <a:latin typeface="Calibri" panose="020F0502020204030204" pitchFamily="34" charset="0"/>
                <a:cs typeface="Calibri" panose="020F0502020204030204" pitchFamily="34" charset="0"/>
              </a:rPr>
              <a:t> per non </a:t>
            </a:r>
            <a:r>
              <a:rPr lang="en-GB" i="1" dirty="0" err="1">
                <a:latin typeface="Calibri" panose="020F0502020204030204" pitchFamily="34" charset="0"/>
                <a:cs typeface="Calibri" panose="020F0502020204030204" pitchFamily="34" charset="0"/>
              </a:rPr>
              <a:t>farlo</a:t>
            </a:r>
            <a:r>
              <a:rPr lang="en-GB" i="1" dirty="0">
                <a:latin typeface="Calibri" panose="020F0502020204030204" pitchFamily="34" charset="0"/>
                <a:cs typeface="Calibri" panose="020F0502020204030204" pitchFamily="34" charset="0"/>
              </a:rPr>
              <a:t>. </a:t>
            </a:r>
          </a:p>
          <a:p>
            <a:pPr algn="just">
              <a:defRPr/>
            </a:pPr>
            <a:r>
              <a:rPr lang="en-GB" dirty="0">
                <a:latin typeface="Calibri" panose="020F0502020204030204" pitchFamily="34" charset="0"/>
                <a:cs typeface="Calibri" panose="020F0502020204030204" pitchFamily="34" charset="0"/>
              </a:rPr>
              <a:t>Edison 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892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3 – 1.2 Creatività: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Definire I problemi</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Si </a:t>
            </a:r>
            <a:r>
              <a:rPr lang="it-IT" dirty="0" err="1">
                <a:latin typeface="Calibri" panose="020F0502020204030204" pitchFamily="34" charset="0"/>
                <a:cs typeface="Calibri" panose="020F0502020204030204" pitchFamily="34" charset="0"/>
              </a:rPr>
              <a:t>suol</a:t>
            </a:r>
            <a:r>
              <a:rPr lang="it-IT" dirty="0">
                <a:latin typeface="Calibri" panose="020F0502020204030204" pitchFamily="34" charset="0"/>
                <a:cs typeface="Calibri" panose="020F0502020204030204" pitchFamily="34" charset="0"/>
              </a:rPr>
              <a:t> dire che conoscendo la natura del problema, si è già a metà strada per risolverlo.</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Gli imprenditori non possono trovare soluzioni innovative a problemi che non conoscono: devono essere a conoscenza di cosa hanno di fronte, prima di poter applicare contromisure adatte. Ogni incomprensione del problema può risultare in sprechi di tempo e risorse.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Fondamentale l’approccio che si utilizza per risolvere un problema. I problemi e le sfide si presentano come un prisma 3D: ogni faccia presenta le sue priorità, che sommate tra loro forniscono la complessità della questione.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pensiero sistemico rappresenta la cura ad ogni incomprensione, e permette agli imprenditori di raggiungere la soluzione più adatta e completa a risolvere il problema che hanno di fronte.</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6692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5027007" cy="4585871"/>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3 – 1.2 Creatività: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Il valore del Progetto</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Ultimamente, il pensiero “design” è un tema molto ricorrente tra accademici e professionisti.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Nella sua definizione più diffusa, con questo termine si intende il processo cognitivo, tecnico e strategico che porta alla progettazione di infrastrutture, prodotti e servizi.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Questo tipo di pensiero può essere applicato anche alle “idee che generano valore”. L’immagine a destra rappresenta un modello di riferimento del pensiero “design” realizzato dal Design </a:t>
            </a:r>
            <a:r>
              <a:rPr lang="it-IT" dirty="0" err="1">
                <a:latin typeface="Calibri" panose="020F0502020204030204" pitchFamily="34" charset="0"/>
                <a:cs typeface="Calibri" panose="020F0502020204030204" pitchFamily="34" charset="0"/>
              </a:rPr>
              <a:t>Thinking</a:t>
            </a:r>
            <a:r>
              <a:rPr lang="it-IT" dirty="0">
                <a:latin typeface="Calibri" panose="020F0502020204030204" pitchFamily="34" charset="0"/>
                <a:cs typeface="Calibri" panose="020F0502020204030204" pitchFamily="34" charset="0"/>
              </a:rPr>
              <a:t> Lab of Stanford </a:t>
            </a:r>
            <a:r>
              <a:rPr lang="it-IT" dirty="0" err="1">
                <a:latin typeface="Calibri" panose="020F0502020204030204" pitchFamily="34" charset="0"/>
                <a:cs typeface="Calibri" panose="020F0502020204030204" pitchFamily="34" charset="0"/>
              </a:rPr>
              <a:t>University</a:t>
            </a:r>
            <a:r>
              <a:rPr lang="it-IT" dirty="0">
                <a:latin typeface="Calibri" panose="020F0502020204030204" pitchFamily="34" charset="0"/>
                <a:cs typeface="Calibri" panose="020F0502020204030204" pitchFamily="34" charset="0"/>
              </a:rPr>
              <a:t> ( conosciuto come </a:t>
            </a:r>
            <a:r>
              <a:rPr lang="it-IT" dirty="0">
                <a:latin typeface="Calibri" panose="020F0502020204030204" pitchFamily="34" charset="0"/>
                <a:cs typeface="Calibri" panose="020F0502020204030204" pitchFamily="34" charset="0"/>
                <a:hlinkClick r:id="rId4"/>
              </a:rPr>
              <a:t>d.school</a:t>
            </a:r>
            <a:r>
              <a:rPr lang="it-IT"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6AFDC2E8-5FC6-4432-91F3-FD38ACC741D8}"/>
              </a:ext>
            </a:extLst>
          </p:cNvPr>
          <p:cNvPicPr>
            <a:picLocks noChangeAspect="1"/>
          </p:cNvPicPr>
          <p:nvPr/>
        </p:nvPicPr>
        <p:blipFill>
          <a:blip r:embed="rId5"/>
          <a:stretch>
            <a:fillRect/>
          </a:stretch>
        </p:blipFill>
        <p:spPr>
          <a:xfrm>
            <a:off x="5597763" y="1576271"/>
            <a:ext cx="6137037" cy="4333246"/>
          </a:xfrm>
          <a:prstGeom prst="rect">
            <a:avLst/>
          </a:prstGeom>
        </p:spPr>
      </p:pic>
      <p:sp>
        <p:nvSpPr>
          <p:cNvPr id="7" name="CasellaDiTesto 6">
            <a:extLst>
              <a:ext uri="{FF2B5EF4-FFF2-40B4-BE49-F238E27FC236}">
                <a16:creationId xmlns:a16="http://schemas.microsoft.com/office/drawing/2014/main" id="{080CA3F3-570E-4A1C-B4B5-9886728F1F46}"/>
              </a:ext>
            </a:extLst>
          </p:cNvPr>
          <p:cNvSpPr txBox="1"/>
          <p:nvPr/>
        </p:nvSpPr>
        <p:spPr>
          <a:xfrm>
            <a:off x="6374296" y="5814473"/>
            <a:ext cx="4439478" cy="369332"/>
          </a:xfrm>
          <a:prstGeom prst="rect">
            <a:avLst/>
          </a:prstGeom>
          <a:noFill/>
        </p:spPr>
        <p:txBody>
          <a:bodyPr wrap="square" rtlCol="0">
            <a:spAutoFit/>
          </a:bodyPr>
          <a:lstStyle/>
          <a:p>
            <a:pPr algn="ctr"/>
            <a:r>
              <a:rPr lang="en-US" dirty="0"/>
              <a:t>Source: </a:t>
            </a:r>
            <a:r>
              <a:rPr lang="en-US" dirty="0">
                <a:hlinkClick r:id="rId6"/>
              </a:rPr>
              <a:t>https://dschool.stanford.edu/</a:t>
            </a:r>
            <a:r>
              <a:rPr lang="en-US" dirty="0"/>
              <a:t> </a:t>
            </a:r>
          </a:p>
        </p:txBody>
      </p:sp>
    </p:spTree>
    <p:extLst>
      <p:ext uri="{BB962C8B-B14F-4D97-AF65-F5344CB8AC3E}">
        <p14:creationId xmlns:p14="http://schemas.microsoft.com/office/powerpoint/2010/main" val="410537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3 – 1.2 Creatività: </a:t>
            </a:r>
            <a:r>
              <a:rPr lang="it-IT" altLang="es-ES" sz="2000" b="1" i="1" dirty="0">
                <a:solidFill>
                  <a:schemeClr val="accent1">
                    <a:lumMod val="75000"/>
                  </a:schemeClr>
                </a:solidFill>
                <a:latin typeface="Calibri" panose="020F0502020204030204" pitchFamily="34" charset="0"/>
                <a:cs typeface="Calibri" panose="020F0502020204030204" pitchFamily="34" charset="0"/>
              </a:rPr>
              <a:t>Essere innovativi</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Sia nella teoria che nella pratica, si tende a parlare di quattro tipologie di innovazione:</a:t>
            </a:r>
          </a:p>
          <a:p>
            <a:pPr algn="just">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dirty="0">
                <a:latin typeface="Calibri" panose="020F0502020204030204" pitchFamily="34" charset="0"/>
                <a:cs typeface="Calibri" panose="020F0502020204030204" pitchFamily="34" charset="0"/>
              </a:rPr>
              <a:t>PROGRESSIVA: la più comune forma di innovazione è quella che si può osservare. Consiste nelle tecnologie già conosciute, applicate a mercati già esistenti, ma migliorate con nuove funzionalità e caratteristiche. </a:t>
            </a:r>
          </a:p>
          <a:p>
            <a:pPr marL="342900" indent="-342900" algn="just">
              <a:buFont typeface="+mj-lt"/>
              <a:buAutoNum type="arabicPeriod"/>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dirty="0">
                <a:latin typeface="Calibri" panose="020F0502020204030204" pitchFamily="34" charset="0"/>
                <a:cs typeface="Calibri" panose="020F0502020204030204" pitchFamily="34" charset="0"/>
              </a:rPr>
              <a:t>DISTRUTTIVA: le innovazioni distruttive non sono comuni come quelle progressive, ma si verificano comunque molto spesso. Consistono in nuove tecnologie applicate a mercati già esistenti.</a:t>
            </a:r>
          </a:p>
          <a:p>
            <a:pPr marL="342900" indent="-342900" algn="just">
              <a:buFont typeface="+mj-lt"/>
              <a:buAutoNum type="arabicPeriod"/>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dirty="0">
                <a:latin typeface="Calibri" panose="020F0502020204030204" pitchFamily="34" charset="0"/>
                <a:cs typeface="Calibri" panose="020F0502020204030204" pitchFamily="34" charset="0"/>
              </a:rPr>
              <a:t>ARCHITETTONICA: rispetto a quelle distruttive e progressive, le innovazioni architettoniche sono più sofisticate dato che implicano la messa in pratica di tecnologie già esistenti in mercato già noti per far leva su economie di scala, di portata e di esperienza.  </a:t>
            </a:r>
          </a:p>
          <a:p>
            <a:pPr marL="342900" indent="-342900" algn="just">
              <a:buFont typeface="+mj-lt"/>
              <a:buAutoNum type="arabicPeriod"/>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dirty="0">
                <a:latin typeface="Calibri" panose="020F0502020204030204" pitchFamily="34" charset="0"/>
                <a:cs typeface="Calibri" panose="020F0502020204030204" pitchFamily="34" charset="0"/>
              </a:rPr>
              <a:t>RADICALE: l’innovazione per eccellenza: nuove tecnologie applicate a nuovi mercati. </a:t>
            </a: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875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3027901"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4869617"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6711333" y="3721860"/>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3114998" y="2335697"/>
            <a:ext cx="1607390" cy="984885"/>
            <a:chOff x="1704484" y="1766707"/>
            <a:chExt cx="1038452" cy="984885"/>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738664"/>
            </a:xfrm>
            <a:prstGeom prst="rect">
              <a:avLst/>
            </a:prstGeom>
            <a:noFill/>
          </p:spPr>
          <p:txBody>
            <a:bodyPr wrap="square" rtlCol="0">
              <a:spAutoFit/>
            </a:bodyPr>
            <a:lstStyle/>
            <a:p>
              <a:r>
                <a:rPr lang="it-IT" sz="1400" dirty="0">
                  <a:solidFill>
                    <a:schemeClr val="tx1">
                      <a:lumMod val="65000"/>
                      <a:lumOff val="35000"/>
                    </a:schemeClr>
                  </a:solidFill>
                </a:rPr>
                <a:t>Introduzione e contesto d’azione di </a:t>
              </a:r>
              <a:r>
                <a:rPr lang="it-IT" sz="1400" dirty="0" err="1">
                  <a:solidFill>
                    <a:schemeClr val="tx1">
                      <a:lumMod val="65000"/>
                      <a:lumOff val="35000"/>
                    </a:schemeClr>
                  </a:solidFill>
                </a:rPr>
                <a:t>EntreComp</a:t>
              </a:r>
              <a:r>
                <a:rPr lang="it-IT" sz="1400" dirty="0">
                  <a:solidFill>
                    <a:schemeClr val="tx1">
                      <a:lumMod val="65000"/>
                      <a:lumOff val="35000"/>
                    </a:schemeClr>
                  </a:solidFill>
                </a:rPr>
                <a:t> </a:t>
              </a:r>
              <a:endParaRPr lang="en-US" altLang="ko-KR" sz="1400" dirty="0">
                <a:solidFill>
                  <a:schemeClr val="tx1">
                    <a:lumMod val="65000"/>
                    <a:lumOff val="3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3027901"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4956715" y="2134531"/>
            <a:ext cx="1764631" cy="769441"/>
            <a:chOff x="1704484" y="1766707"/>
            <a:chExt cx="1140037" cy="769441"/>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120017" cy="523220"/>
            </a:xfrm>
            <a:prstGeom prst="rect">
              <a:avLst/>
            </a:prstGeom>
            <a:noFill/>
          </p:spPr>
          <p:txBody>
            <a:bodyPr wrap="square" rtlCol="0">
              <a:spAutoFit/>
            </a:bodyPr>
            <a:lstStyle/>
            <a:p>
              <a:r>
                <a:rPr lang="it-IT" sz="1400" dirty="0">
                  <a:solidFill>
                    <a:schemeClr val="tx1">
                      <a:lumMod val="65000"/>
                      <a:lumOff val="35000"/>
                    </a:schemeClr>
                  </a:solidFill>
                </a:rPr>
                <a:t>Guida a </a:t>
              </a:r>
              <a:r>
                <a:rPr lang="it-IT" sz="1400" dirty="0" err="1">
                  <a:solidFill>
                    <a:schemeClr val="tx1">
                      <a:lumMod val="65000"/>
                      <a:lumOff val="35000"/>
                    </a:schemeClr>
                  </a:solidFill>
                </a:rPr>
                <a:t>EntreComp</a:t>
              </a:r>
              <a:r>
                <a:rPr lang="it-IT" sz="1400" dirty="0">
                  <a:solidFill>
                    <a:schemeClr val="tx1">
                      <a:lumMod val="65000"/>
                      <a:lumOff val="35000"/>
                    </a:schemeClr>
                  </a:solidFill>
                </a:rPr>
                <a:t>: struttura e contenuti </a:t>
              </a:r>
              <a:endParaRPr lang="en-US" altLang="ko-KR" sz="1400" dirty="0">
                <a:solidFill>
                  <a:schemeClr val="tx1">
                    <a:lumMod val="65000"/>
                    <a:lumOff val="3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4869617"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6798429" y="1933365"/>
            <a:ext cx="2450073" cy="984885"/>
            <a:chOff x="1704484" y="1766707"/>
            <a:chExt cx="1038452" cy="984885"/>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738664"/>
            </a:xfrm>
            <a:prstGeom prst="rect">
              <a:avLst/>
            </a:prstGeom>
            <a:noFill/>
          </p:spPr>
          <p:txBody>
            <a:bodyPr wrap="square" rtlCol="0">
              <a:spAutoFit/>
            </a:bodyPr>
            <a:lstStyle/>
            <a:p>
              <a:pPr fontAlgn="base"/>
              <a:r>
                <a:rPr lang="it-IT" sz="1400" dirty="0">
                  <a:solidFill>
                    <a:schemeClr val="tx1">
                      <a:lumMod val="65000"/>
                      <a:lumOff val="35000"/>
                    </a:schemeClr>
                  </a:solidFill>
                </a:rPr>
                <a:t>La colonna portante: Idee e opportunità. Analisi dettagliata.</a:t>
              </a:r>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err="1">
                  <a:solidFill>
                    <a:schemeClr val="tx1">
                      <a:lumMod val="75000"/>
                      <a:lumOff val="25000"/>
                    </a:schemeClr>
                  </a:solidFill>
                  <a:cs typeface="Arial" pitchFamily="34" charset="0"/>
                </a:rPr>
                <a:t>Unità</a:t>
              </a:r>
              <a:r>
                <a:rPr lang="en-US" altLang="ko-KR" sz="1600" b="1" dirty="0">
                  <a:solidFill>
                    <a:schemeClr val="tx1">
                      <a:lumMod val="75000"/>
                      <a:lumOff val="25000"/>
                    </a:schemeClr>
                  </a:solidFill>
                  <a:cs typeface="Arial" pitchFamily="34" charset="0"/>
                </a:rPr>
                <a:t> 3</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6711333" y="199932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4 – 1.3 La Vision: </a:t>
            </a:r>
            <a:r>
              <a:rPr lang="it-IT" altLang="es-ES" sz="2000" b="1" i="1" dirty="0">
                <a:solidFill>
                  <a:schemeClr val="accent1">
                    <a:lumMod val="75000"/>
                  </a:schemeClr>
                </a:solidFill>
                <a:latin typeface="Calibri" panose="020F0502020204030204" pitchFamily="34" charset="0"/>
                <a:cs typeface="Calibri" panose="020F0502020204030204" pitchFamily="34" charset="0"/>
              </a:rPr>
              <a:t>Immaginare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Come disse qualcuno, </a:t>
            </a:r>
            <a:r>
              <a:rPr lang="it-IT" i="1" dirty="0">
                <a:latin typeface="Calibri" panose="020F0502020204030204" pitchFamily="34" charset="0"/>
                <a:cs typeface="Calibri" panose="020F0502020204030204" pitchFamily="34" charset="0"/>
              </a:rPr>
              <a:t>“immaginare è più importante che sapere”. </a:t>
            </a:r>
          </a:p>
          <a:p>
            <a:pPr algn="just">
              <a:defRPr/>
            </a:pPr>
            <a:endParaRPr lang="it-IT" i="1"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Esistono infinite applicazioni dell’immaginazione nell’imprenditorialità e gestione aziendale. L’immaginazione ingloba molte delle competenze incluse nel Quadro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Possiamo interpretare l’immaginazione come la capacità di: </a:t>
            </a:r>
          </a:p>
          <a:p>
            <a:pPr algn="just">
              <a:defRPr/>
            </a:pPr>
            <a:endParaRPr lang="it-IT"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Creare scenari future auspicabili per l’organizzazione e le comunità interessate</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Definire una visione strategica dell’organizzazione e dei suoi valori</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Prevedere gli impatti a lungo termine delle proprie azioni </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Valutare e stabilire come riferimento due o più scenari possibili</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Realizzare piani strategici per la gestione dei rischi e la creazione di contromisure coerenti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559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4 – 1.3 La Vision: </a:t>
            </a:r>
            <a:r>
              <a:rPr lang="it-IT" altLang="es-ES" sz="2000" b="1" i="1" dirty="0">
                <a:solidFill>
                  <a:schemeClr val="accent1">
                    <a:lumMod val="75000"/>
                  </a:schemeClr>
                </a:solidFill>
                <a:latin typeface="Calibri" panose="020F0502020204030204" pitchFamily="34" charset="0"/>
                <a:cs typeface="Calibri" panose="020F0502020204030204" pitchFamily="34" charset="0"/>
              </a:rPr>
              <a:t>Pensiero strategico</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Come l’immaginazione, il pensiero strategico potenzialmente può essere applicato a tutte le competenze del Quadro </a:t>
            </a:r>
            <a:r>
              <a:rPr lang="it-IT" dirty="0" err="1">
                <a:latin typeface="Calibri" panose="020F0502020204030204" pitchFamily="34" charset="0"/>
                <a:cs typeface="Calibri" panose="020F0502020204030204" pitchFamily="34" charset="0"/>
              </a:rPr>
              <a:t>entreComp</a:t>
            </a:r>
            <a:r>
              <a:rPr lang="it-IT" dirty="0">
                <a:latin typeface="Calibri" panose="020F0502020204030204" pitchFamily="34" charset="0"/>
                <a:cs typeface="Calibri" panose="020F0502020204030204" pitchFamily="34" charset="0"/>
              </a:rPr>
              <a:t>, dato che è una delle competenze più trasversali e multifunzionali che si possa sviluppare.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La visione strategica permette di creare una percezione inclusiva dell’ambiente circostante: serve a trovare un punto di incontro tra tutte le parti coinvolte, al fine di rendere tutti più partecipi.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Pensiero strategico significa essere in grado di orientare le proprie azioni al fine di raggiungere il proprio obiettivo. Permette di sviluppare un piano strategico con il fine di ottenere i risultati desiderati.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Da un punto di vista aziendale, significa anche non lasciare nulla al caso: fissare obiettivi realistici ma allo stesso tempo stimolanti, misurare le proprie performance, confrontare i propri risultati agli standard qualitativi, applicare le giuste correzioni (se necessario).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306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4 – 1.3 La Vision: </a:t>
            </a:r>
            <a:r>
              <a:rPr lang="it-IT" altLang="es-ES" sz="2000" b="1" i="1" dirty="0">
                <a:solidFill>
                  <a:schemeClr val="accent1">
                    <a:lumMod val="75000"/>
                  </a:schemeClr>
                </a:solidFill>
                <a:latin typeface="Calibri" panose="020F0502020204030204" pitchFamily="34" charset="0"/>
                <a:cs typeface="Calibri" panose="020F0502020204030204" pitchFamily="34" charset="0"/>
              </a:rPr>
              <a:t>Guidare l’azione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Consiste nel trasformare piani teorici in azioni concrete.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 questa fase, gli imprenditori partono dalla propria pianificazione e offrono revisioni e cambiamenti basati su risultati tangibili, in un ciclo continuo di pensiero “design”. Si aprono ai feedback e ai consigli di punti di vista esterni, e cercano di concludere il loro piano d’azione.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Non solo modificano e migliorano le parti che ne hanno bisogno, ma si assicurano che questi cambiamenti vengano messi in atto, mantenendo ben chiaro l’obiettivo che vogliono raggiungere e perché.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0703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5 – 1.4 Valutare le idee: </a:t>
            </a:r>
            <a:r>
              <a:rPr lang="it-IT" altLang="es-ES" sz="2000" b="1" i="1" dirty="0">
                <a:solidFill>
                  <a:schemeClr val="accent1">
                    <a:lumMod val="75000"/>
                  </a:schemeClr>
                </a:solidFill>
                <a:latin typeface="Calibri" panose="020F0502020204030204" pitchFamily="34" charset="0"/>
                <a:cs typeface="Calibri" panose="020F0502020204030204" pitchFamily="34" charset="0"/>
              </a:rPr>
              <a:t>Riconoscere il valore delle idee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Questa fase rappresenta il “punto di vendita” dell’idea di business e il valore che essa offre.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Gli imprenditori, attraverso le parole, possono creare un forte senso di entusiasmo nei loro interlocutori. Questo esercizio dialettico è molto importante, soprattutto se l’interlocutore si trova a confrontarsi con investitori pubblici o privati.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valore di un’idea consiste nella sua capacità di migliorare le prestazioni dell’organizzazione che la promuove e delle persone coinvolte (gli impiegati e la società in generale).</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Il rendimento economico dell’organizzazione non è il suo unico punto di forza: è il modello di business che, definendo e valorizzando la sua offerta, contribuisce alla sua performance in termini di efficacia, risultati effettivi e benefici sociali.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4495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5 – 1.4 Valutare le idee: </a:t>
            </a:r>
            <a:r>
              <a:rPr lang="it-IT" altLang="es-ES" sz="2000" b="1" i="1" dirty="0">
                <a:solidFill>
                  <a:schemeClr val="accent1">
                    <a:lumMod val="75000"/>
                  </a:schemeClr>
                </a:solidFill>
                <a:latin typeface="Calibri" panose="020F0502020204030204" pitchFamily="34" charset="0"/>
                <a:cs typeface="Calibri" panose="020F0502020204030204" pitchFamily="34" charset="0"/>
              </a:rPr>
              <a:t>Condividere e proteggere le idee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Teoricamente, è possibile dividere le competenze in due parti, una per “condividere” e una per “proteggere”:</a:t>
            </a:r>
          </a:p>
          <a:p>
            <a:pPr algn="just">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b="1" dirty="0">
                <a:latin typeface="Calibri" panose="020F0502020204030204" pitchFamily="34" charset="0"/>
                <a:cs typeface="Calibri" panose="020F0502020204030204" pitchFamily="34" charset="0"/>
              </a:rPr>
              <a:t>Condividere</a:t>
            </a:r>
            <a:r>
              <a:rPr lang="it-IT" dirty="0">
                <a:latin typeface="Calibri" panose="020F0502020204030204" pitchFamily="34" charset="0"/>
                <a:cs typeface="Calibri" panose="020F0502020204030204" pitchFamily="34" charset="0"/>
              </a:rPr>
              <a:t>: pubbliche relazioni, networking; in altre parole, comunicare i valori dell’azienda all’esterno. Il primo target di riferimento è ovviamente rappresentato dai (potenziali) clienti, ma gli imprenditori non devono sottovalutare l’importanza di affermare il proprio brand – e il valore della loro offerta – a parti terze che possano giocare un ruolo importante della performance dell’organizzazione, come ad esempio autorità pubbliche, intermediari finanziari, la società civile in generale, gruppi di interesse facenti parte del terzo settore, e via dicendo. </a:t>
            </a:r>
          </a:p>
          <a:p>
            <a:pPr marL="342900" indent="-342900" algn="just">
              <a:buFont typeface="+mj-lt"/>
              <a:buAutoNum type="arabicPeriod"/>
              <a:defRPr/>
            </a:pPr>
            <a:endParaRPr lang="it-IT"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b="1" dirty="0">
                <a:latin typeface="Calibri" panose="020F0502020204030204" pitchFamily="34" charset="0"/>
                <a:cs typeface="Calibri" panose="020F0502020204030204" pitchFamily="34" charset="0"/>
              </a:rPr>
              <a:t>Proteggere</a:t>
            </a:r>
            <a:r>
              <a:rPr lang="it-IT" dirty="0">
                <a:latin typeface="Calibri" panose="020F0502020204030204" pitchFamily="34" charset="0"/>
                <a:cs typeface="Calibri" panose="020F0502020204030204" pitchFamily="34" charset="0"/>
              </a:rPr>
              <a:t>: gli imprenditori devono familiarizzare con I concetti base di </a:t>
            </a:r>
            <a:r>
              <a:rPr lang="it-IT" dirty="0" err="1">
                <a:latin typeface="Calibri" panose="020F0502020204030204" pitchFamily="34" charset="0"/>
                <a:cs typeface="Calibri" panose="020F0502020204030204" pitchFamily="34" charset="0"/>
              </a:rPr>
              <a:t>copyrighting</a:t>
            </a:r>
            <a:r>
              <a:rPr lang="it-IT" dirty="0">
                <a:latin typeface="Calibri" panose="020F0502020204030204" pitchFamily="34" charset="0"/>
                <a:cs typeface="Calibri" panose="020F0502020204030204" pitchFamily="34" charset="0"/>
              </a:rPr>
              <a:t> e le svariate forme di licenze che si applicano al mercato privato.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785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6 – 1.5 Pensiero etico e sostenibili: </a:t>
            </a:r>
            <a:r>
              <a:rPr lang="it-IT" altLang="es-ES" sz="2000" b="1" i="1" dirty="0">
                <a:solidFill>
                  <a:schemeClr val="accent1">
                    <a:lumMod val="75000"/>
                  </a:schemeClr>
                </a:solidFill>
                <a:latin typeface="Calibri" panose="020F0502020204030204" pitchFamily="34" charset="0"/>
                <a:cs typeface="Calibri" panose="020F0502020204030204" pitchFamily="34" charset="0"/>
              </a:rPr>
              <a:t>agire eticamente</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L’etica è un argomento ricorrente nella gestione aziendale. Non esiste un solo aspetto o dimensione dell’imprenditorialità che non coinvolga l’etica. In questo contesto, per pensiero etico si intende agire rispettando principi morali, che vanno messi davanti ad ogni logica orientata al profitto.</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 processi decisionali guidati da principi etici dovranno sempre prevalere su logiche guidate dal profitto. Ad oggi, c’è sempre più attenzione sulla responsabilità sociale delle imprese, e le società stanno diventando sempre più attente a diverse tematiche sociali: </a:t>
            </a:r>
          </a:p>
          <a:p>
            <a:pPr algn="just">
              <a:defRPr/>
            </a:pPr>
            <a:endParaRPr lang="it-IT"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Diseguaglianze di genere</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Ambiente</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Diritti degli animali</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Disparità di ricchezza</a:t>
            </a:r>
          </a:p>
          <a:p>
            <a:pPr marL="285750" indent="-285750" algn="just">
              <a:buFont typeface="Arial" panose="020B0604020202020204" pitchFamily="34" charset="0"/>
              <a:buChar char="•"/>
              <a:defRPr/>
            </a:pPr>
            <a:r>
              <a:rPr lang="it-IT" dirty="0">
                <a:latin typeface="Calibri" panose="020F0502020204030204" pitchFamily="34" charset="0"/>
                <a:cs typeface="Calibri" panose="020F0502020204030204" pitchFamily="34" charset="0"/>
              </a:rPr>
              <a:t>Etc.</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0428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6 – 1.5 Pensiero etico e sostenibile: </a:t>
            </a:r>
            <a:r>
              <a:rPr lang="it-IT" altLang="es-ES" sz="2000" b="1" i="1" dirty="0">
                <a:solidFill>
                  <a:schemeClr val="accent1">
                    <a:lumMod val="75000"/>
                  </a:schemeClr>
                </a:solidFill>
                <a:latin typeface="Calibri" panose="020F0502020204030204" pitchFamily="34" charset="0"/>
                <a:cs typeface="Calibri" panose="020F0502020204030204" pitchFamily="34" charset="0"/>
              </a:rPr>
              <a:t>Valutare l’impatto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Capita spesso che le organizzazioni forniscano un loro report sociale annuale, insieme alla “tradizionale” dichiarazione economica e finanziaria.</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Un report sociale viene realizzato su base volontaria e mette in evidenza l’impegno dell’organizzazione in termini di responsabilità sociale e sostenibilità ambientale. Con questo documento gli imprenditori rendono disponibile al pubblico dati su ciò che hanno realizzato in ambito sociale ed ambientale, e collegati a tematiche che che possono essere particolarmente rilevanti per gli investitori o per i consumatori.</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In questo modo l’azienda fornisce prove della propria coerenza ai valori che promuove attivamente. Sotto un altro punto di vista, i report sociali rappresentano una prova dell’affidabilità dell’organizzazione nel pubblico, e migliorano la sua reputazione.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6 – 1.5 Pensiero etico e sostenibile: </a:t>
            </a:r>
            <a:r>
              <a:rPr lang="it-IT" altLang="es-ES" sz="2000" b="1" i="1" dirty="0">
                <a:solidFill>
                  <a:schemeClr val="accent1">
                    <a:lumMod val="75000"/>
                  </a:schemeClr>
                </a:solidFill>
                <a:latin typeface="Calibri" panose="020F0502020204030204" pitchFamily="34" charset="0"/>
                <a:cs typeface="Calibri" panose="020F0502020204030204" pitchFamily="34" charset="0"/>
              </a:rPr>
              <a:t>Essere responsabili </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Questo aspetto è strettamente collegato alle valutazioni dell’impatto dell’organizzazione, in quanto gli imprenditori che vi prestano attenzione tendono a sviluppare canali di comunicazione diretti con gruppi di investitori interessati alla sostenibilità e alla responsabilità sociale dell’azienda.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Di conseguenza si sviluppa una relazione basata sulla fiducia che facilita lo scambio di informazioni, l’affidabilità e la trasparenza reciproca. </a:t>
            </a:r>
          </a:p>
          <a:p>
            <a:pPr algn="just">
              <a:defRPr/>
            </a:pPr>
            <a:endParaRPr lang="it-IT"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Gli imprenditori sono pienamente coscienti delle implicazioni che derivano dalla distinzione tra output, risultato e impatto, pur essendo in grado di definire a quale livello si posizionano le proprie sfide e le proprie azioni. </a:t>
            </a: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5188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err="1">
                <a:latin typeface="+mn-lt"/>
              </a:rPr>
              <a:t>Riassumendo</a:t>
            </a:r>
            <a:endParaRPr lang="es-ES" sz="3600" dirty="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2130" y="1578294"/>
            <a:ext cx="3629789" cy="1003947"/>
            <a:chOff x="-512726" y="3172286"/>
            <a:chExt cx="3322342" cy="692439"/>
          </a:xfrm>
        </p:grpSpPr>
        <p:sp>
          <p:nvSpPr>
            <p:cNvPr id="15" name="TextBox 10">
              <a:extLst>
                <a:ext uri="{FF2B5EF4-FFF2-40B4-BE49-F238E27FC236}">
                  <a16:creationId xmlns:a16="http://schemas.microsoft.com/office/drawing/2014/main" id="{8008F14C-7C2B-4FF8-9C52-42E821022212}"/>
                </a:ext>
              </a:extLst>
            </p:cNvPr>
            <p:cNvSpPr txBox="1"/>
            <p:nvPr/>
          </p:nvSpPr>
          <p:spPr>
            <a:xfrm>
              <a:off x="-512726" y="3279950"/>
              <a:ext cx="3322342"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8 </a:t>
              </a:r>
              <a:r>
                <a:rPr lang="en-US" altLang="ko-KR" sz="1600" dirty="0" err="1">
                  <a:solidFill>
                    <a:schemeClr val="tx1">
                      <a:lumMod val="75000"/>
                      <a:lumOff val="25000"/>
                    </a:schemeClr>
                  </a:solidFill>
                  <a:cs typeface="Arial" pitchFamily="34" charset="0"/>
                </a:rPr>
                <a:t>competenze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chiave</a:t>
              </a:r>
              <a:r>
                <a:rPr lang="en-US" altLang="ko-KR" sz="1600" dirty="0">
                  <a:solidFill>
                    <a:schemeClr val="tx1">
                      <a:lumMod val="75000"/>
                      <a:lumOff val="25000"/>
                    </a:schemeClr>
                  </a:solidFill>
                  <a:cs typeface="Arial" pitchFamily="34" charset="0"/>
                </a:rPr>
                <a:t> per il lifelong learning</a:t>
              </a:r>
            </a:p>
          </p:txBody>
        </p:sp>
        <p:sp>
          <p:nvSpPr>
            <p:cNvPr id="16" name="TextBox 11">
              <a:extLst>
                <a:ext uri="{FF2B5EF4-FFF2-40B4-BE49-F238E27FC236}">
                  <a16:creationId xmlns:a16="http://schemas.microsoft.com/office/drawing/2014/main" id="{F2AB07F4-11AB-4778-A8F9-E0443326044C}"/>
                </a:ext>
              </a:extLst>
            </p:cNvPr>
            <p:cNvSpPr txBox="1"/>
            <p:nvPr/>
          </p:nvSpPr>
          <p:spPr>
            <a:xfrm>
              <a:off x="3270" y="3172286"/>
              <a:ext cx="2806346" cy="23350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Il </a:t>
              </a:r>
              <a:r>
                <a:rPr lang="en-US" altLang="ko-KR" sz="1600" b="1" dirty="0" err="1">
                  <a:solidFill>
                    <a:schemeClr val="tx1">
                      <a:lumMod val="75000"/>
                      <a:lumOff val="25000"/>
                    </a:schemeClr>
                  </a:solidFill>
                  <a:cs typeface="Arial" pitchFamily="34" charset="0"/>
                </a:rPr>
                <a:t>contesto</a:t>
              </a:r>
              <a:r>
                <a:rPr lang="en-US" altLang="ko-KR" sz="1600" b="1" dirty="0">
                  <a:solidFill>
                    <a:schemeClr val="tx1">
                      <a:lumMod val="75000"/>
                      <a:lumOff val="25000"/>
                    </a:schemeClr>
                  </a:solidFill>
                  <a:cs typeface="Arial" pitchFamily="34" charset="0"/>
                </a:rPr>
                <a:t> di azione di </a:t>
              </a:r>
              <a:r>
                <a:rPr lang="en-US" altLang="ko-KR" sz="1600" b="1" dirty="0" err="1">
                  <a:solidFill>
                    <a:schemeClr val="tx1">
                      <a:lumMod val="75000"/>
                      <a:lumOff val="25000"/>
                    </a:schemeClr>
                  </a:solidFill>
                  <a:cs typeface="Arial" pitchFamily="34" charset="0"/>
                </a:rPr>
                <a:t>EntreComp</a:t>
              </a:r>
              <a:endParaRPr lang="ko-KR" altLang="en-US" sz="1600" b="1" dirty="0">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580844" y="2691255"/>
            <a:ext cx="3170547" cy="1592359"/>
            <a:chOff x="-38704" y="3159356"/>
            <a:chExt cx="2901998" cy="1253323"/>
          </a:xfrm>
        </p:grpSpPr>
        <p:sp>
          <p:nvSpPr>
            <p:cNvPr id="18" name="TextBox 10">
              <a:extLst>
                <a:ext uri="{FF2B5EF4-FFF2-40B4-BE49-F238E27FC236}">
                  <a16:creationId xmlns:a16="http://schemas.microsoft.com/office/drawing/2014/main" id="{31E3B2DC-9FF8-4F49-9BBB-078E842A163C}"/>
                </a:ext>
              </a:extLst>
            </p:cNvPr>
            <p:cNvSpPr txBox="1"/>
            <p:nvPr/>
          </p:nvSpPr>
          <p:spPr>
            <a:xfrm>
              <a:off x="-38704" y="3335461"/>
              <a:ext cx="2901998"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Tree </a:t>
              </a:r>
              <a:r>
                <a:rPr lang="en-US" altLang="ko-KR" sz="1600" dirty="0" err="1">
                  <a:solidFill>
                    <a:schemeClr val="tx1">
                      <a:lumMod val="75000"/>
                      <a:lumOff val="25000"/>
                    </a:schemeClr>
                  </a:solidFill>
                  <a:cs typeface="Arial" pitchFamily="34" charset="0"/>
                </a:rPr>
                <a:t>aree</a:t>
              </a:r>
              <a:r>
                <a:rPr lang="en-US" altLang="ko-KR" sz="1600" dirty="0">
                  <a:solidFill>
                    <a:schemeClr val="tx1">
                      <a:lumMod val="75000"/>
                      <a:lumOff val="25000"/>
                    </a:schemeClr>
                  </a:solidFill>
                  <a:cs typeface="Arial" pitchFamily="34" charset="0"/>
                </a:rPr>
                <a:t> formative </a:t>
              </a:r>
              <a:r>
                <a:rPr lang="en-US" altLang="ko-KR" sz="1600" dirty="0" err="1">
                  <a:solidFill>
                    <a:schemeClr val="tx1">
                      <a:lumMod val="75000"/>
                      <a:lumOff val="25000"/>
                    </a:schemeClr>
                  </a:solidFill>
                  <a:cs typeface="Arial" pitchFamily="34" charset="0"/>
                </a:rPr>
                <a:t>chiave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che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permettono</a:t>
              </a:r>
              <a:r>
                <a:rPr lang="en-US" altLang="ko-KR" sz="1600" dirty="0">
                  <a:solidFill>
                    <a:schemeClr val="tx1">
                      <a:lumMod val="75000"/>
                      <a:lumOff val="25000"/>
                    </a:schemeClr>
                  </a:solidFill>
                  <a:cs typeface="Arial" pitchFamily="34" charset="0"/>
                </a:rPr>
                <a:t> di </a:t>
              </a:r>
              <a:r>
                <a:rPr lang="en-US" altLang="ko-KR" sz="1600" dirty="0" err="1">
                  <a:solidFill>
                    <a:schemeClr val="tx1">
                      <a:lumMod val="75000"/>
                      <a:lumOff val="25000"/>
                    </a:schemeClr>
                  </a:solidFill>
                  <a:cs typeface="Arial" pitchFamily="34" charset="0"/>
                </a:rPr>
                <a:t>migliorare</a:t>
              </a:r>
              <a:r>
                <a:rPr lang="en-US" altLang="ko-KR" sz="1600" dirty="0">
                  <a:solidFill>
                    <a:schemeClr val="tx1">
                      <a:lumMod val="75000"/>
                      <a:lumOff val="25000"/>
                    </a:schemeClr>
                  </a:solidFill>
                  <a:cs typeface="Arial" pitchFamily="34" charset="0"/>
                </a:rPr>
                <a:t> lo spirito </a:t>
              </a:r>
              <a:r>
                <a:rPr lang="en-US" altLang="ko-KR" sz="1600" dirty="0" err="1">
                  <a:solidFill>
                    <a:schemeClr val="tx1">
                      <a:lumMod val="75000"/>
                      <a:lumOff val="25000"/>
                    </a:schemeClr>
                  </a:solidFill>
                  <a:cs typeface="Arial" pitchFamily="34" charset="0"/>
                </a:rPr>
                <a:t>imprenditoriale</a:t>
              </a:r>
              <a:r>
                <a:rPr lang="en-US" altLang="ko-KR" sz="1600" dirty="0">
                  <a:solidFill>
                    <a:schemeClr val="tx1">
                      <a:lumMod val="75000"/>
                      <a:lumOff val="25000"/>
                    </a:schemeClr>
                  </a:solidFill>
                  <a:cs typeface="Arial" pitchFamily="34" charset="0"/>
                </a:rPr>
                <a:t> e </a:t>
              </a:r>
              <a:r>
                <a:rPr lang="en-US" altLang="ko-KR" sz="1600" dirty="0" err="1">
                  <a:solidFill>
                    <a:schemeClr val="tx1">
                      <a:lumMod val="75000"/>
                      <a:lumOff val="25000"/>
                    </a:schemeClr>
                  </a:solidFill>
                  <a:cs typeface="Arial" pitchFamily="34" charset="0"/>
                </a:rPr>
                <a:t>d’iniziativa</a:t>
              </a:r>
              <a:r>
                <a:rPr lang="en-US" altLang="ko-KR" sz="1600" dirty="0">
                  <a:solidFill>
                    <a:schemeClr val="tx1">
                      <a:lumMod val="75000"/>
                      <a:lumOff val="25000"/>
                    </a:schemeClr>
                  </a:solidFill>
                  <a:cs typeface="Arial" pitchFamily="34" charset="0"/>
                </a:rPr>
                <a:t> in </a:t>
              </a:r>
              <a:r>
                <a:rPr lang="en-US" altLang="ko-KR" sz="1600" dirty="0" err="1">
                  <a:solidFill>
                    <a:schemeClr val="tx1">
                      <a:lumMod val="75000"/>
                      <a:lumOff val="25000"/>
                    </a:schemeClr>
                  </a:solidFill>
                  <a:cs typeface="Arial" pitchFamily="34" charset="0"/>
                </a:rPr>
                <a:t>ambito</a:t>
              </a:r>
              <a:r>
                <a:rPr lang="en-US" altLang="ko-KR" sz="1600" dirty="0">
                  <a:solidFill>
                    <a:schemeClr val="tx1">
                      <a:lumMod val="75000"/>
                      <a:lumOff val="25000"/>
                    </a:schemeClr>
                  </a:solidFill>
                  <a:cs typeface="Arial" pitchFamily="34" charset="0"/>
                </a:rPr>
                <a:t> ICH. </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56950" y="3159356"/>
              <a:ext cx="279080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it-IT" altLang="ko-KR" sz="1600" b="1" dirty="0" err="1">
                  <a:solidFill>
                    <a:schemeClr val="tx1">
                      <a:lumMod val="75000"/>
                      <a:lumOff val="25000"/>
                    </a:schemeClr>
                  </a:solidFill>
                  <a:cs typeface="Arial" pitchFamily="34" charset="0"/>
                </a:rPr>
                <a:t>EnteComp</a:t>
              </a:r>
              <a:r>
                <a:rPr lang="it-IT" altLang="ko-KR" sz="1600" b="1" dirty="0">
                  <a:solidFill>
                    <a:schemeClr val="tx1">
                      <a:lumMod val="75000"/>
                      <a:lumOff val="25000"/>
                    </a:schemeClr>
                  </a:solidFill>
                  <a:cs typeface="Arial" pitchFamily="34" charset="0"/>
                </a:rPr>
                <a:t>: contenuto e struttura</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454329" y="4458029"/>
            <a:ext cx="2802410" cy="1623595"/>
            <a:chOff x="750421" y="3525136"/>
            <a:chExt cx="2565044" cy="1623595"/>
          </a:xfrm>
        </p:grpSpPr>
        <p:sp>
          <p:nvSpPr>
            <p:cNvPr id="21" name="TextBox 10">
              <a:extLst>
                <a:ext uri="{FF2B5EF4-FFF2-40B4-BE49-F238E27FC236}">
                  <a16:creationId xmlns:a16="http://schemas.microsoft.com/office/drawing/2014/main" id="{DE9987CC-ACD6-4DE1-A08A-5B6FD3594EE0}"/>
                </a:ext>
              </a:extLst>
            </p:cNvPr>
            <p:cNvSpPr txBox="1"/>
            <p:nvPr/>
          </p:nvSpPr>
          <p:spPr>
            <a:xfrm>
              <a:off x="957669" y="3886847"/>
              <a:ext cx="2357796" cy="126188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ctr" latinLnBrk="0"/>
              <a:r>
                <a:rPr lang="en-US" sz="1200" dirty="0"/>
                <a:t>1.1 </a:t>
              </a:r>
              <a:r>
                <a:rPr lang="en-US" sz="1200" dirty="0" err="1"/>
                <a:t>Trovare</a:t>
              </a:r>
              <a:r>
                <a:rPr lang="en-US" sz="1200" dirty="0"/>
                <a:t> </a:t>
              </a:r>
              <a:r>
                <a:rPr lang="en-US" sz="1200" dirty="0" err="1"/>
                <a:t>opportunità</a:t>
              </a:r>
              <a:r>
                <a:rPr lang="en-US" sz="1200" dirty="0"/>
                <a:t> </a:t>
              </a:r>
            </a:p>
            <a:p>
              <a:pPr fontAlgn="ctr" latinLnBrk="0"/>
              <a:r>
                <a:rPr lang="en-US" sz="1200" dirty="0"/>
                <a:t>1.2 </a:t>
              </a:r>
              <a:r>
                <a:rPr lang="en-US" sz="1200" dirty="0" err="1"/>
                <a:t>Creatività</a:t>
              </a:r>
              <a:endParaRPr lang="en-GB" sz="1200" dirty="0"/>
            </a:p>
            <a:p>
              <a:pPr fontAlgn="ctr" latinLnBrk="0"/>
              <a:r>
                <a:rPr lang="en-US" sz="1200" dirty="0"/>
                <a:t>1.3 Vision</a:t>
              </a:r>
              <a:endParaRPr lang="en-GB" sz="1200" dirty="0"/>
            </a:p>
            <a:p>
              <a:pPr fontAlgn="ctr" latinLnBrk="0"/>
              <a:r>
                <a:rPr lang="en-US" sz="1200" dirty="0"/>
                <a:t>1.4 </a:t>
              </a:r>
              <a:r>
                <a:rPr lang="it-IT" sz="1200" dirty="0"/>
                <a:t>Valorizzare le idee</a:t>
              </a:r>
              <a:endParaRPr lang="en-GB" sz="1200" dirty="0"/>
            </a:p>
            <a:p>
              <a:pPr fontAlgn="ctr" latinLnBrk="0"/>
              <a:r>
                <a:rPr lang="en-US" sz="1200" dirty="0"/>
                <a:t>1.5 </a:t>
              </a:r>
              <a:r>
                <a:rPr lang="en-US" sz="1200" dirty="0" err="1"/>
                <a:t>Pensiero</a:t>
              </a:r>
              <a:r>
                <a:rPr lang="en-US" sz="1200" dirty="0"/>
                <a:t> </a:t>
              </a:r>
              <a:r>
                <a:rPr lang="en-US" sz="1200" dirty="0" err="1"/>
                <a:t>etico</a:t>
              </a:r>
              <a:r>
                <a:rPr lang="en-US" sz="1200" dirty="0"/>
                <a:t> e </a:t>
              </a:r>
              <a:r>
                <a:rPr lang="en-US" sz="1200" dirty="0" err="1"/>
                <a:t>sostenibile</a:t>
              </a:r>
              <a:endParaRPr lang="en-GB" sz="1200" dirty="0"/>
            </a:p>
            <a:p>
              <a:pPr algn="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50421" y="3525136"/>
              <a:ext cx="2112876"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cs typeface="Arial" pitchFamily="34" charset="0"/>
                </a:rPr>
                <a:t>Idee e </a:t>
              </a:r>
              <a:r>
                <a:rPr lang="en-US" altLang="ko-KR" sz="1600" b="1" dirty="0" err="1">
                  <a:solidFill>
                    <a:schemeClr val="tx1">
                      <a:lumMod val="75000"/>
                      <a:lumOff val="25000"/>
                    </a:schemeClr>
                  </a:solidFill>
                  <a:cs typeface="Arial" pitchFamily="34" charset="0"/>
                </a:rPr>
                <a:t>opportunità</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633154" y="1401546"/>
            <a:ext cx="2260102" cy="1400419"/>
            <a:chOff x="803640" y="3286881"/>
            <a:chExt cx="2068669" cy="1400419"/>
          </a:xfrm>
        </p:grpSpPr>
        <p:sp>
          <p:nvSpPr>
            <p:cNvPr id="24" name="TextBox 10">
              <a:extLst>
                <a:ext uri="{FF2B5EF4-FFF2-40B4-BE49-F238E27FC236}">
                  <a16:creationId xmlns:a16="http://schemas.microsoft.com/office/drawing/2014/main" id="{D0CD8C55-162D-48B8-9989-822BD5B818EA}"/>
                </a:ext>
              </a:extLst>
            </p:cNvPr>
            <p:cNvSpPr txBox="1"/>
            <p:nvPr/>
          </p:nvSpPr>
          <p:spPr>
            <a:xfrm>
              <a:off x="812652" y="361008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Due </a:t>
              </a:r>
              <a:r>
                <a:rPr lang="en-US" altLang="ko-KR" sz="1600" dirty="0" err="1">
                  <a:solidFill>
                    <a:schemeClr val="tx1">
                      <a:lumMod val="75000"/>
                      <a:lumOff val="25000"/>
                    </a:schemeClr>
                  </a:solidFill>
                  <a:cs typeface="Arial" pitchFamily="34" charset="0"/>
                </a:rPr>
                <a:t>quadri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aggiuntivi</a:t>
              </a:r>
              <a:r>
                <a:rPr lang="en-US" altLang="ko-KR" sz="1600" dirty="0">
                  <a:solidFill>
                    <a:schemeClr val="tx1">
                      <a:lumMod val="75000"/>
                      <a:lumOff val="25000"/>
                    </a:schemeClr>
                  </a:solidFill>
                  <a:cs typeface="Arial" pitchFamily="34" charset="0"/>
                </a:rPr>
                <a:t> per </a:t>
              </a:r>
              <a:r>
                <a:rPr lang="en-US" altLang="ko-KR" sz="1600" dirty="0" err="1">
                  <a:solidFill>
                    <a:schemeClr val="tx1">
                      <a:lumMod val="75000"/>
                      <a:lumOff val="25000"/>
                    </a:schemeClr>
                  </a:solidFill>
                  <a:cs typeface="Arial" pitchFamily="34" charset="0"/>
                </a:rPr>
                <a:t>l’istruzione</a:t>
              </a:r>
              <a:r>
                <a:rPr lang="en-US" altLang="ko-KR" sz="1600" dirty="0">
                  <a:solidFill>
                    <a:schemeClr val="tx1">
                      <a:lumMod val="75000"/>
                      <a:lumOff val="25000"/>
                    </a:schemeClr>
                  </a:solidFill>
                  <a:cs typeface="Arial" pitchFamily="34" charset="0"/>
                </a:rPr>
                <a:t> e la </a:t>
              </a:r>
              <a:r>
                <a:rPr lang="en-US" altLang="ko-KR" sz="1600" dirty="0" err="1">
                  <a:solidFill>
                    <a:schemeClr val="tx1">
                      <a:lumMod val="75000"/>
                      <a:lumOff val="25000"/>
                    </a:schemeClr>
                  </a:solidFill>
                  <a:cs typeface="Arial" pitchFamily="34" charset="0"/>
                </a:rPr>
                <a:t>formazione</a:t>
              </a:r>
              <a:r>
                <a:rPr lang="en-US" altLang="ko-KR" sz="1600" dirty="0">
                  <a:solidFill>
                    <a:schemeClr val="tx1">
                      <a:lumMod val="75000"/>
                      <a:lumOff val="25000"/>
                    </a:schemeClr>
                  </a:solidFill>
                  <a:cs typeface="Arial" pitchFamily="34" charset="0"/>
                </a:rPr>
                <a:t> in </a:t>
              </a:r>
              <a:r>
                <a:rPr lang="en-US" altLang="ko-KR" sz="1600" dirty="0" err="1">
                  <a:solidFill>
                    <a:schemeClr val="tx1">
                      <a:lumMod val="75000"/>
                      <a:lumOff val="25000"/>
                    </a:schemeClr>
                  </a:solidFill>
                  <a:cs typeface="Arial" pitchFamily="34" charset="0"/>
                </a:rPr>
                <a:t>ambito</a:t>
              </a:r>
              <a:r>
                <a:rPr lang="en-US" altLang="ko-KR" sz="1600" dirty="0">
                  <a:solidFill>
                    <a:schemeClr val="tx1">
                      <a:lumMod val="75000"/>
                      <a:lumOff val="25000"/>
                    </a:schemeClr>
                  </a:solidFill>
                  <a:cs typeface="Arial" pitchFamily="34" charset="0"/>
                </a:rPr>
                <a:t> lifelong learning</a:t>
              </a:r>
            </a:p>
          </p:txBody>
        </p:sp>
        <p:sp>
          <p:nvSpPr>
            <p:cNvPr id="25" name="TextBox 11">
              <a:extLst>
                <a:ext uri="{FF2B5EF4-FFF2-40B4-BE49-F238E27FC236}">
                  <a16:creationId xmlns:a16="http://schemas.microsoft.com/office/drawing/2014/main" id="{87A75F41-3CDC-4E10-A65C-157417C91A66}"/>
                </a:ext>
              </a:extLst>
            </p:cNvPr>
            <p:cNvSpPr txBox="1"/>
            <p:nvPr/>
          </p:nvSpPr>
          <p:spPr>
            <a:xfrm>
              <a:off x="803640" y="3286881"/>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Dopo </a:t>
              </a:r>
              <a:r>
                <a:rPr lang="en-US" altLang="ko-KR" sz="1600" b="1" dirty="0" err="1">
                  <a:solidFill>
                    <a:schemeClr val="tx1">
                      <a:lumMod val="75000"/>
                      <a:lumOff val="25000"/>
                    </a:schemeClr>
                  </a:solidFill>
                  <a:cs typeface="Arial" pitchFamily="34" charset="0"/>
                </a:rPr>
                <a:t>EntreComp</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4" y="2999205"/>
            <a:ext cx="2721336" cy="1133580"/>
            <a:chOff x="803641" y="3356753"/>
            <a:chExt cx="2068668" cy="1133580"/>
          </a:xfrm>
        </p:grpSpPr>
        <p:sp>
          <p:nvSpPr>
            <p:cNvPr id="27" name="TextBox 10">
              <a:extLst>
                <a:ext uri="{FF2B5EF4-FFF2-40B4-BE49-F238E27FC236}">
                  <a16:creationId xmlns:a16="http://schemas.microsoft.com/office/drawing/2014/main" id="{30F86858-E96A-43BF-BCC8-CA796B301979}"/>
                </a:ext>
              </a:extLst>
            </p:cNvPr>
            <p:cNvSpPr txBox="1"/>
            <p:nvPr/>
          </p:nvSpPr>
          <p:spPr>
            <a:xfrm>
              <a:off x="803641" y="3659336"/>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18 sub-</a:t>
              </a:r>
              <a:r>
                <a:rPr lang="en-US" altLang="ko-KR" sz="1600" dirty="0" err="1">
                  <a:solidFill>
                    <a:schemeClr val="tx1">
                      <a:lumMod val="75000"/>
                      <a:lumOff val="25000"/>
                    </a:schemeClr>
                  </a:solidFill>
                  <a:cs typeface="Arial" pitchFamily="34" charset="0"/>
                </a:rPr>
                <a:t>competenze</a:t>
              </a:r>
              <a:r>
                <a:rPr lang="en-US" altLang="ko-KR" sz="1600" dirty="0">
                  <a:solidFill>
                    <a:schemeClr val="tx1">
                      <a:lumMod val="75000"/>
                      <a:lumOff val="25000"/>
                    </a:schemeClr>
                  </a:solidFill>
                  <a:cs typeface="Arial" pitchFamily="34" charset="0"/>
                </a:rPr>
                <a:t> per </a:t>
              </a:r>
              <a:r>
                <a:rPr lang="en-US" altLang="ko-KR" sz="1600" dirty="0" err="1">
                  <a:solidFill>
                    <a:schemeClr val="tx1">
                      <a:lumMod val="75000"/>
                      <a:lumOff val="25000"/>
                    </a:schemeClr>
                  </a:solidFill>
                  <a:cs typeface="Arial" pitchFamily="34" charset="0"/>
                </a:rPr>
                <a:t>eccellere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nell’imprenditorialità</a:t>
              </a:r>
              <a:r>
                <a:rPr lang="en-US" altLang="ko-KR" sz="1600" dirty="0">
                  <a:solidFill>
                    <a:schemeClr val="tx1">
                      <a:lumMod val="75000"/>
                      <a:lumOff val="25000"/>
                    </a:schemeClr>
                  </a:solidFill>
                  <a:cs typeface="Arial" pitchFamily="34" charset="0"/>
                </a:rPr>
                <a:t> in </a:t>
              </a:r>
              <a:r>
                <a:rPr lang="en-US" altLang="ko-KR" sz="1600" dirty="0" err="1">
                  <a:solidFill>
                    <a:schemeClr val="tx1">
                      <a:lumMod val="75000"/>
                      <a:lumOff val="25000"/>
                    </a:schemeClr>
                  </a:solidFill>
                  <a:cs typeface="Arial" pitchFamily="34" charset="0"/>
                </a:rPr>
                <a:t>ambito</a:t>
              </a:r>
              <a:r>
                <a:rPr lang="en-US" altLang="ko-KR" sz="1600" dirty="0">
                  <a:solidFill>
                    <a:schemeClr val="tx1">
                      <a:lumMod val="75000"/>
                      <a:lumOff val="25000"/>
                    </a:schemeClr>
                  </a:solidFill>
                  <a:cs typeface="Arial" pitchFamily="34" charset="0"/>
                </a:rPr>
                <a:t> ICH</a:t>
              </a:r>
            </a:p>
          </p:txBody>
        </p:sp>
        <p:sp>
          <p:nvSpPr>
            <p:cNvPr id="28" name="TextBox 11">
              <a:extLst>
                <a:ext uri="{FF2B5EF4-FFF2-40B4-BE49-F238E27FC236}">
                  <a16:creationId xmlns:a16="http://schemas.microsoft.com/office/drawing/2014/main" id="{BF1BCF66-1A28-44C2-9752-244CCFE8EBF4}"/>
                </a:ext>
              </a:extLst>
            </p:cNvPr>
            <p:cNvSpPr txBox="1"/>
            <p:nvPr/>
          </p:nvSpPr>
          <p:spPr>
            <a:xfrm>
              <a:off x="812652" y="335675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Competenze</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EntreComp</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415773"/>
            <a:chOff x="803640" y="3332058"/>
            <a:chExt cx="2059657" cy="1415773"/>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70613"/>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EntreComp</a:t>
              </a:r>
              <a:r>
                <a:rPr lang="en-US" altLang="ko-KR" sz="1600" dirty="0">
                  <a:solidFill>
                    <a:schemeClr val="tx1">
                      <a:lumMod val="75000"/>
                      <a:lumOff val="25000"/>
                    </a:schemeClr>
                  </a:solidFill>
                  <a:cs typeface="Arial" pitchFamily="34" charset="0"/>
                </a:rPr>
                <a:t> in Azione e </a:t>
              </a:r>
              <a:r>
                <a:rPr lang="en-US" altLang="ko-KR" sz="1600" dirty="0" err="1">
                  <a:solidFill>
                    <a:schemeClr val="tx1">
                      <a:lumMod val="75000"/>
                      <a:lumOff val="25000"/>
                    </a:schemeClr>
                  </a:solidFill>
                  <a:cs typeface="Arial" pitchFamily="34" charset="0"/>
                </a:rPr>
                <a:t>EntreComp</a:t>
              </a:r>
              <a:r>
                <a:rPr lang="en-US" altLang="ko-KR" sz="1600" dirty="0">
                  <a:solidFill>
                    <a:schemeClr val="tx1">
                      <a:lumMod val="75000"/>
                      <a:lumOff val="25000"/>
                    </a:schemeClr>
                  </a:solidFill>
                  <a:cs typeface="Arial" pitchFamily="34" charset="0"/>
                </a:rPr>
                <a:t> al </a:t>
              </a:r>
              <a:r>
                <a:rPr lang="en-US" altLang="ko-KR" sz="1600" dirty="0" err="1">
                  <a:solidFill>
                    <a:schemeClr val="tx1">
                      <a:lumMod val="75000"/>
                      <a:lumOff val="25000"/>
                    </a:schemeClr>
                  </a:solidFill>
                  <a:cs typeface="Arial" pitchFamily="34" charset="0"/>
                </a:rPr>
                <a:t>lavoro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esempi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pratici</a:t>
              </a:r>
              <a:r>
                <a:rPr lang="en-US" altLang="ko-KR" sz="1600" dirty="0">
                  <a:solidFill>
                    <a:schemeClr val="tx1">
                      <a:lumMod val="75000"/>
                      <a:lumOff val="25000"/>
                    </a:schemeClr>
                  </a:solidFill>
                  <a:cs typeface="Arial" pitchFamily="34" charset="0"/>
                </a:rPr>
                <a:t> e </a:t>
              </a:r>
              <a:r>
                <a:rPr lang="en-US" altLang="ko-KR" sz="1600" dirty="0" err="1">
                  <a:solidFill>
                    <a:schemeClr val="tx1">
                      <a:lumMod val="75000"/>
                      <a:lumOff val="25000"/>
                    </a:schemeClr>
                  </a:solidFill>
                  <a:cs typeface="Arial" pitchFamily="34" charset="0"/>
                </a:rPr>
                <a:t>buone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pratiche</a:t>
              </a:r>
              <a:r>
                <a:rPr lang="en-US" altLang="ko-KR" sz="1600" dirty="0">
                  <a:solidFill>
                    <a:schemeClr val="tx1">
                      <a:lumMod val="75000"/>
                      <a:lumOff val="25000"/>
                    </a:schemeClr>
                  </a:solidFill>
                  <a:cs typeface="Arial" pitchFamily="34" charset="0"/>
                </a:rPr>
                <a:t> </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Ulteriori</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risorse</a:t>
              </a:r>
              <a:endParaRPr lang="en-US" altLang="ko-KR"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489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GRAZIE</a:t>
            </a:r>
          </a:p>
        </p:txBody>
      </p:sp>
    </p:spTree>
    <p:extLst>
      <p:ext uri="{BB962C8B-B14F-4D97-AF65-F5344CB8AC3E}">
        <p14:creationId xmlns:p14="http://schemas.microsoft.com/office/powerpoint/2010/main" val="79758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5329636" y="1576271"/>
            <a:ext cx="6100364" cy="3754874"/>
          </a:xfrm>
          <a:prstGeom prst="rect">
            <a:avLst/>
          </a:prstGeom>
          <a:noFill/>
        </p:spPr>
        <p:txBody>
          <a:bodyPr wrap="square">
            <a:spAutoFit/>
          </a:bodyPr>
          <a:lstStyle/>
          <a:p>
            <a:pPr fontAlgn="base"/>
            <a:r>
              <a:rPr lang="it-IT" sz="2000" b="1" dirty="0">
                <a:solidFill>
                  <a:schemeClr val="accent1">
                    <a:lumMod val="75000"/>
                  </a:schemeClr>
                </a:solidFill>
              </a:rPr>
              <a:t>Sezione 1: Il Quadro delle Competenze Imprenditoriali (The </a:t>
            </a:r>
            <a:r>
              <a:rPr lang="it-IT" sz="2000" b="1" dirty="0" err="1">
                <a:solidFill>
                  <a:schemeClr val="accent1">
                    <a:lumMod val="75000"/>
                  </a:schemeClr>
                </a:solidFill>
              </a:rPr>
              <a:t>Entrepreneurial</a:t>
            </a:r>
            <a:r>
              <a:rPr lang="it-IT" sz="2000" b="1" dirty="0">
                <a:solidFill>
                  <a:schemeClr val="accent1">
                    <a:lumMod val="75000"/>
                  </a:schemeClr>
                </a:solidFill>
              </a:rPr>
              <a:t> </a:t>
            </a:r>
            <a:r>
              <a:rPr lang="it-IT" sz="2000" b="1" dirty="0" err="1">
                <a:solidFill>
                  <a:schemeClr val="accent1">
                    <a:lumMod val="75000"/>
                  </a:schemeClr>
                </a:solidFill>
              </a:rPr>
              <a:t>Competence</a:t>
            </a:r>
            <a:r>
              <a:rPr lang="it-IT" sz="2000" b="1" dirty="0">
                <a:solidFill>
                  <a:schemeClr val="accent1">
                    <a:lumMod val="75000"/>
                  </a:schemeClr>
                </a:solidFill>
              </a:rPr>
              <a:t> Framework)</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effectLst/>
                <a:latin typeface="Calibri" panose="020F0502020204030204" pitchFamily="34" charset="0"/>
                <a:ea typeface="Calibri" panose="020F0502020204030204" pitchFamily="34" charset="0"/>
                <a:cs typeface="Calibri" panose="020F0502020204030204" pitchFamily="34" charset="0"/>
              </a:rPr>
              <a:t>Nel 2016, il Centro di Ricerca della </a:t>
            </a:r>
            <a:r>
              <a:rPr lang="it-IT" dirty="0">
                <a:latin typeface="Calibri" panose="020F0502020204030204" pitchFamily="34" charset="0"/>
                <a:ea typeface="Calibri" panose="020F0502020204030204" pitchFamily="34" charset="0"/>
                <a:cs typeface="Calibri" panose="020F0502020204030204" pitchFamily="34" charset="0"/>
              </a:rPr>
              <a:t>C</a:t>
            </a:r>
            <a:r>
              <a:rPr lang="it-IT" dirty="0">
                <a:effectLst/>
                <a:latin typeface="Calibri" panose="020F0502020204030204" pitchFamily="34" charset="0"/>
                <a:ea typeface="Calibri" panose="020F0502020204030204" pitchFamily="34" charset="0"/>
                <a:cs typeface="Calibri" panose="020F0502020204030204" pitchFamily="34" charset="0"/>
              </a:rPr>
              <a:t>ommissione Europea pubblicò il Quadro europeo ufficiale delle competenze imprenditoriali</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hlinkClick r:id="rId4"/>
              </a:rPr>
              <a:t>European Framework for Entrepreneurial Competences</a:t>
            </a:r>
            <a:r>
              <a:rPr lang="it-IT" dirty="0">
                <a:latin typeface="Calibri" panose="020F0502020204030204" pitchFamily="34" charset="0"/>
                <a:ea typeface="Calibri" panose="020F0502020204030204" pitchFamily="34" charset="0"/>
                <a:cs typeface="Calibri" panose="020F0502020204030204" pitchFamily="34" charset="0"/>
              </a:rPr>
              <a:t>). </a:t>
            </a:r>
          </a:p>
          <a:p>
            <a:pPr algn="just">
              <a:defRPr/>
            </a:pPr>
            <a:endParaRPr lang="it-IT"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Il Quadro è stato sviluppato in collaborazione con il DG per l’Impiego, gli Affari Sociali e l’Inclusione, e ad oggi rappresenta il più grande sforzo a livello internazionale per cercare di proporre una definizione condivisa dell’imprenditorialità come </a:t>
            </a:r>
            <a:r>
              <a:rPr lang="it-IT" b="1" dirty="0">
                <a:latin typeface="Calibri" panose="020F0502020204030204" pitchFamily="34" charset="0"/>
                <a:ea typeface="Calibri" panose="020F0502020204030204" pitchFamily="34" charset="0"/>
                <a:cs typeface="Calibri" panose="020F0502020204030204" pitchFamily="34" charset="0"/>
              </a:rPr>
              <a:t>competenza. </a:t>
            </a:r>
            <a:endParaRPr lang="it-IT"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26" name="Picture 2" descr="cover">
            <a:extLst>
              <a:ext uri="{FF2B5EF4-FFF2-40B4-BE49-F238E27FC236}">
                <a16:creationId xmlns:a16="http://schemas.microsoft.com/office/drawing/2014/main" id="{F4CBD06B-C142-44E9-8497-3BA453C64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39" y="127281"/>
            <a:ext cx="4438481" cy="629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1 – L’imprenditorialità come competenza</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Il fatto che l’imprenditorialità venga definite una ”competenza” piuttosto che una ”professione” implica svariate conseguenze quando si va ad applicare il Quadro europeo. </a:t>
            </a: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Il Quadro infatti può essere utile non solo agli aspiranti imprenditori o a coloro che vogliono avviare una start-up, ma anche ai cittadini </a:t>
            </a:r>
            <a:r>
              <a:rPr lang="it-IT" i="1" dirty="0">
                <a:latin typeface="Calibri" panose="020F0502020204030204" pitchFamily="34" charset="0"/>
                <a:ea typeface="Calibri" panose="020F0502020204030204" pitchFamily="34" charset="0"/>
                <a:cs typeface="Calibri" panose="020F0502020204030204" pitchFamily="34" charset="0"/>
              </a:rPr>
              <a:t>medi </a:t>
            </a:r>
            <a:r>
              <a:rPr lang="it-IT" dirty="0">
                <a:latin typeface="Calibri" panose="020F0502020204030204" pitchFamily="34" charset="0"/>
                <a:ea typeface="Calibri" panose="020F0502020204030204" pitchFamily="34" charset="0"/>
                <a:cs typeface="Calibri" panose="020F0502020204030204" pitchFamily="34" charset="0"/>
              </a:rPr>
              <a:t>che vogliono migliorare le proprie competenze; infatti l’</a:t>
            </a:r>
            <a:r>
              <a:rPr lang="it-IT" dirty="0" err="1">
                <a:latin typeface="Calibri" panose="020F0502020204030204" pitchFamily="34" charset="0"/>
                <a:ea typeface="Calibri" panose="020F0502020204030204" pitchFamily="34" charset="0"/>
                <a:cs typeface="Calibri" panose="020F0502020204030204" pitchFamily="34" charset="0"/>
              </a:rPr>
              <a:t>EntreComp</a:t>
            </a:r>
            <a:r>
              <a:rPr lang="it-IT" dirty="0">
                <a:latin typeface="Calibri" panose="020F0502020204030204" pitchFamily="34" charset="0"/>
                <a:ea typeface="Calibri" panose="020F0502020204030204" pitchFamily="34" charset="0"/>
                <a:cs typeface="Calibri" panose="020F0502020204030204" pitchFamily="34" charset="0"/>
              </a:rPr>
              <a:t> riguarda le competenze LLL (</a:t>
            </a:r>
            <a:r>
              <a:rPr lang="it-IT" dirty="0" err="1">
                <a:latin typeface="Calibri" panose="020F0502020204030204" pitchFamily="34" charset="0"/>
                <a:ea typeface="Calibri" panose="020F0502020204030204" pitchFamily="34" charset="0"/>
                <a:cs typeface="Calibri" panose="020F0502020204030204" pitchFamily="34" charset="0"/>
              </a:rPr>
              <a:t>Longlife</a:t>
            </a:r>
            <a:r>
              <a:rPr lang="it-IT" dirty="0">
                <a:latin typeface="Calibri" panose="020F0502020204030204" pitchFamily="34" charset="0"/>
                <a:ea typeface="Calibri" panose="020F0502020204030204" pitchFamily="34" charset="0"/>
                <a:cs typeface="Calibri" panose="020F0502020204030204" pitchFamily="34" charset="0"/>
              </a:rPr>
              <a:t> Learning), e va a toccare temi quali lo spirito d’iniziativa, il pensiero etico e via dicendo.</a:t>
            </a: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Sotto questo punto di vista, l’</a:t>
            </a:r>
            <a:r>
              <a:rPr lang="it-IT" dirty="0" err="1">
                <a:latin typeface="Calibri" panose="020F0502020204030204" pitchFamily="34" charset="0"/>
                <a:ea typeface="Calibri" panose="020F0502020204030204" pitchFamily="34" charset="0"/>
                <a:cs typeface="Calibri" panose="020F0502020204030204" pitchFamily="34" charset="0"/>
              </a:rPr>
              <a:t>EntreComp</a:t>
            </a:r>
            <a:r>
              <a:rPr lang="it-IT" dirty="0">
                <a:latin typeface="Calibri" panose="020F0502020204030204" pitchFamily="34" charset="0"/>
                <a:ea typeface="Calibri" panose="020F0502020204030204" pitchFamily="34" charset="0"/>
                <a:cs typeface="Calibri" panose="020F0502020204030204" pitchFamily="34" charset="0"/>
              </a:rPr>
              <a:t> amplifica il suo impatto e non si limita solo all’ambito aziendale o economico, ma crea conseguenze anche sotto il punto di vista della cittadinanza attiva, dell’inclusione e dell’occupazione lavorativa. </a:t>
            </a:r>
            <a:endParaRPr lang="it-IT"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89053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Il contesto d’azione di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endParaRPr lang="it-IT"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Le prime basi di </a:t>
            </a:r>
            <a:r>
              <a:rPr lang="it-IT" dirty="0" err="1">
                <a:latin typeface="Calibri" panose="020F0502020204030204" pitchFamily="34" charset="0"/>
                <a:ea typeface="Calibri" panose="020F0502020204030204" pitchFamily="34" charset="0"/>
                <a:cs typeface="Calibri" panose="020F0502020204030204" pitchFamily="34" charset="0"/>
              </a:rPr>
              <a:t>EntreComp</a:t>
            </a:r>
            <a:r>
              <a:rPr lang="it-IT" dirty="0">
                <a:latin typeface="Calibri" panose="020F0502020204030204" pitchFamily="34" charset="0"/>
                <a:ea typeface="Calibri" panose="020F0502020204030204" pitchFamily="34" charset="0"/>
                <a:cs typeface="Calibri" panose="020F0502020204030204" pitchFamily="34" charset="0"/>
              </a:rPr>
              <a:t> sono molto antecedenti al 2016.</a:t>
            </a: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Alla fine del 2006, la Gazzetta Ufficiale dell’Unione Europea pubblicò delle raccomandazioni realizzate dal parlamento e dal consiglio europeo rivolte a tutti gli stati membri, con particolare attenzione alla </a:t>
            </a:r>
            <a:r>
              <a:rPr lang="it-IT" i="1" dirty="0">
                <a:latin typeface="Calibri" panose="020F0502020204030204" pitchFamily="34" charset="0"/>
                <a:ea typeface="Calibri" panose="020F0502020204030204" pitchFamily="34" charset="0"/>
                <a:cs typeface="Calibri" panose="020F0502020204030204" pitchFamily="34" charset="0"/>
              </a:rPr>
              <a:t>messa a disposizione di competenze fondamentali nell’ambito delle strategie di </a:t>
            </a:r>
            <a:r>
              <a:rPr lang="it-IT" i="1" dirty="0" err="1">
                <a:latin typeface="Calibri" panose="020F0502020204030204" pitchFamily="34" charset="0"/>
                <a:ea typeface="Calibri" panose="020F0502020204030204" pitchFamily="34" charset="0"/>
                <a:cs typeface="Calibri" panose="020F0502020204030204" pitchFamily="34" charset="0"/>
              </a:rPr>
              <a:t>lifelong</a:t>
            </a:r>
            <a:r>
              <a:rPr lang="it-IT" i="1" dirty="0">
                <a:latin typeface="Calibri" panose="020F0502020204030204" pitchFamily="34" charset="0"/>
                <a:ea typeface="Calibri" panose="020F0502020204030204" pitchFamily="34" charset="0"/>
                <a:cs typeface="Calibri" panose="020F0502020204030204" pitchFamily="34" charset="0"/>
              </a:rPr>
              <a:t> </a:t>
            </a:r>
            <a:r>
              <a:rPr lang="it-IT" i="1" dirty="0" err="1">
                <a:latin typeface="Calibri" panose="020F0502020204030204" pitchFamily="34" charset="0"/>
                <a:ea typeface="Calibri" panose="020F0502020204030204" pitchFamily="34" charset="0"/>
                <a:cs typeface="Calibri" panose="020F0502020204030204" pitchFamily="34" charset="0"/>
              </a:rPr>
              <a:t>learning</a:t>
            </a:r>
            <a:r>
              <a:rPr lang="it-IT" i="1" dirty="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 </a:t>
            </a: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Queste strategie nazionali dovevano essere in linea con il “Quadro delle competenze fondamentali per il </a:t>
            </a:r>
            <a:r>
              <a:rPr lang="it-IT" dirty="0" err="1">
                <a:latin typeface="Calibri" panose="020F0502020204030204" pitchFamily="34" charset="0"/>
                <a:ea typeface="Calibri" panose="020F0502020204030204" pitchFamily="34" charset="0"/>
                <a:cs typeface="Calibri" panose="020F0502020204030204" pitchFamily="34" charset="0"/>
              </a:rPr>
              <a:t>Lifelong</a:t>
            </a:r>
            <a:r>
              <a:rPr lang="it-IT" dirty="0">
                <a:latin typeface="Calibri" panose="020F0502020204030204" pitchFamily="34" charset="0"/>
                <a:ea typeface="Calibri" panose="020F0502020204030204" pitchFamily="34" charset="0"/>
                <a:cs typeface="Calibri" panose="020F0502020204030204" pitchFamily="34" charset="0"/>
              </a:rPr>
              <a:t> Learning” che veniva presentato nel documento.  </a:t>
            </a:r>
            <a:endParaRPr lang="it-IT"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hlinkClick r:id="rId4"/>
            <a:extLst>
              <a:ext uri="{FF2B5EF4-FFF2-40B4-BE49-F238E27FC236}">
                <a16:creationId xmlns:a16="http://schemas.microsoft.com/office/drawing/2014/main" id="{F66E0DA8-72F7-4165-8547-FD5FBEF53748}"/>
              </a:ext>
            </a:extLst>
          </p:cNvPr>
          <p:cNvPicPr>
            <a:picLocks noChangeAspect="1"/>
          </p:cNvPicPr>
          <p:nvPr/>
        </p:nvPicPr>
        <p:blipFill>
          <a:blip r:embed="rId5"/>
          <a:stretch>
            <a:fillRect/>
          </a:stretch>
        </p:blipFill>
        <p:spPr>
          <a:xfrm>
            <a:off x="2031141" y="4464191"/>
            <a:ext cx="8129717" cy="1910134"/>
          </a:xfrm>
          <a:prstGeom prst="rect">
            <a:avLst/>
          </a:prstGeom>
          <a:ln w="28575">
            <a:solidFill>
              <a:srgbClr val="002060"/>
            </a:solidFill>
          </a:ln>
        </p:spPr>
      </p:pic>
    </p:spTree>
    <p:extLst>
      <p:ext uri="{BB962C8B-B14F-4D97-AF65-F5344CB8AC3E}">
        <p14:creationId xmlns:p14="http://schemas.microsoft.com/office/powerpoint/2010/main" val="32187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318021"/>
            <a:ext cx="11213541" cy="5139869"/>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Il contesto d’azione di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it-IT" altLang="es-ES" sz="2000" b="1" dirty="0">
                <a:solidFill>
                  <a:schemeClr val="accent1">
                    <a:lumMod val="75000"/>
                  </a:schemeClr>
                </a:solidFill>
                <a:latin typeface="Calibri" panose="020F0502020204030204" pitchFamily="34" charset="0"/>
                <a:cs typeface="Calibri" panose="020F0502020204030204" pitchFamily="34" charset="0"/>
              </a:rPr>
              <a:t>: Quadro delle competenze fondamentali per il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Lifelong</a:t>
            </a:r>
            <a:r>
              <a:rPr lang="it-IT" altLang="es-ES" sz="2000" b="1" dirty="0">
                <a:solidFill>
                  <a:schemeClr val="accent1">
                    <a:lumMod val="75000"/>
                  </a:schemeClr>
                </a:solidFill>
                <a:latin typeface="Calibri" panose="020F0502020204030204" pitchFamily="34" charset="0"/>
                <a:cs typeface="Calibri" panose="020F0502020204030204" pitchFamily="34" charset="0"/>
              </a:rPr>
              <a:t> Learning</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ea typeface="Calibri" panose="020F0502020204030204" pitchFamily="34" charset="0"/>
                <a:cs typeface="Calibri" panose="020F0502020204030204" pitchFamily="34" charset="0"/>
              </a:rPr>
              <a:t>Il Quadro delle competenze fondamentali per il </a:t>
            </a:r>
            <a:r>
              <a:rPr lang="it-IT" dirty="0" err="1">
                <a:latin typeface="Calibri" panose="020F0502020204030204" pitchFamily="34" charset="0"/>
                <a:ea typeface="Calibri" panose="020F0502020204030204" pitchFamily="34" charset="0"/>
                <a:cs typeface="Calibri" panose="020F0502020204030204" pitchFamily="34" charset="0"/>
              </a:rPr>
              <a:t>Lifelong</a:t>
            </a:r>
            <a:r>
              <a:rPr lang="it-IT" dirty="0">
                <a:latin typeface="Calibri" panose="020F0502020204030204" pitchFamily="34" charset="0"/>
                <a:ea typeface="Calibri" panose="020F0502020204030204" pitchFamily="34" charset="0"/>
                <a:cs typeface="Calibri" panose="020F0502020204030204" pitchFamily="34" charset="0"/>
              </a:rPr>
              <a:t> Learning affronta principalmente quattro aree di interesse: </a:t>
            </a: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it-IT" dirty="0">
                <a:latin typeface="Calibri" panose="020F0502020204030204" pitchFamily="34" charset="0"/>
                <a:ea typeface="Calibri" panose="020F0502020204030204" pitchFamily="34" charset="0"/>
                <a:cs typeface="Calibri" panose="020F0502020204030204" pitchFamily="34" charset="0"/>
              </a:rPr>
              <a:t>Identificazione e valorizzazione di competenze utili all’emancipazione individuale (come ad esempio l’inclusione sociale, la cittadinanza attiva, e via dicendo) all’interno di società basate sulla conoscenza.</a:t>
            </a:r>
          </a:p>
          <a:p>
            <a:pPr marL="342900" indent="-342900" algn="just">
              <a:buAutoNum type="arabicPeriod"/>
              <a:defRPr/>
            </a:pPr>
            <a:endParaRPr lang="it-IT"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it-IT" dirty="0">
                <a:latin typeface="Calibri" panose="020F0502020204030204" pitchFamily="34" charset="0"/>
                <a:ea typeface="Calibri" panose="020F0502020204030204" pitchFamily="34" charset="0"/>
                <a:cs typeface="Calibri" panose="020F0502020204030204" pitchFamily="34" charset="0"/>
              </a:rPr>
              <a:t>Aiutare gli Stati membri nel garantire l’efficacia e l’impatto delle politiche formative nazionali volte a facilitare l’inserimento dei giovani nel mercato lavorativo e il reinserimento degli adulti attraverso l’acquisizione di nuove competenze e l’inclusione sociale.</a:t>
            </a:r>
          </a:p>
          <a:p>
            <a:pPr marL="342900" indent="-342900" algn="just">
              <a:buAutoNum type="arabicPeriod"/>
              <a:defRPr/>
            </a:pPr>
            <a:endParaRPr lang="it-IT"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it-IT" dirty="0">
                <a:latin typeface="Calibri" panose="020F0502020204030204" pitchFamily="34" charset="0"/>
                <a:ea typeface="Calibri" panose="020F0502020204030204" pitchFamily="34" charset="0"/>
                <a:cs typeface="Calibri" panose="020F0502020204030204" pitchFamily="34" charset="0"/>
              </a:rPr>
              <a:t>Fornire un modello Europeo di riferimento (</a:t>
            </a:r>
            <a:r>
              <a:rPr lang="it-IT" b="1" dirty="0">
                <a:solidFill>
                  <a:srgbClr val="0070C0"/>
                </a:solidFill>
                <a:latin typeface="Calibri" panose="020F0502020204030204" pitchFamily="34" charset="0"/>
                <a:cs typeface="Calibri" panose="020F0502020204030204" pitchFamily="34" charset="0"/>
              </a:rPr>
              <a:t>European </a:t>
            </a:r>
            <a:r>
              <a:rPr lang="it-IT" b="1" dirty="0" err="1">
                <a:solidFill>
                  <a:srgbClr val="0070C0"/>
                </a:solidFill>
                <a:latin typeface="Calibri" panose="020F0502020204030204" pitchFamily="34" charset="0"/>
                <a:cs typeface="Calibri" panose="020F0502020204030204" pitchFamily="34" charset="0"/>
              </a:rPr>
              <a:t>level</a:t>
            </a:r>
            <a:r>
              <a:rPr lang="it-IT" b="1" dirty="0">
                <a:solidFill>
                  <a:srgbClr val="0070C0"/>
                </a:solidFill>
                <a:latin typeface="Calibri" panose="020F0502020204030204" pitchFamily="34" charset="0"/>
                <a:cs typeface="Calibri" panose="020F0502020204030204" pitchFamily="34" charset="0"/>
              </a:rPr>
              <a:t> </a:t>
            </a:r>
            <a:r>
              <a:rPr lang="it-IT" b="1" dirty="0" err="1">
                <a:solidFill>
                  <a:srgbClr val="0070C0"/>
                </a:solidFill>
                <a:latin typeface="Calibri" panose="020F0502020204030204" pitchFamily="34" charset="0"/>
                <a:cs typeface="Calibri" panose="020F0502020204030204" pitchFamily="34" charset="0"/>
              </a:rPr>
              <a:t>reference</a:t>
            </a:r>
            <a:r>
              <a:rPr lang="it-IT" b="1" dirty="0">
                <a:solidFill>
                  <a:srgbClr val="0070C0"/>
                </a:solidFill>
                <a:latin typeface="Calibri" panose="020F0502020204030204" pitchFamily="34" charset="0"/>
                <a:cs typeface="Calibri" panose="020F0502020204030204" pitchFamily="34" charset="0"/>
              </a:rPr>
              <a:t> model</a:t>
            </a:r>
            <a:r>
              <a:rPr lang="it-IT" dirty="0">
                <a:latin typeface="Calibri" panose="020F0502020204030204" pitchFamily="34" charset="0"/>
                <a:cs typeface="Calibri" panose="020F0502020204030204" pitchFamily="34" charset="0"/>
              </a:rPr>
              <a:t>) p</a:t>
            </a:r>
            <a:r>
              <a:rPr lang="it-IT" dirty="0">
                <a:latin typeface="Calibri" panose="020F0502020204030204" pitchFamily="34" charset="0"/>
                <a:ea typeface="Calibri" panose="020F0502020204030204" pitchFamily="34" charset="0"/>
                <a:cs typeface="Calibri" panose="020F0502020204030204" pitchFamily="34" charset="0"/>
              </a:rPr>
              <a:t>er gli investitori, i professionisti che lavorano nell’ambito formativo e i singoli individui, per diffondere conoscenze comuni e condivise indipendentemente dall’area geografica di provenienza o dal contesto.</a:t>
            </a:r>
          </a:p>
          <a:p>
            <a:pPr marL="342900" indent="-342900" algn="just">
              <a:buAutoNum type="arabicPeriod"/>
              <a:defRPr/>
            </a:pPr>
            <a:endParaRPr lang="it-IT"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it-IT" dirty="0">
                <a:latin typeface="Calibri" panose="020F0502020204030204" pitchFamily="34" charset="0"/>
                <a:ea typeface="Calibri" panose="020F0502020204030204" pitchFamily="34" charset="0"/>
                <a:cs typeface="Calibri" panose="020F0502020204030204" pitchFamily="34" charset="0"/>
              </a:rPr>
              <a:t>Lavorare per il raggiungimento degli obiettivi del Programma educativo del 2010 e offrire strumenti utili a progetti futuri. </a:t>
            </a:r>
            <a:endParaRPr lang="it-IT"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063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it-IT" altLang="es-ES" sz="2000" b="1" dirty="0">
                <a:solidFill>
                  <a:schemeClr val="accent1">
                    <a:lumMod val="75000"/>
                  </a:schemeClr>
                </a:solidFill>
                <a:latin typeface="Calibri" panose="020F0502020204030204" pitchFamily="34" charset="0"/>
                <a:cs typeface="Calibri" panose="020F0502020204030204" pitchFamily="34" charset="0"/>
              </a:rPr>
              <a:t>Sezione 2 – Il contesto d’azione di </a:t>
            </a:r>
            <a:r>
              <a:rPr lang="it-IT"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it-IT" altLang="es-ES" sz="2000" b="1" dirty="0">
                <a:solidFill>
                  <a:schemeClr val="accent1">
                    <a:lumMod val="75000"/>
                  </a:schemeClr>
                </a:solidFill>
                <a:latin typeface="Calibri" panose="020F0502020204030204" pitchFamily="34" charset="0"/>
                <a:cs typeface="Calibri" panose="020F0502020204030204" pitchFamily="34" charset="0"/>
              </a:rPr>
              <a:t>: Spirito d’iniziativa e imprenditorialità</a:t>
            </a:r>
          </a:p>
          <a:p>
            <a:pPr algn="just">
              <a:defRPr/>
            </a:pPr>
            <a:endParaRPr lang="it-IT" altLang="es-ES" dirty="0">
              <a:latin typeface="Calibri" panose="020F0502020204030204" pitchFamily="34" charset="0"/>
              <a:cs typeface="Calibri" panose="020F0502020204030204" pitchFamily="34" charset="0"/>
            </a:endParaRPr>
          </a:p>
          <a:p>
            <a:pPr algn="just">
              <a:defRPr/>
            </a:pPr>
            <a:r>
              <a:rPr lang="it-IT" dirty="0">
                <a:latin typeface="Calibri" panose="020F0502020204030204" pitchFamily="34" charset="0"/>
                <a:cs typeface="Calibri" panose="020F0502020204030204" pitchFamily="34" charset="0"/>
              </a:rPr>
              <a:t>Sulla base degli obiettivi menzionati in precedenza, il Parlamento e il Consiglio europeo offrono otto competenze chiave alle quali il Quadro LLL può essere applicato:</a:t>
            </a:r>
          </a:p>
          <a:p>
            <a:pPr algn="just">
              <a:defRPr/>
            </a:pPr>
            <a:endParaRPr lang="it-IT" dirty="0">
              <a:latin typeface="Calibri" panose="020F0502020204030204" pitchFamily="34" charset="0"/>
              <a:cs typeface="Calibri" panose="020F0502020204030204" pitchFamily="34" charset="0"/>
            </a:endParaRPr>
          </a:p>
          <a:p>
            <a:pPr marL="342900" indent="-342900" algn="just">
              <a:buAutoNum type="arabicPeriod"/>
              <a:defRPr/>
            </a:pPr>
            <a:r>
              <a:rPr lang="it-IT" dirty="0">
                <a:latin typeface="Calibri" panose="020F0502020204030204" pitchFamily="34" charset="0"/>
                <a:cs typeface="Calibri" panose="020F0502020204030204" pitchFamily="34" charset="0"/>
              </a:rPr>
              <a:t>Comunicazione nella propria lingua madre</a:t>
            </a:r>
          </a:p>
          <a:p>
            <a:pPr marL="342900" indent="-342900" algn="just">
              <a:buAutoNum type="arabicPeriod"/>
              <a:defRPr/>
            </a:pPr>
            <a:r>
              <a:rPr lang="it-IT" dirty="0">
                <a:latin typeface="Calibri" panose="020F0502020204030204" pitchFamily="34" charset="0"/>
                <a:cs typeface="Calibri" panose="020F0502020204030204" pitchFamily="34" charset="0"/>
              </a:rPr>
              <a:t>Comunicazione in lingue straniere</a:t>
            </a:r>
          </a:p>
          <a:p>
            <a:pPr marL="342900" indent="-342900" algn="just">
              <a:buAutoNum type="arabicPeriod"/>
              <a:defRPr/>
            </a:pPr>
            <a:r>
              <a:rPr lang="it-IT" dirty="0">
                <a:latin typeface="Calibri" panose="020F0502020204030204" pitchFamily="34" charset="0"/>
                <a:cs typeface="Calibri" panose="020F0502020204030204" pitchFamily="34" charset="0"/>
              </a:rPr>
              <a:t>Competenze di calcolo e fondamenti di scienza e tecnologia</a:t>
            </a:r>
          </a:p>
          <a:p>
            <a:pPr marL="342900" indent="-342900" algn="just">
              <a:buAutoNum type="arabicPeriod"/>
              <a:defRPr/>
            </a:pPr>
            <a:r>
              <a:rPr lang="it-IT" dirty="0">
                <a:latin typeface="Calibri" panose="020F0502020204030204" pitchFamily="34" charset="0"/>
                <a:cs typeface="Calibri" panose="020F0502020204030204" pitchFamily="34" charset="0"/>
              </a:rPr>
              <a:t>Competenze digitali</a:t>
            </a:r>
          </a:p>
          <a:p>
            <a:pPr marL="342900" indent="-342900" algn="just">
              <a:buAutoNum type="arabicPeriod"/>
              <a:defRPr/>
            </a:pPr>
            <a:r>
              <a:rPr lang="it-IT" dirty="0">
                <a:latin typeface="Calibri" panose="020F0502020204030204" pitchFamily="34" charset="0"/>
                <a:cs typeface="Calibri" panose="020F0502020204030204" pitchFamily="34" charset="0"/>
              </a:rPr>
              <a:t>Imparare ad apprendere</a:t>
            </a:r>
          </a:p>
          <a:p>
            <a:pPr marL="342900" indent="-342900" algn="just">
              <a:buAutoNum type="arabicPeriod"/>
              <a:defRPr/>
            </a:pPr>
            <a:r>
              <a:rPr lang="it-IT" dirty="0">
                <a:latin typeface="Calibri" panose="020F0502020204030204" pitchFamily="34" charset="0"/>
                <a:cs typeface="Calibri" panose="020F0502020204030204" pitchFamily="34" charset="0"/>
              </a:rPr>
              <a:t>Competenze sociali e civili</a:t>
            </a:r>
          </a:p>
          <a:p>
            <a:pPr marL="342900" indent="-342900" algn="just">
              <a:buAutoNum type="arabicPeriod"/>
              <a:defRPr/>
            </a:pPr>
            <a:r>
              <a:rPr lang="it-IT" b="1" dirty="0">
                <a:solidFill>
                  <a:srgbClr val="0070C0"/>
                </a:solidFill>
                <a:latin typeface="Calibri" panose="020F0502020204030204" pitchFamily="34" charset="0"/>
                <a:cs typeface="Calibri" panose="020F0502020204030204" pitchFamily="34" charset="0"/>
              </a:rPr>
              <a:t>Spirito d’iniziativa e imprenditorialità </a:t>
            </a:r>
          </a:p>
          <a:p>
            <a:pPr marL="342900" indent="-342900" algn="just">
              <a:buAutoNum type="arabicPeriod"/>
              <a:defRPr/>
            </a:pPr>
            <a:r>
              <a:rPr lang="it-IT" dirty="0">
                <a:latin typeface="Calibri" panose="020F0502020204030204" pitchFamily="34" charset="0"/>
                <a:cs typeface="Calibri" panose="020F0502020204030204" pitchFamily="34" charset="0"/>
              </a:rPr>
              <a:t>Coscienza e comunicazione culturale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096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err="1">
                <a:solidFill>
                  <a:srgbClr val="FFC000"/>
                </a:solidFill>
                <a:latin typeface="+mj-lt"/>
                <a:cs typeface="Arial" pitchFamily="34" charset="0"/>
              </a:rPr>
              <a:t>Unità</a:t>
            </a:r>
            <a:r>
              <a:rPr lang="en-US" altLang="ko-KR" sz="3200" b="1" dirty="0">
                <a:solidFill>
                  <a:srgbClr val="FFC000"/>
                </a:solidFill>
                <a:latin typeface="+mj-lt"/>
                <a:cs typeface="Arial" pitchFamily="34" charset="0"/>
              </a:rPr>
              <a: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387834"/>
            <a:ext cx="11213541" cy="150810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Sezione</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it-IT" sz="2000" b="1" dirty="0">
                <a:solidFill>
                  <a:schemeClr val="accent1">
                    <a:lumMod val="75000"/>
                  </a:schemeClr>
                </a:solidFill>
              </a:rPr>
              <a:t>Il quadro europeo attuale per l’educazione e la formazione </a:t>
            </a:r>
          </a:p>
          <a:p>
            <a:pPr algn="just">
              <a:defRPr/>
            </a:pPr>
            <a:endParaRPr lang="it-IT"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Sulla base </a:t>
            </a:r>
            <a:r>
              <a:rPr lang="en-US" dirty="0" err="1">
                <a:latin typeface="Calibri" panose="020F0502020204030204" pitchFamily="34" charset="0"/>
                <a:cs typeface="Calibri" panose="020F0502020204030204" pitchFamily="34" charset="0"/>
              </a:rPr>
              <a:t>della</a:t>
            </a:r>
            <a:r>
              <a:rPr lang="en-US" dirty="0">
                <a:latin typeface="Calibri" panose="020F0502020204030204" pitchFamily="34" charset="0"/>
                <a:cs typeface="Calibri" panose="020F0502020204030204" pitchFamily="34" charset="0"/>
              </a:rPr>
              <a:t> terza area di interesse del Quadro LLL (ossia </a:t>
            </a:r>
            <a:r>
              <a:rPr lang="it-IT" dirty="0">
                <a:latin typeface="Calibri" panose="020F0502020204030204" pitchFamily="34" charset="0"/>
                <a:cs typeface="Calibri" panose="020F0502020204030204" pitchFamily="34" charset="0"/>
              </a:rPr>
              <a:t>f</a:t>
            </a:r>
            <a:r>
              <a:rPr lang="it-IT" dirty="0">
                <a:latin typeface="Calibri" panose="020F0502020204030204" pitchFamily="34" charset="0"/>
                <a:ea typeface="Calibri" panose="020F0502020204030204" pitchFamily="34" charset="0"/>
                <a:cs typeface="Calibri" panose="020F0502020204030204" pitchFamily="34" charset="0"/>
              </a:rPr>
              <a:t>ornire un modello Europeo di riferimento), ad oggi esistono due quadri europei per l’educazione e la formazione continua:</a:t>
            </a: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0" name="Picture 2" descr="cover">
            <a:hlinkClick r:id="rId4"/>
            <a:extLst>
              <a:ext uri="{FF2B5EF4-FFF2-40B4-BE49-F238E27FC236}">
                <a16:creationId xmlns:a16="http://schemas.microsoft.com/office/drawing/2014/main" id="{2B403CE0-298C-4AF1-9CB5-00965AD57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188" y="2865812"/>
            <a:ext cx="2541061" cy="360505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cover">
            <a:hlinkClick r:id="rId6"/>
            <a:extLst>
              <a:ext uri="{FF2B5EF4-FFF2-40B4-BE49-F238E27FC236}">
                <a16:creationId xmlns:a16="http://schemas.microsoft.com/office/drawing/2014/main" id="{C066A054-A85E-47D9-ACCE-78596BBF1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865813"/>
            <a:ext cx="2541062" cy="359207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9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CC8678-170B-4A63-B45F-CA05BC185C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BE062D-28BC-4A83-9BA6-D66276583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6F6FD2-08FA-441A-AB29-AB911836C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19871</TotalTime>
  <Words>6254</Words>
  <Application>Microsoft Macintosh PowerPoint</Application>
  <PresentationFormat>Widescreen</PresentationFormat>
  <Paragraphs>453</Paragraphs>
  <Slides>39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Arial</vt:lpstr>
      <vt:lpstr>Calibri</vt:lpstr>
      <vt:lpstr>Calibri Light</vt:lpstr>
      <vt:lpstr>Tema de Office</vt:lpstr>
      <vt:lpstr>Il Quadro EntreComp per il Patrimonio Immateriale  IHF asbl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Microsoft Office User</cp:lastModifiedBy>
  <cp:revision>63</cp:revision>
  <dcterms:created xsi:type="dcterms:W3CDTF">2021-01-21T12:20:00Z</dcterms:created>
  <dcterms:modified xsi:type="dcterms:W3CDTF">2022-01-02T21:40:13Z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