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7" r:id="rId5"/>
    <p:sldId id="267" r:id="rId6"/>
    <p:sldId id="268" r:id="rId7"/>
    <p:sldId id="312" r:id="rId8"/>
    <p:sldId id="315" r:id="rId9"/>
    <p:sldId id="316" r:id="rId10"/>
    <p:sldId id="318" r:id="rId11"/>
    <p:sldId id="319" r:id="rId12"/>
    <p:sldId id="320" r:id="rId13"/>
    <p:sldId id="326" r:id="rId14"/>
    <p:sldId id="332" r:id="rId15"/>
    <p:sldId id="327" r:id="rId16"/>
    <p:sldId id="328" r:id="rId17"/>
    <p:sldId id="329" r:id="rId18"/>
    <p:sldId id="330" r:id="rId19"/>
    <p:sldId id="331" r:id="rId20"/>
    <p:sldId id="333" r:id="rId21"/>
    <p:sldId id="334" r:id="rId22"/>
    <p:sldId id="335" r:id="rId23"/>
    <p:sldId id="336" r:id="rId24"/>
    <p:sldId id="338" r:id="rId25"/>
    <p:sldId id="339" r:id="rId26"/>
    <p:sldId id="340" r:id="rId27"/>
    <p:sldId id="341" r:id="rId28"/>
    <p:sldId id="342" r:id="rId29"/>
    <p:sldId id="343" r:id="rId30"/>
    <p:sldId id="345" r:id="rId31"/>
    <p:sldId id="344" r:id="rId32"/>
    <p:sldId id="260"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C9F"/>
    <a:srgbClr val="FFB500"/>
    <a:srgbClr val="4EAE3A"/>
    <a:srgbClr val="279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31" autoAdjust="0"/>
    <p:restoredTop sz="94660"/>
  </p:normalViewPr>
  <p:slideViewPr>
    <p:cSldViewPr snapToGrid="0">
      <p:cViewPr varScale="1">
        <p:scale>
          <a:sx n="118" d="100"/>
          <a:sy n="118" d="100"/>
        </p:scale>
        <p:origin x="248"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265E6-734A-4B92-B23B-3DB5951DDFCF}"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it-IT"/>
        </a:p>
      </dgm:t>
    </dgm:pt>
    <dgm:pt modelId="{37437526-2959-435D-A2E0-00EBB691ABA2}">
      <dgm:prSet phldrT="[Text]"/>
      <dgm:spPr/>
      <dgm:t>
        <a:bodyPr/>
        <a:lstStyle/>
        <a:p>
          <a:endParaRPr lang="it-IT" dirty="0">
            <a:solidFill>
              <a:schemeClr val="tx1"/>
            </a:solidFill>
          </a:endParaRPr>
        </a:p>
      </dgm:t>
    </dgm:pt>
    <dgm:pt modelId="{094877BE-2586-4488-96D3-037095FD0292}" type="parTrans" cxnId="{EF87A68C-C5D4-49EA-9D37-AB0A62CC42B5}">
      <dgm:prSet/>
      <dgm:spPr/>
      <dgm:t>
        <a:bodyPr/>
        <a:lstStyle/>
        <a:p>
          <a:endParaRPr lang="it-IT"/>
        </a:p>
      </dgm:t>
    </dgm:pt>
    <dgm:pt modelId="{7F895F9D-FCEB-447E-8B62-A696CB60CC7B}" type="sibTrans" cxnId="{EF87A68C-C5D4-49EA-9D37-AB0A62CC42B5}">
      <dgm:prSet/>
      <dgm:spPr/>
      <dgm:t>
        <a:bodyPr/>
        <a:lstStyle/>
        <a:p>
          <a:endParaRPr lang="it-IT"/>
        </a:p>
      </dgm:t>
    </dgm:pt>
    <dgm:pt modelId="{34406657-E5C8-428D-B274-79204CE7A06D}">
      <dgm:prSet phldrT="[Text]" custT="1"/>
      <dgm:spPr/>
      <dgm:t>
        <a:bodyPr/>
        <a:lstStyle/>
        <a:p>
          <a:endParaRPr lang="it-IT" sz="1800" dirty="0"/>
        </a:p>
      </dgm:t>
    </dgm:pt>
    <dgm:pt modelId="{62F8629A-9566-4104-B7BD-8254B081DA19}" type="parTrans" cxnId="{2520FFDF-4111-46BE-A604-69D46319ED4D}">
      <dgm:prSet/>
      <dgm:spPr/>
      <dgm:t>
        <a:bodyPr/>
        <a:lstStyle/>
        <a:p>
          <a:endParaRPr lang="it-IT"/>
        </a:p>
      </dgm:t>
    </dgm:pt>
    <dgm:pt modelId="{4922C12B-8165-42D6-8EBB-25B158C96DA6}" type="sibTrans" cxnId="{2520FFDF-4111-46BE-A604-69D46319ED4D}">
      <dgm:prSet/>
      <dgm:spPr/>
      <dgm:t>
        <a:bodyPr/>
        <a:lstStyle/>
        <a:p>
          <a:endParaRPr lang="it-IT"/>
        </a:p>
      </dgm:t>
    </dgm:pt>
    <dgm:pt modelId="{042F506F-ED3D-4B4F-B7EB-B5535D44644D}">
      <dgm:prSet phldrT="[Text]"/>
      <dgm:spPr/>
      <dgm:t>
        <a:bodyPr/>
        <a:lstStyle/>
        <a:p>
          <a:endParaRPr lang="it-IT" dirty="0"/>
        </a:p>
      </dgm:t>
    </dgm:pt>
    <dgm:pt modelId="{D1DE977F-6C80-430A-8564-B3D20738ED01}" type="parTrans" cxnId="{C6A43FAB-8E08-4405-81F4-9A945A4C2A6D}">
      <dgm:prSet/>
      <dgm:spPr/>
      <dgm:t>
        <a:bodyPr/>
        <a:lstStyle/>
        <a:p>
          <a:endParaRPr lang="it-IT"/>
        </a:p>
      </dgm:t>
    </dgm:pt>
    <dgm:pt modelId="{D0663C48-8CDB-4F32-865C-A81755018795}" type="sibTrans" cxnId="{C6A43FAB-8E08-4405-81F4-9A945A4C2A6D}">
      <dgm:prSet/>
      <dgm:spPr/>
      <dgm:t>
        <a:bodyPr/>
        <a:lstStyle/>
        <a:p>
          <a:endParaRPr lang="it-IT"/>
        </a:p>
      </dgm:t>
    </dgm:pt>
    <dgm:pt modelId="{B36B8BDB-C14D-45EF-8B8A-DB8E5D83F96E}">
      <dgm:prSet phldrT="[Text]"/>
      <dgm:spPr/>
      <dgm:t>
        <a:bodyPr/>
        <a:lstStyle/>
        <a:p>
          <a:endParaRPr lang="it-IT" dirty="0"/>
        </a:p>
      </dgm:t>
    </dgm:pt>
    <dgm:pt modelId="{18418034-AE0D-4D33-BDBF-04D9AFF6D939}" type="parTrans" cxnId="{7A78A1E1-421E-4938-892D-7ADEC53AF441}">
      <dgm:prSet/>
      <dgm:spPr/>
      <dgm:t>
        <a:bodyPr/>
        <a:lstStyle/>
        <a:p>
          <a:endParaRPr lang="it-IT"/>
        </a:p>
      </dgm:t>
    </dgm:pt>
    <dgm:pt modelId="{D2036453-DDDC-449B-98B6-774CD750BD8B}" type="sibTrans" cxnId="{7A78A1E1-421E-4938-892D-7ADEC53AF441}">
      <dgm:prSet/>
      <dgm:spPr/>
      <dgm:t>
        <a:bodyPr/>
        <a:lstStyle/>
        <a:p>
          <a:endParaRPr lang="it-IT"/>
        </a:p>
      </dgm:t>
    </dgm:pt>
    <dgm:pt modelId="{F4AD893A-EE34-47D2-A525-B8C3EC709DA6}" type="pres">
      <dgm:prSet presAssocID="{E17265E6-734A-4B92-B23B-3DB5951DDFCF}" presName="Name0" presStyleCnt="0">
        <dgm:presLayoutVars>
          <dgm:chMax val="7"/>
          <dgm:resizeHandles val="exact"/>
        </dgm:presLayoutVars>
      </dgm:prSet>
      <dgm:spPr/>
    </dgm:pt>
    <dgm:pt modelId="{E538E8D6-1B23-4E1B-8EF9-0B4343FD7B19}" type="pres">
      <dgm:prSet presAssocID="{E17265E6-734A-4B92-B23B-3DB5951DDFCF}" presName="comp1" presStyleCnt="0"/>
      <dgm:spPr/>
    </dgm:pt>
    <dgm:pt modelId="{292EF7C9-7EF7-4F42-8AFE-236FECF9AD9A}" type="pres">
      <dgm:prSet presAssocID="{E17265E6-734A-4B92-B23B-3DB5951DDFCF}" presName="circle1" presStyleLbl="node1" presStyleIdx="0" presStyleCnt="4"/>
      <dgm:spPr/>
    </dgm:pt>
    <dgm:pt modelId="{2447D721-D229-4B61-BEE1-CB7B1A31C4DB}" type="pres">
      <dgm:prSet presAssocID="{E17265E6-734A-4B92-B23B-3DB5951DDFCF}" presName="c1text" presStyleLbl="node1" presStyleIdx="0" presStyleCnt="4">
        <dgm:presLayoutVars>
          <dgm:bulletEnabled val="1"/>
        </dgm:presLayoutVars>
      </dgm:prSet>
      <dgm:spPr/>
    </dgm:pt>
    <dgm:pt modelId="{23BD42C2-9965-47D0-BF92-B8FAAB183B06}" type="pres">
      <dgm:prSet presAssocID="{E17265E6-734A-4B92-B23B-3DB5951DDFCF}" presName="comp2" presStyleCnt="0"/>
      <dgm:spPr/>
    </dgm:pt>
    <dgm:pt modelId="{9B46600D-A624-4DBE-850B-CCEE4F6530F5}" type="pres">
      <dgm:prSet presAssocID="{E17265E6-734A-4B92-B23B-3DB5951DDFCF}" presName="circle2" presStyleLbl="node1" presStyleIdx="1" presStyleCnt="4"/>
      <dgm:spPr/>
    </dgm:pt>
    <dgm:pt modelId="{69586164-A2E6-4472-A8BD-B039FE8D1777}" type="pres">
      <dgm:prSet presAssocID="{E17265E6-734A-4B92-B23B-3DB5951DDFCF}" presName="c2text" presStyleLbl="node1" presStyleIdx="1" presStyleCnt="4">
        <dgm:presLayoutVars>
          <dgm:bulletEnabled val="1"/>
        </dgm:presLayoutVars>
      </dgm:prSet>
      <dgm:spPr/>
    </dgm:pt>
    <dgm:pt modelId="{93177AE0-8407-462E-9DA0-61F7D3807371}" type="pres">
      <dgm:prSet presAssocID="{E17265E6-734A-4B92-B23B-3DB5951DDFCF}" presName="comp3" presStyleCnt="0"/>
      <dgm:spPr/>
    </dgm:pt>
    <dgm:pt modelId="{05DECE7E-97C6-4FFA-85FC-051422E2091D}" type="pres">
      <dgm:prSet presAssocID="{E17265E6-734A-4B92-B23B-3DB5951DDFCF}" presName="circle3" presStyleLbl="node1" presStyleIdx="2" presStyleCnt="4"/>
      <dgm:spPr/>
    </dgm:pt>
    <dgm:pt modelId="{588DDDE4-84EC-4D0F-81EB-D0EC51FE0C0C}" type="pres">
      <dgm:prSet presAssocID="{E17265E6-734A-4B92-B23B-3DB5951DDFCF}" presName="c3text" presStyleLbl="node1" presStyleIdx="2" presStyleCnt="4">
        <dgm:presLayoutVars>
          <dgm:bulletEnabled val="1"/>
        </dgm:presLayoutVars>
      </dgm:prSet>
      <dgm:spPr/>
    </dgm:pt>
    <dgm:pt modelId="{7A5D4F80-089C-4074-8351-6F9CA112FEB4}" type="pres">
      <dgm:prSet presAssocID="{E17265E6-734A-4B92-B23B-3DB5951DDFCF}" presName="comp4" presStyleCnt="0"/>
      <dgm:spPr/>
    </dgm:pt>
    <dgm:pt modelId="{2766B62E-1DEE-42B0-90AF-98876D8FAADD}" type="pres">
      <dgm:prSet presAssocID="{E17265E6-734A-4B92-B23B-3DB5951DDFCF}" presName="circle4" presStyleLbl="node1" presStyleIdx="3" presStyleCnt="4"/>
      <dgm:spPr/>
    </dgm:pt>
    <dgm:pt modelId="{65EF9937-B993-46AD-BC0F-9A36540310F3}" type="pres">
      <dgm:prSet presAssocID="{E17265E6-734A-4B92-B23B-3DB5951DDFCF}" presName="c4text" presStyleLbl="node1" presStyleIdx="3" presStyleCnt="4">
        <dgm:presLayoutVars>
          <dgm:bulletEnabled val="1"/>
        </dgm:presLayoutVars>
      </dgm:prSet>
      <dgm:spPr/>
    </dgm:pt>
  </dgm:ptLst>
  <dgm:cxnLst>
    <dgm:cxn modelId="{7478BC07-A44B-4367-BEB8-789DC7740174}" type="presOf" srcId="{B36B8BDB-C14D-45EF-8B8A-DB8E5D83F96E}" destId="{2766B62E-1DEE-42B0-90AF-98876D8FAADD}" srcOrd="0" destOrd="0" presId="urn:microsoft.com/office/officeart/2005/8/layout/venn2"/>
    <dgm:cxn modelId="{4F459308-B017-491E-9E97-B4057C000E56}" type="presOf" srcId="{042F506F-ED3D-4B4F-B7EB-B5535D44644D}" destId="{05DECE7E-97C6-4FFA-85FC-051422E2091D}" srcOrd="0" destOrd="0" presId="urn:microsoft.com/office/officeart/2005/8/layout/venn2"/>
    <dgm:cxn modelId="{A81FB84A-D60D-4368-8CF7-0413FC160758}" type="presOf" srcId="{37437526-2959-435D-A2E0-00EBB691ABA2}" destId="{2447D721-D229-4B61-BEE1-CB7B1A31C4DB}" srcOrd="1" destOrd="0" presId="urn:microsoft.com/office/officeart/2005/8/layout/venn2"/>
    <dgm:cxn modelId="{4EF9DC59-1674-4B37-8899-3EB2608A3844}" type="presOf" srcId="{34406657-E5C8-428D-B274-79204CE7A06D}" destId="{9B46600D-A624-4DBE-850B-CCEE4F6530F5}" srcOrd="0" destOrd="0" presId="urn:microsoft.com/office/officeart/2005/8/layout/venn2"/>
    <dgm:cxn modelId="{469E3671-1EDA-4405-A08A-1D41B227A4E2}" type="presOf" srcId="{37437526-2959-435D-A2E0-00EBB691ABA2}" destId="{292EF7C9-7EF7-4F42-8AFE-236FECF9AD9A}" srcOrd="0" destOrd="0" presId="urn:microsoft.com/office/officeart/2005/8/layout/venn2"/>
    <dgm:cxn modelId="{771F3C7B-FAF0-4115-9723-0DB0A1CD6FF2}" type="presOf" srcId="{E17265E6-734A-4B92-B23B-3DB5951DDFCF}" destId="{F4AD893A-EE34-47D2-A525-B8C3EC709DA6}" srcOrd="0" destOrd="0" presId="urn:microsoft.com/office/officeart/2005/8/layout/venn2"/>
    <dgm:cxn modelId="{EF87A68C-C5D4-49EA-9D37-AB0A62CC42B5}" srcId="{E17265E6-734A-4B92-B23B-3DB5951DDFCF}" destId="{37437526-2959-435D-A2E0-00EBB691ABA2}" srcOrd="0" destOrd="0" parTransId="{094877BE-2586-4488-96D3-037095FD0292}" sibTransId="{7F895F9D-FCEB-447E-8B62-A696CB60CC7B}"/>
    <dgm:cxn modelId="{FC1FA8A4-096F-4580-B812-B2F42FBEFD18}" type="presOf" srcId="{34406657-E5C8-428D-B274-79204CE7A06D}" destId="{69586164-A2E6-4472-A8BD-B039FE8D1777}" srcOrd="1" destOrd="0" presId="urn:microsoft.com/office/officeart/2005/8/layout/venn2"/>
    <dgm:cxn modelId="{C6A43FAB-8E08-4405-81F4-9A945A4C2A6D}" srcId="{E17265E6-734A-4B92-B23B-3DB5951DDFCF}" destId="{042F506F-ED3D-4B4F-B7EB-B5535D44644D}" srcOrd="2" destOrd="0" parTransId="{D1DE977F-6C80-430A-8564-B3D20738ED01}" sibTransId="{D0663C48-8CDB-4F32-865C-A81755018795}"/>
    <dgm:cxn modelId="{C5B0E6B6-DCD7-47B4-8773-4433A9D772B5}" type="presOf" srcId="{042F506F-ED3D-4B4F-B7EB-B5535D44644D}" destId="{588DDDE4-84EC-4D0F-81EB-D0EC51FE0C0C}" srcOrd="1" destOrd="0" presId="urn:microsoft.com/office/officeart/2005/8/layout/venn2"/>
    <dgm:cxn modelId="{9AFF8CD6-0C53-4E53-B40F-C2517CB4EDAB}" type="presOf" srcId="{B36B8BDB-C14D-45EF-8B8A-DB8E5D83F96E}" destId="{65EF9937-B993-46AD-BC0F-9A36540310F3}" srcOrd="1" destOrd="0" presId="urn:microsoft.com/office/officeart/2005/8/layout/venn2"/>
    <dgm:cxn modelId="{2520FFDF-4111-46BE-A604-69D46319ED4D}" srcId="{E17265E6-734A-4B92-B23B-3DB5951DDFCF}" destId="{34406657-E5C8-428D-B274-79204CE7A06D}" srcOrd="1" destOrd="0" parTransId="{62F8629A-9566-4104-B7BD-8254B081DA19}" sibTransId="{4922C12B-8165-42D6-8EBB-25B158C96DA6}"/>
    <dgm:cxn modelId="{7A78A1E1-421E-4938-892D-7ADEC53AF441}" srcId="{E17265E6-734A-4B92-B23B-3DB5951DDFCF}" destId="{B36B8BDB-C14D-45EF-8B8A-DB8E5D83F96E}" srcOrd="3" destOrd="0" parTransId="{18418034-AE0D-4D33-BDBF-04D9AFF6D939}" sibTransId="{D2036453-DDDC-449B-98B6-774CD750BD8B}"/>
    <dgm:cxn modelId="{6473E388-C47F-4B5F-A227-763430AFF651}" type="presParOf" srcId="{F4AD893A-EE34-47D2-A525-B8C3EC709DA6}" destId="{E538E8D6-1B23-4E1B-8EF9-0B4343FD7B19}" srcOrd="0" destOrd="0" presId="urn:microsoft.com/office/officeart/2005/8/layout/venn2"/>
    <dgm:cxn modelId="{B2ACB887-226E-490E-8B99-E46EC533ED21}" type="presParOf" srcId="{E538E8D6-1B23-4E1B-8EF9-0B4343FD7B19}" destId="{292EF7C9-7EF7-4F42-8AFE-236FECF9AD9A}" srcOrd="0" destOrd="0" presId="urn:microsoft.com/office/officeart/2005/8/layout/venn2"/>
    <dgm:cxn modelId="{D6D71A0A-4CFF-4F3B-8CE2-6E21630FF17C}" type="presParOf" srcId="{E538E8D6-1B23-4E1B-8EF9-0B4343FD7B19}" destId="{2447D721-D229-4B61-BEE1-CB7B1A31C4DB}" srcOrd="1" destOrd="0" presId="urn:microsoft.com/office/officeart/2005/8/layout/venn2"/>
    <dgm:cxn modelId="{7179369F-A28A-4F46-8698-612FB8C1DDFE}" type="presParOf" srcId="{F4AD893A-EE34-47D2-A525-B8C3EC709DA6}" destId="{23BD42C2-9965-47D0-BF92-B8FAAB183B06}" srcOrd="1" destOrd="0" presId="urn:microsoft.com/office/officeart/2005/8/layout/venn2"/>
    <dgm:cxn modelId="{B880FCDE-D9B8-4659-A083-6150D3CC6449}" type="presParOf" srcId="{23BD42C2-9965-47D0-BF92-B8FAAB183B06}" destId="{9B46600D-A624-4DBE-850B-CCEE4F6530F5}" srcOrd="0" destOrd="0" presId="urn:microsoft.com/office/officeart/2005/8/layout/venn2"/>
    <dgm:cxn modelId="{37976757-A453-4C3B-BD5D-5B1FEF60E950}" type="presParOf" srcId="{23BD42C2-9965-47D0-BF92-B8FAAB183B06}" destId="{69586164-A2E6-4472-A8BD-B039FE8D1777}" srcOrd="1" destOrd="0" presId="urn:microsoft.com/office/officeart/2005/8/layout/venn2"/>
    <dgm:cxn modelId="{48324B4F-E565-437E-9034-489BEDBF8DB5}" type="presParOf" srcId="{F4AD893A-EE34-47D2-A525-B8C3EC709DA6}" destId="{93177AE0-8407-462E-9DA0-61F7D3807371}" srcOrd="2" destOrd="0" presId="urn:microsoft.com/office/officeart/2005/8/layout/venn2"/>
    <dgm:cxn modelId="{A00CE185-F82A-456E-8B63-550A93D87734}" type="presParOf" srcId="{93177AE0-8407-462E-9DA0-61F7D3807371}" destId="{05DECE7E-97C6-4FFA-85FC-051422E2091D}" srcOrd="0" destOrd="0" presId="urn:microsoft.com/office/officeart/2005/8/layout/venn2"/>
    <dgm:cxn modelId="{C07E152A-930A-4DD7-95B2-FD65E7B5F16B}" type="presParOf" srcId="{93177AE0-8407-462E-9DA0-61F7D3807371}" destId="{588DDDE4-84EC-4D0F-81EB-D0EC51FE0C0C}" srcOrd="1" destOrd="0" presId="urn:microsoft.com/office/officeart/2005/8/layout/venn2"/>
    <dgm:cxn modelId="{E50D1D8D-C03B-4DD7-84D2-DED253026A2C}" type="presParOf" srcId="{F4AD893A-EE34-47D2-A525-B8C3EC709DA6}" destId="{7A5D4F80-089C-4074-8351-6F9CA112FEB4}" srcOrd="3" destOrd="0" presId="urn:microsoft.com/office/officeart/2005/8/layout/venn2"/>
    <dgm:cxn modelId="{E499A535-7140-4A2F-9B34-2DB326D4AE8D}" type="presParOf" srcId="{7A5D4F80-089C-4074-8351-6F9CA112FEB4}" destId="{2766B62E-1DEE-42B0-90AF-98876D8FAADD}" srcOrd="0" destOrd="0" presId="urn:microsoft.com/office/officeart/2005/8/layout/venn2"/>
    <dgm:cxn modelId="{5871B960-2B13-4BC9-BF0A-E0402A3827EC}" type="presParOf" srcId="{7A5D4F80-089C-4074-8351-6F9CA112FEB4}" destId="{65EF9937-B993-46AD-BC0F-9A36540310F3}"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7265E6-734A-4B92-B23B-3DB5951DDFCF}" type="doc">
      <dgm:prSet loTypeId="urn:microsoft.com/office/officeart/2005/8/layout/venn2" loCatId="relationship" qsTypeId="urn:microsoft.com/office/officeart/2005/8/quickstyle/simple1" qsCatId="simple" csTypeId="urn:microsoft.com/office/officeart/2005/8/colors/accent2_3" csCatId="accent2" phldr="1"/>
      <dgm:spPr/>
      <dgm:t>
        <a:bodyPr/>
        <a:lstStyle/>
        <a:p>
          <a:endParaRPr lang="it-IT"/>
        </a:p>
      </dgm:t>
    </dgm:pt>
    <dgm:pt modelId="{37437526-2959-435D-A2E0-00EBB691ABA2}">
      <dgm:prSet phldrT="[Text]"/>
      <dgm:spPr/>
      <dgm:t>
        <a:bodyPr/>
        <a:lstStyle/>
        <a:p>
          <a:endParaRPr lang="it-IT" dirty="0">
            <a:solidFill>
              <a:schemeClr val="tx1"/>
            </a:solidFill>
          </a:endParaRPr>
        </a:p>
      </dgm:t>
    </dgm:pt>
    <dgm:pt modelId="{094877BE-2586-4488-96D3-037095FD0292}" type="parTrans" cxnId="{EF87A68C-C5D4-49EA-9D37-AB0A62CC42B5}">
      <dgm:prSet/>
      <dgm:spPr/>
      <dgm:t>
        <a:bodyPr/>
        <a:lstStyle/>
        <a:p>
          <a:endParaRPr lang="it-IT"/>
        </a:p>
      </dgm:t>
    </dgm:pt>
    <dgm:pt modelId="{7F895F9D-FCEB-447E-8B62-A696CB60CC7B}" type="sibTrans" cxnId="{EF87A68C-C5D4-49EA-9D37-AB0A62CC42B5}">
      <dgm:prSet/>
      <dgm:spPr/>
      <dgm:t>
        <a:bodyPr/>
        <a:lstStyle/>
        <a:p>
          <a:endParaRPr lang="it-IT"/>
        </a:p>
      </dgm:t>
    </dgm:pt>
    <dgm:pt modelId="{34406657-E5C8-428D-B274-79204CE7A06D}">
      <dgm:prSet phldrT="[Text]" custT="1"/>
      <dgm:spPr/>
      <dgm:t>
        <a:bodyPr/>
        <a:lstStyle/>
        <a:p>
          <a:endParaRPr lang="it-IT" sz="1800" dirty="0"/>
        </a:p>
      </dgm:t>
    </dgm:pt>
    <dgm:pt modelId="{62F8629A-9566-4104-B7BD-8254B081DA19}" type="parTrans" cxnId="{2520FFDF-4111-46BE-A604-69D46319ED4D}">
      <dgm:prSet/>
      <dgm:spPr/>
      <dgm:t>
        <a:bodyPr/>
        <a:lstStyle/>
        <a:p>
          <a:endParaRPr lang="it-IT"/>
        </a:p>
      </dgm:t>
    </dgm:pt>
    <dgm:pt modelId="{4922C12B-8165-42D6-8EBB-25B158C96DA6}" type="sibTrans" cxnId="{2520FFDF-4111-46BE-A604-69D46319ED4D}">
      <dgm:prSet/>
      <dgm:spPr/>
      <dgm:t>
        <a:bodyPr/>
        <a:lstStyle/>
        <a:p>
          <a:endParaRPr lang="it-IT"/>
        </a:p>
      </dgm:t>
    </dgm:pt>
    <dgm:pt modelId="{B36B8BDB-C14D-45EF-8B8A-DB8E5D83F96E}">
      <dgm:prSet phldrT="[Text]"/>
      <dgm:spPr/>
      <dgm:t>
        <a:bodyPr/>
        <a:lstStyle/>
        <a:p>
          <a:endParaRPr lang="it-IT" dirty="0"/>
        </a:p>
      </dgm:t>
    </dgm:pt>
    <dgm:pt modelId="{D2036453-DDDC-449B-98B6-774CD750BD8B}" type="sibTrans" cxnId="{7A78A1E1-421E-4938-892D-7ADEC53AF441}">
      <dgm:prSet/>
      <dgm:spPr/>
      <dgm:t>
        <a:bodyPr/>
        <a:lstStyle/>
        <a:p>
          <a:endParaRPr lang="it-IT"/>
        </a:p>
      </dgm:t>
    </dgm:pt>
    <dgm:pt modelId="{18418034-AE0D-4D33-BDBF-04D9AFF6D939}" type="parTrans" cxnId="{7A78A1E1-421E-4938-892D-7ADEC53AF441}">
      <dgm:prSet/>
      <dgm:spPr/>
      <dgm:t>
        <a:bodyPr/>
        <a:lstStyle/>
        <a:p>
          <a:endParaRPr lang="it-IT"/>
        </a:p>
      </dgm:t>
    </dgm:pt>
    <dgm:pt modelId="{8AAAE8DB-0603-4751-91E4-E6D7BEABAAC4}">
      <dgm:prSet/>
      <dgm:spPr/>
      <dgm:t>
        <a:bodyPr/>
        <a:lstStyle/>
        <a:p>
          <a:r>
            <a:rPr lang="en-US" dirty="0" err="1">
              <a:solidFill>
                <a:schemeClr val="tx1"/>
              </a:solidFill>
            </a:rPr>
            <a:t>Processo</a:t>
          </a:r>
          <a:endParaRPr lang="en-US" dirty="0"/>
        </a:p>
      </dgm:t>
    </dgm:pt>
    <dgm:pt modelId="{F83AFC8A-C954-4BAF-9BEF-CD5F28CAEB51}" type="parTrans" cxnId="{91009288-13A9-4097-B965-68617F6EF93A}">
      <dgm:prSet/>
      <dgm:spPr/>
      <dgm:t>
        <a:bodyPr/>
        <a:lstStyle/>
        <a:p>
          <a:endParaRPr lang="en-US"/>
        </a:p>
      </dgm:t>
    </dgm:pt>
    <dgm:pt modelId="{5044BA09-D66D-40C0-995D-D271C0489202}" type="sibTrans" cxnId="{91009288-13A9-4097-B965-68617F6EF93A}">
      <dgm:prSet/>
      <dgm:spPr/>
      <dgm:t>
        <a:bodyPr/>
        <a:lstStyle/>
        <a:p>
          <a:endParaRPr lang="en-US"/>
        </a:p>
      </dgm:t>
    </dgm:pt>
    <dgm:pt modelId="{F4AD893A-EE34-47D2-A525-B8C3EC709DA6}" type="pres">
      <dgm:prSet presAssocID="{E17265E6-734A-4B92-B23B-3DB5951DDFCF}" presName="Name0" presStyleCnt="0">
        <dgm:presLayoutVars>
          <dgm:chMax val="7"/>
          <dgm:resizeHandles val="exact"/>
        </dgm:presLayoutVars>
      </dgm:prSet>
      <dgm:spPr/>
    </dgm:pt>
    <dgm:pt modelId="{E538E8D6-1B23-4E1B-8EF9-0B4343FD7B19}" type="pres">
      <dgm:prSet presAssocID="{E17265E6-734A-4B92-B23B-3DB5951DDFCF}" presName="comp1" presStyleCnt="0"/>
      <dgm:spPr/>
    </dgm:pt>
    <dgm:pt modelId="{292EF7C9-7EF7-4F42-8AFE-236FECF9AD9A}" type="pres">
      <dgm:prSet presAssocID="{E17265E6-734A-4B92-B23B-3DB5951DDFCF}" presName="circle1" presStyleLbl="node1" presStyleIdx="0" presStyleCnt="4"/>
      <dgm:spPr/>
    </dgm:pt>
    <dgm:pt modelId="{2447D721-D229-4B61-BEE1-CB7B1A31C4DB}" type="pres">
      <dgm:prSet presAssocID="{E17265E6-734A-4B92-B23B-3DB5951DDFCF}" presName="c1text" presStyleLbl="node1" presStyleIdx="0" presStyleCnt="4">
        <dgm:presLayoutVars>
          <dgm:bulletEnabled val="1"/>
        </dgm:presLayoutVars>
      </dgm:prSet>
      <dgm:spPr/>
    </dgm:pt>
    <dgm:pt modelId="{23BD42C2-9965-47D0-BF92-B8FAAB183B06}" type="pres">
      <dgm:prSet presAssocID="{E17265E6-734A-4B92-B23B-3DB5951DDFCF}" presName="comp2" presStyleCnt="0"/>
      <dgm:spPr/>
    </dgm:pt>
    <dgm:pt modelId="{9B46600D-A624-4DBE-850B-CCEE4F6530F5}" type="pres">
      <dgm:prSet presAssocID="{E17265E6-734A-4B92-B23B-3DB5951DDFCF}" presName="circle2" presStyleLbl="node1" presStyleIdx="1" presStyleCnt="4"/>
      <dgm:spPr/>
    </dgm:pt>
    <dgm:pt modelId="{69586164-A2E6-4472-A8BD-B039FE8D1777}" type="pres">
      <dgm:prSet presAssocID="{E17265E6-734A-4B92-B23B-3DB5951DDFCF}" presName="c2text" presStyleLbl="node1" presStyleIdx="1" presStyleCnt="4">
        <dgm:presLayoutVars>
          <dgm:bulletEnabled val="1"/>
        </dgm:presLayoutVars>
      </dgm:prSet>
      <dgm:spPr/>
    </dgm:pt>
    <dgm:pt modelId="{93177AE0-8407-462E-9DA0-61F7D3807371}" type="pres">
      <dgm:prSet presAssocID="{E17265E6-734A-4B92-B23B-3DB5951DDFCF}" presName="comp3" presStyleCnt="0"/>
      <dgm:spPr/>
    </dgm:pt>
    <dgm:pt modelId="{05DECE7E-97C6-4FFA-85FC-051422E2091D}" type="pres">
      <dgm:prSet presAssocID="{E17265E6-734A-4B92-B23B-3DB5951DDFCF}" presName="circle3" presStyleLbl="node1" presStyleIdx="2" presStyleCnt="4"/>
      <dgm:spPr/>
    </dgm:pt>
    <dgm:pt modelId="{588DDDE4-84EC-4D0F-81EB-D0EC51FE0C0C}" type="pres">
      <dgm:prSet presAssocID="{E17265E6-734A-4B92-B23B-3DB5951DDFCF}" presName="c3text" presStyleLbl="node1" presStyleIdx="2" presStyleCnt="4">
        <dgm:presLayoutVars>
          <dgm:bulletEnabled val="1"/>
        </dgm:presLayoutVars>
      </dgm:prSet>
      <dgm:spPr/>
    </dgm:pt>
    <dgm:pt modelId="{7A5D4F80-089C-4074-8351-6F9CA112FEB4}" type="pres">
      <dgm:prSet presAssocID="{E17265E6-734A-4B92-B23B-3DB5951DDFCF}" presName="comp4" presStyleCnt="0"/>
      <dgm:spPr/>
    </dgm:pt>
    <dgm:pt modelId="{2766B62E-1DEE-42B0-90AF-98876D8FAADD}" type="pres">
      <dgm:prSet presAssocID="{E17265E6-734A-4B92-B23B-3DB5951DDFCF}" presName="circle4" presStyleLbl="node1" presStyleIdx="3" presStyleCnt="4"/>
      <dgm:spPr/>
    </dgm:pt>
    <dgm:pt modelId="{65EF9937-B993-46AD-BC0F-9A36540310F3}" type="pres">
      <dgm:prSet presAssocID="{E17265E6-734A-4B92-B23B-3DB5951DDFCF}" presName="c4text" presStyleLbl="node1" presStyleIdx="3" presStyleCnt="4">
        <dgm:presLayoutVars>
          <dgm:bulletEnabled val="1"/>
        </dgm:presLayoutVars>
      </dgm:prSet>
      <dgm:spPr/>
    </dgm:pt>
  </dgm:ptLst>
  <dgm:cxnLst>
    <dgm:cxn modelId="{A7078F10-51B1-457F-925D-3AAC7F2C8B00}" type="presOf" srcId="{B36B8BDB-C14D-45EF-8B8A-DB8E5D83F96E}" destId="{588DDDE4-84EC-4D0F-81EB-D0EC51FE0C0C}" srcOrd="1" destOrd="0" presId="urn:microsoft.com/office/officeart/2005/8/layout/venn2"/>
    <dgm:cxn modelId="{A81FB84A-D60D-4368-8CF7-0413FC160758}" type="presOf" srcId="{37437526-2959-435D-A2E0-00EBB691ABA2}" destId="{2447D721-D229-4B61-BEE1-CB7B1A31C4DB}" srcOrd="1" destOrd="0" presId="urn:microsoft.com/office/officeart/2005/8/layout/venn2"/>
    <dgm:cxn modelId="{4EF9DC59-1674-4B37-8899-3EB2608A3844}" type="presOf" srcId="{34406657-E5C8-428D-B274-79204CE7A06D}" destId="{9B46600D-A624-4DBE-850B-CCEE4F6530F5}" srcOrd="0" destOrd="0" presId="urn:microsoft.com/office/officeart/2005/8/layout/venn2"/>
    <dgm:cxn modelId="{469E3671-1EDA-4405-A08A-1D41B227A4E2}" type="presOf" srcId="{37437526-2959-435D-A2E0-00EBB691ABA2}" destId="{292EF7C9-7EF7-4F42-8AFE-236FECF9AD9A}" srcOrd="0" destOrd="0" presId="urn:microsoft.com/office/officeart/2005/8/layout/venn2"/>
    <dgm:cxn modelId="{771F3C7B-FAF0-4115-9723-0DB0A1CD6FF2}" type="presOf" srcId="{E17265E6-734A-4B92-B23B-3DB5951DDFCF}" destId="{F4AD893A-EE34-47D2-A525-B8C3EC709DA6}" srcOrd="0" destOrd="0" presId="urn:microsoft.com/office/officeart/2005/8/layout/venn2"/>
    <dgm:cxn modelId="{91009288-13A9-4097-B965-68617F6EF93A}" srcId="{E17265E6-734A-4B92-B23B-3DB5951DDFCF}" destId="{8AAAE8DB-0603-4751-91E4-E6D7BEABAAC4}" srcOrd="3" destOrd="0" parTransId="{F83AFC8A-C954-4BAF-9BEF-CD5F28CAEB51}" sibTransId="{5044BA09-D66D-40C0-995D-D271C0489202}"/>
    <dgm:cxn modelId="{EF87A68C-C5D4-49EA-9D37-AB0A62CC42B5}" srcId="{E17265E6-734A-4B92-B23B-3DB5951DDFCF}" destId="{37437526-2959-435D-A2E0-00EBB691ABA2}" srcOrd="0" destOrd="0" parTransId="{094877BE-2586-4488-96D3-037095FD0292}" sibTransId="{7F895F9D-FCEB-447E-8B62-A696CB60CC7B}"/>
    <dgm:cxn modelId="{83DCA498-5FBD-45F5-A3EF-0A2298179DA7}" type="presOf" srcId="{B36B8BDB-C14D-45EF-8B8A-DB8E5D83F96E}" destId="{05DECE7E-97C6-4FFA-85FC-051422E2091D}" srcOrd="0" destOrd="0" presId="urn:microsoft.com/office/officeart/2005/8/layout/venn2"/>
    <dgm:cxn modelId="{FC1FA8A4-096F-4580-B812-B2F42FBEFD18}" type="presOf" srcId="{34406657-E5C8-428D-B274-79204CE7A06D}" destId="{69586164-A2E6-4472-A8BD-B039FE8D1777}" srcOrd="1" destOrd="0" presId="urn:microsoft.com/office/officeart/2005/8/layout/venn2"/>
    <dgm:cxn modelId="{0090E5C4-C242-458E-B6F5-0F94791BE7D3}" type="presOf" srcId="{8AAAE8DB-0603-4751-91E4-E6D7BEABAAC4}" destId="{65EF9937-B993-46AD-BC0F-9A36540310F3}" srcOrd="1" destOrd="0" presId="urn:microsoft.com/office/officeart/2005/8/layout/venn2"/>
    <dgm:cxn modelId="{2520FFDF-4111-46BE-A604-69D46319ED4D}" srcId="{E17265E6-734A-4B92-B23B-3DB5951DDFCF}" destId="{34406657-E5C8-428D-B274-79204CE7A06D}" srcOrd="1" destOrd="0" parTransId="{62F8629A-9566-4104-B7BD-8254B081DA19}" sibTransId="{4922C12B-8165-42D6-8EBB-25B158C96DA6}"/>
    <dgm:cxn modelId="{7A78A1E1-421E-4938-892D-7ADEC53AF441}" srcId="{E17265E6-734A-4B92-B23B-3DB5951DDFCF}" destId="{B36B8BDB-C14D-45EF-8B8A-DB8E5D83F96E}" srcOrd="2" destOrd="0" parTransId="{18418034-AE0D-4D33-BDBF-04D9AFF6D939}" sibTransId="{D2036453-DDDC-449B-98B6-774CD750BD8B}"/>
    <dgm:cxn modelId="{E43E8EF2-52F1-42C4-9BC0-9112C88F138E}" type="presOf" srcId="{8AAAE8DB-0603-4751-91E4-E6D7BEABAAC4}" destId="{2766B62E-1DEE-42B0-90AF-98876D8FAADD}" srcOrd="0" destOrd="0" presId="urn:microsoft.com/office/officeart/2005/8/layout/venn2"/>
    <dgm:cxn modelId="{6473E388-C47F-4B5F-A227-763430AFF651}" type="presParOf" srcId="{F4AD893A-EE34-47D2-A525-B8C3EC709DA6}" destId="{E538E8D6-1B23-4E1B-8EF9-0B4343FD7B19}" srcOrd="0" destOrd="0" presId="urn:microsoft.com/office/officeart/2005/8/layout/venn2"/>
    <dgm:cxn modelId="{B2ACB887-226E-490E-8B99-E46EC533ED21}" type="presParOf" srcId="{E538E8D6-1B23-4E1B-8EF9-0B4343FD7B19}" destId="{292EF7C9-7EF7-4F42-8AFE-236FECF9AD9A}" srcOrd="0" destOrd="0" presId="urn:microsoft.com/office/officeart/2005/8/layout/venn2"/>
    <dgm:cxn modelId="{D6D71A0A-4CFF-4F3B-8CE2-6E21630FF17C}" type="presParOf" srcId="{E538E8D6-1B23-4E1B-8EF9-0B4343FD7B19}" destId="{2447D721-D229-4B61-BEE1-CB7B1A31C4DB}" srcOrd="1" destOrd="0" presId="urn:microsoft.com/office/officeart/2005/8/layout/venn2"/>
    <dgm:cxn modelId="{7179369F-A28A-4F46-8698-612FB8C1DDFE}" type="presParOf" srcId="{F4AD893A-EE34-47D2-A525-B8C3EC709DA6}" destId="{23BD42C2-9965-47D0-BF92-B8FAAB183B06}" srcOrd="1" destOrd="0" presId="urn:microsoft.com/office/officeart/2005/8/layout/venn2"/>
    <dgm:cxn modelId="{B880FCDE-D9B8-4659-A083-6150D3CC6449}" type="presParOf" srcId="{23BD42C2-9965-47D0-BF92-B8FAAB183B06}" destId="{9B46600D-A624-4DBE-850B-CCEE4F6530F5}" srcOrd="0" destOrd="0" presId="urn:microsoft.com/office/officeart/2005/8/layout/venn2"/>
    <dgm:cxn modelId="{37976757-A453-4C3B-BD5D-5B1FEF60E950}" type="presParOf" srcId="{23BD42C2-9965-47D0-BF92-B8FAAB183B06}" destId="{69586164-A2E6-4472-A8BD-B039FE8D1777}" srcOrd="1" destOrd="0" presId="urn:microsoft.com/office/officeart/2005/8/layout/venn2"/>
    <dgm:cxn modelId="{48324B4F-E565-437E-9034-489BEDBF8DB5}" type="presParOf" srcId="{F4AD893A-EE34-47D2-A525-B8C3EC709DA6}" destId="{93177AE0-8407-462E-9DA0-61F7D3807371}" srcOrd="2" destOrd="0" presId="urn:microsoft.com/office/officeart/2005/8/layout/venn2"/>
    <dgm:cxn modelId="{A00CE185-F82A-456E-8B63-550A93D87734}" type="presParOf" srcId="{93177AE0-8407-462E-9DA0-61F7D3807371}" destId="{05DECE7E-97C6-4FFA-85FC-051422E2091D}" srcOrd="0" destOrd="0" presId="urn:microsoft.com/office/officeart/2005/8/layout/venn2"/>
    <dgm:cxn modelId="{C07E152A-930A-4DD7-95B2-FD65E7B5F16B}" type="presParOf" srcId="{93177AE0-8407-462E-9DA0-61F7D3807371}" destId="{588DDDE4-84EC-4D0F-81EB-D0EC51FE0C0C}" srcOrd="1" destOrd="0" presId="urn:microsoft.com/office/officeart/2005/8/layout/venn2"/>
    <dgm:cxn modelId="{E50D1D8D-C03B-4DD7-84D2-DED253026A2C}" type="presParOf" srcId="{F4AD893A-EE34-47D2-A525-B8C3EC709DA6}" destId="{7A5D4F80-089C-4074-8351-6F9CA112FEB4}" srcOrd="3" destOrd="0" presId="urn:microsoft.com/office/officeart/2005/8/layout/venn2"/>
    <dgm:cxn modelId="{E499A535-7140-4A2F-9B34-2DB326D4AE8D}" type="presParOf" srcId="{7A5D4F80-089C-4074-8351-6F9CA112FEB4}" destId="{2766B62E-1DEE-42B0-90AF-98876D8FAADD}" srcOrd="0" destOrd="0" presId="urn:microsoft.com/office/officeart/2005/8/layout/venn2"/>
    <dgm:cxn modelId="{5871B960-2B13-4BC9-BF0A-E0402A3827EC}" type="presParOf" srcId="{7A5D4F80-089C-4074-8351-6F9CA112FEB4}" destId="{65EF9937-B993-46AD-BC0F-9A36540310F3}"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EF7C9-7EF7-4F42-8AFE-236FECF9AD9A}">
      <dsp:nvSpPr>
        <dsp:cNvPr id="0" name=""/>
        <dsp:cNvSpPr/>
      </dsp:nvSpPr>
      <dsp:spPr>
        <a:xfrm>
          <a:off x="1684960" y="0"/>
          <a:ext cx="4083995" cy="4083995"/>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endParaRPr lang="it-IT" sz="2100" kern="1200" dirty="0">
            <a:solidFill>
              <a:schemeClr val="tx1"/>
            </a:solidFill>
          </a:endParaRPr>
        </a:p>
      </dsp:txBody>
      <dsp:txXfrm>
        <a:off x="3156015" y="204199"/>
        <a:ext cx="1141885" cy="612599"/>
      </dsp:txXfrm>
    </dsp:sp>
    <dsp:sp modelId="{9B46600D-A624-4DBE-850B-CCEE4F6530F5}">
      <dsp:nvSpPr>
        <dsp:cNvPr id="0" name=""/>
        <dsp:cNvSpPr/>
      </dsp:nvSpPr>
      <dsp:spPr>
        <a:xfrm>
          <a:off x="2093360" y="816798"/>
          <a:ext cx="3267196" cy="3267196"/>
        </a:xfrm>
        <a:prstGeom prst="ellipse">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it-IT" sz="1800" kern="1200" dirty="0"/>
        </a:p>
      </dsp:txBody>
      <dsp:txXfrm>
        <a:off x="3156015" y="1012830"/>
        <a:ext cx="1141885" cy="588095"/>
      </dsp:txXfrm>
    </dsp:sp>
    <dsp:sp modelId="{05DECE7E-97C6-4FFA-85FC-051422E2091D}">
      <dsp:nvSpPr>
        <dsp:cNvPr id="0" name=""/>
        <dsp:cNvSpPr/>
      </dsp:nvSpPr>
      <dsp:spPr>
        <a:xfrm>
          <a:off x="2501759" y="1633597"/>
          <a:ext cx="2450397" cy="2450397"/>
        </a:xfrm>
        <a:prstGeom prst="ellipse">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it-IT" sz="1900" kern="1200" dirty="0"/>
        </a:p>
      </dsp:txBody>
      <dsp:txXfrm>
        <a:off x="3156015" y="1817377"/>
        <a:ext cx="1141885" cy="551339"/>
      </dsp:txXfrm>
    </dsp:sp>
    <dsp:sp modelId="{2766B62E-1DEE-42B0-90AF-98876D8FAADD}">
      <dsp:nvSpPr>
        <dsp:cNvPr id="0" name=""/>
        <dsp:cNvSpPr/>
      </dsp:nvSpPr>
      <dsp:spPr>
        <a:xfrm>
          <a:off x="2910159" y="2450397"/>
          <a:ext cx="1633598" cy="1633598"/>
        </a:xfrm>
        <a:prstGeom prst="ellipse">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it-IT" sz="2800" kern="1200" dirty="0"/>
        </a:p>
      </dsp:txBody>
      <dsp:txXfrm>
        <a:off x="3149394" y="2858796"/>
        <a:ext cx="1155128" cy="816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EF7C9-7EF7-4F42-8AFE-236FECF9AD9A}">
      <dsp:nvSpPr>
        <dsp:cNvPr id="0" name=""/>
        <dsp:cNvSpPr/>
      </dsp:nvSpPr>
      <dsp:spPr>
        <a:xfrm>
          <a:off x="1684960" y="0"/>
          <a:ext cx="4083995" cy="4083995"/>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it-IT" sz="1900" kern="1200" dirty="0">
            <a:solidFill>
              <a:schemeClr val="tx1"/>
            </a:solidFill>
          </a:endParaRPr>
        </a:p>
      </dsp:txBody>
      <dsp:txXfrm>
        <a:off x="3156015" y="204199"/>
        <a:ext cx="1141885" cy="612599"/>
      </dsp:txXfrm>
    </dsp:sp>
    <dsp:sp modelId="{9B46600D-A624-4DBE-850B-CCEE4F6530F5}">
      <dsp:nvSpPr>
        <dsp:cNvPr id="0" name=""/>
        <dsp:cNvSpPr/>
      </dsp:nvSpPr>
      <dsp:spPr>
        <a:xfrm>
          <a:off x="2093360" y="816798"/>
          <a:ext cx="3267196" cy="3267196"/>
        </a:xfrm>
        <a:prstGeom prst="ellipse">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it-IT" sz="1800" kern="1200" dirty="0"/>
        </a:p>
      </dsp:txBody>
      <dsp:txXfrm>
        <a:off x="3156015" y="1012830"/>
        <a:ext cx="1141885" cy="588095"/>
      </dsp:txXfrm>
    </dsp:sp>
    <dsp:sp modelId="{05DECE7E-97C6-4FFA-85FC-051422E2091D}">
      <dsp:nvSpPr>
        <dsp:cNvPr id="0" name=""/>
        <dsp:cNvSpPr/>
      </dsp:nvSpPr>
      <dsp:spPr>
        <a:xfrm>
          <a:off x="2501759" y="1633597"/>
          <a:ext cx="2450397" cy="2450397"/>
        </a:xfrm>
        <a:prstGeom prst="ellipse">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it-IT" sz="1900" kern="1200" dirty="0"/>
        </a:p>
      </dsp:txBody>
      <dsp:txXfrm>
        <a:off x="3156015" y="1817377"/>
        <a:ext cx="1141885" cy="551339"/>
      </dsp:txXfrm>
    </dsp:sp>
    <dsp:sp modelId="{2766B62E-1DEE-42B0-90AF-98876D8FAADD}">
      <dsp:nvSpPr>
        <dsp:cNvPr id="0" name=""/>
        <dsp:cNvSpPr/>
      </dsp:nvSpPr>
      <dsp:spPr>
        <a:xfrm>
          <a:off x="2910159" y="2450397"/>
          <a:ext cx="1633598" cy="1633598"/>
        </a:xfrm>
        <a:prstGeom prst="ellipse">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tx1"/>
              </a:solidFill>
            </a:rPr>
            <a:t>Processo</a:t>
          </a:r>
          <a:endParaRPr lang="en-US" sz="1900" kern="1200" dirty="0"/>
        </a:p>
      </dsp:txBody>
      <dsp:txXfrm>
        <a:off x="3149394" y="2858796"/>
        <a:ext cx="1155128" cy="81679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22/12/21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22/12/21</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22/12/21</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22/12/21</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22/12/21</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22/12/21</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22/12/21</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22/12/21</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22/12/21</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22/12/21</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22/12/21</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22/12/21</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22/12/21</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5" Type="http://schemas.openxmlformats.org/officeDocument/2006/relationships/hyperlink" Target="http://www.madonnadegliangeli.com/" TargetMode="Externa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hyperlink" Target="https://ec.europa.eu/jrc/sites/default/files/message_stakeholders_digcomp_2_2_cop.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452394" y="2057362"/>
            <a:ext cx="4473369" cy="3031244"/>
          </a:xfrm>
          <a:prstGeom prst="rect">
            <a:avLst/>
          </a:prstGeom>
        </p:spPr>
        <p:txBody>
          <a:bodyPr spcFirstLastPara="1" vert="horz" wrap="square" lIns="121900" tIns="121900" rIns="121900" bIns="121900" rtlCol="0" anchor="ctr" anchorCtr="0">
            <a:noAutofit/>
          </a:bodyPr>
          <a:lstStyle/>
          <a:p>
            <a:r>
              <a:rPr lang="en-GB" altLang="es-ES" sz="3800" b="1" dirty="0" err="1">
                <a:cs typeface="Arial" pitchFamily="34" charset="0"/>
              </a:rPr>
              <a:t>Interagire</a:t>
            </a:r>
            <a:r>
              <a:rPr lang="en-GB" altLang="es-ES" sz="3800" b="1" dirty="0">
                <a:cs typeface="Arial" pitchFamily="34" charset="0"/>
              </a:rPr>
              <a:t> </a:t>
            </a:r>
            <a:r>
              <a:rPr lang="en-GB" altLang="es-ES" sz="3800" b="1" dirty="0" err="1">
                <a:cs typeface="Arial" pitchFamily="34" charset="0"/>
              </a:rPr>
              <a:t>attraverso</a:t>
            </a:r>
            <a:r>
              <a:rPr lang="en-GB" altLang="es-ES" sz="3800" b="1" dirty="0">
                <a:cs typeface="Arial" pitchFamily="34" charset="0"/>
              </a:rPr>
              <a:t> le </a:t>
            </a:r>
            <a:r>
              <a:rPr lang="en-GB" altLang="es-ES" sz="3800" b="1" dirty="0" err="1">
                <a:cs typeface="Arial" pitchFamily="34" charset="0"/>
              </a:rPr>
              <a:t>tecnologie</a:t>
            </a:r>
            <a:r>
              <a:rPr lang="en-GB" altLang="es-ES" sz="3800" b="1" dirty="0">
                <a:cs typeface="Arial" pitchFamily="34" charset="0"/>
              </a:rPr>
              <a:t> </a:t>
            </a:r>
            <a:r>
              <a:rPr lang="en-GB" altLang="es-ES" sz="3800" b="1" dirty="0" err="1">
                <a:cs typeface="Arial" pitchFamily="34" charset="0"/>
              </a:rPr>
              <a:t>digitali</a:t>
            </a:r>
            <a:r>
              <a:rPr lang="en-GB" altLang="es-ES" sz="3800" b="1" dirty="0">
                <a:cs typeface="Arial" pitchFamily="34" charset="0"/>
              </a:rPr>
              <a:t>: </a:t>
            </a:r>
            <a:r>
              <a:rPr lang="en-GB" altLang="es-ES" sz="3800" b="1" dirty="0" err="1">
                <a:cs typeface="Arial" pitchFamily="34" charset="0"/>
              </a:rPr>
              <a:t>comunicazione</a:t>
            </a:r>
            <a:r>
              <a:rPr lang="en-GB" altLang="es-ES" sz="3800" b="1" dirty="0">
                <a:cs typeface="Arial" pitchFamily="34" charset="0"/>
              </a:rPr>
              <a:t> e </a:t>
            </a:r>
            <a:r>
              <a:rPr lang="en-GB" altLang="es-ES" sz="3800" b="1" dirty="0" err="1">
                <a:cs typeface="Arial" pitchFamily="34" charset="0"/>
              </a:rPr>
              <a:t>collaborazione</a:t>
            </a:r>
            <a:br>
              <a:rPr lang="en-US" altLang="es-ES" sz="5400" dirty="0">
                <a:cs typeface="Arial" pitchFamily="34" charset="0"/>
              </a:rPr>
            </a:br>
            <a:br>
              <a:rPr lang="en-US" altLang="es-ES" sz="5400" dirty="0">
                <a:cs typeface="Arial" pitchFamily="34" charset="0"/>
              </a:rPr>
            </a:br>
            <a:r>
              <a:rPr lang="en-US" altLang="es-ES" sz="3200" b="1" dirty="0">
                <a:cs typeface="Arial" pitchFamily="34" charset="0"/>
              </a:rPr>
              <a:t>Municipality of Pescara</a:t>
            </a:r>
            <a:endParaRPr sz="32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170099"/>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1 – Risorse e consigli per interagire attraverso la tecnologia digitale </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Come prima cosa è fondamentale capire chi è il target di riferimento dell’azienda, ossia a chi ci stiamo rivolgendo e per quale motivo.</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Un’interazione guidata dai dati necessita delle competenze utili a decodificare le informazioni, oltre ad essere in grado di navigare nel digitale e orientare di conseguenza la visione a lungo termine della compagnia.</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Le funzioni aziendali più importanti al giorno d’oggi si basano tutte sui dati: finanza, vendite ed investimenti fanno affidamento a scambi comunicativi online, statistiche, parametri… tutti elementi che permettono di definire la performance dell’organizzazione e come il suo valore viene percepito tra i (potenziali) clienti.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48976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1 – per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esempio</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nel</a:t>
            </a:r>
            <a:r>
              <a:rPr lang="en-GB" altLang="es-ES" sz="2000" b="1" dirty="0">
                <a:solidFill>
                  <a:schemeClr val="accent1">
                    <a:lumMod val="75000"/>
                  </a:schemeClr>
                </a:solidFill>
                <a:latin typeface="Calibri" panose="020F0502020204030204" pitchFamily="34" charset="0"/>
                <a:cs typeface="Calibri" panose="020F0502020204030204" pitchFamily="34" charset="0"/>
              </a:rPr>
              <a:t> branding</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1" name="Immagine 10">
            <a:extLst>
              <a:ext uri="{FF2B5EF4-FFF2-40B4-BE49-F238E27FC236}">
                <a16:creationId xmlns:a16="http://schemas.microsoft.com/office/drawing/2014/main" id="{4FB9563A-D087-4D8F-BD7C-63F82EA48B99}"/>
              </a:ext>
            </a:extLst>
          </p:cNvPr>
          <p:cNvPicPr>
            <a:picLocks noChangeAspect="1"/>
          </p:cNvPicPr>
          <p:nvPr/>
        </p:nvPicPr>
        <p:blipFill>
          <a:blip r:embed="rId4"/>
          <a:stretch>
            <a:fillRect/>
          </a:stretch>
        </p:blipFill>
        <p:spPr>
          <a:xfrm>
            <a:off x="1954192" y="2529113"/>
            <a:ext cx="4141808" cy="3086053"/>
          </a:xfrm>
          <a:prstGeom prst="rect">
            <a:avLst/>
          </a:prstGeom>
        </p:spPr>
      </p:pic>
      <p:pic>
        <p:nvPicPr>
          <p:cNvPr id="18" name="Immagine 17">
            <a:extLst>
              <a:ext uri="{FF2B5EF4-FFF2-40B4-BE49-F238E27FC236}">
                <a16:creationId xmlns:a16="http://schemas.microsoft.com/office/drawing/2014/main" id="{4BC8EE41-C3D7-4420-A65C-9C1FFDC1522C}"/>
              </a:ext>
            </a:extLst>
          </p:cNvPr>
          <p:cNvPicPr>
            <a:picLocks noChangeAspect="1"/>
          </p:cNvPicPr>
          <p:nvPr/>
        </p:nvPicPr>
        <p:blipFill>
          <a:blip r:embed="rId5"/>
          <a:stretch>
            <a:fillRect/>
          </a:stretch>
        </p:blipFill>
        <p:spPr>
          <a:xfrm>
            <a:off x="6956014" y="3029846"/>
            <a:ext cx="2618046" cy="2585320"/>
          </a:xfrm>
          <a:prstGeom prst="rect">
            <a:avLst/>
          </a:prstGeom>
        </p:spPr>
      </p:pic>
      <p:graphicFrame>
        <p:nvGraphicFramePr>
          <p:cNvPr id="19" name="Tabella 12">
            <a:extLst>
              <a:ext uri="{FF2B5EF4-FFF2-40B4-BE49-F238E27FC236}">
                <a16:creationId xmlns:a16="http://schemas.microsoft.com/office/drawing/2014/main" id="{D40F6756-71D2-44EA-9A47-2A30D6814399}"/>
              </a:ext>
            </a:extLst>
          </p:cNvPr>
          <p:cNvGraphicFramePr>
            <a:graphicFrameLocks noGrp="1"/>
          </p:cNvGraphicFramePr>
          <p:nvPr>
            <p:extLst>
              <p:ext uri="{D42A27DB-BD31-4B8C-83A1-F6EECF244321}">
                <p14:modId xmlns:p14="http://schemas.microsoft.com/office/powerpoint/2010/main" val="1485322798"/>
              </p:ext>
            </p:extLst>
          </p:nvPr>
        </p:nvGraphicFramePr>
        <p:xfrm>
          <a:off x="2032000" y="2281135"/>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236423935"/>
                    </a:ext>
                  </a:extLst>
                </a:gridCol>
                <a:gridCol w="4064000">
                  <a:extLst>
                    <a:ext uri="{9D8B030D-6E8A-4147-A177-3AD203B41FA5}">
                      <a16:colId xmlns:a16="http://schemas.microsoft.com/office/drawing/2014/main" val="2151535242"/>
                    </a:ext>
                  </a:extLst>
                </a:gridCol>
              </a:tblGrid>
              <a:tr h="370840">
                <a:tc>
                  <a:txBody>
                    <a:bodyPr/>
                    <a:lstStyle/>
                    <a:p>
                      <a:pPr algn="ctr"/>
                      <a:r>
                        <a:rPr lang="it-IT" sz="1800" dirty="0">
                          <a:solidFill>
                            <a:schemeClr val="tx1"/>
                          </a:solidFill>
                        </a:rPr>
                        <a:t>Da…</a:t>
                      </a:r>
                    </a:p>
                  </a:txBody>
                  <a:tcPr>
                    <a:noFill/>
                  </a:tcPr>
                </a:tc>
                <a:tc>
                  <a:txBody>
                    <a:bodyPr/>
                    <a:lstStyle/>
                    <a:p>
                      <a:pPr algn="ctr"/>
                      <a:r>
                        <a:rPr lang="it-IT" sz="1800" dirty="0">
                          <a:solidFill>
                            <a:schemeClr val="tx1"/>
                          </a:solidFill>
                        </a:rPr>
                        <a:t>…A</a:t>
                      </a:r>
                    </a:p>
                  </a:txBody>
                  <a:tcPr>
                    <a:noFill/>
                  </a:tcPr>
                </a:tc>
                <a:extLst>
                  <a:ext uri="{0D108BD9-81ED-4DB2-BD59-A6C34878D82A}">
                    <a16:rowId xmlns:a16="http://schemas.microsoft.com/office/drawing/2014/main" val="3050335462"/>
                  </a:ext>
                </a:extLst>
              </a:tr>
            </a:tbl>
          </a:graphicData>
        </a:graphic>
      </p:graphicFrame>
    </p:spTree>
    <p:extLst>
      <p:ext uri="{BB962C8B-B14F-4D97-AF65-F5344CB8AC3E}">
        <p14:creationId xmlns:p14="http://schemas.microsoft.com/office/powerpoint/2010/main" val="3537220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2 – La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tabella</a:t>
            </a:r>
            <a:r>
              <a:rPr lang="en-GB" altLang="es-ES" sz="2000" b="1" dirty="0">
                <a:solidFill>
                  <a:schemeClr val="accent1">
                    <a:lumMod val="75000"/>
                  </a:schemeClr>
                </a:solidFill>
                <a:latin typeface="Calibri" panose="020F0502020204030204" pitchFamily="34" charset="0"/>
                <a:cs typeface="Calibri" panose="020F0502020204030204" pitchFamily="34" charset="0"/>
              </a:rPr>
              <a:t> di marcia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delle</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interazioni</a:t>
            </a:r>
            <a:r>
              <a:rPr lang="en-GB" altLang="es-ES" sz="2000" b="1" dirty="0">
                <a:solidFill>
                  <a:schemeClr val="accent1">
                    <a:lumMod val="75000"/>
                  </a:schemeClr>
                </a:solidFill>
                <a:latin typeface="Calibri" panose="020F0502020204030204" pitchFamily="34" charset="0"/>
                <a:cs typeface="Calibri" panose="020F0502020204030204" pitchFamily="34" charset="0"/>
              </a:rPr>
              <a:t> online con il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pubblico</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esterno</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1" name="Immagine 10">
            <a:extLst>
              <a:ext uri="{FF2B5EF4-FFF2-40B4-BE49-F238E27FC236}">
                <a16:creationId xmlns:a16="http://schemas.microsoft.com/office/drawing/2014/main" id="{079414A3-E932-4CFF-BE59-0E55A53E443F}"/>
              </a:ext>
            </a:extLst>
          </p:cNvPr>
          <p:cNvPicPr>
            <a:picLocks noChangeAspect="1"/>
          </p:cNvPicPr>
          <p:nvPr/>
        </p:nvPicPr>
        <p:blipFill>
          <a:blip r:embed="rId4"/>
          <a:stretch>
            <a:fillRect/>
          </a:stretch>
        </p:blipFill>
        <p:spPr>
          <a:xfrm>
            <a:off x="716217" y="3173157"/>
            <a:ext cx="2015277" cy="2015277"/>
          </a:xfrm>
          <a:prstGeom prst="rect">
            <a:avLst/>
          </a:prstGeom>
        </p:spPr>
      </p:pic>
      <p:pic>
        <p:nvPicPr>
          <p:cNvPr id="18" name="Immagine 17">
            <a:extLst>
              <a:ext uri="{FF2B5EF4-FFF2-40B4-BE49-F238E27FC236}">
                <a16:creationId xmlns:a16="http://schemas.microsoft.com/office/drawing/2014/main" id="{37C56975-122E-4E21-8ABE-659A8AF44BC2}"/>
              </a:ext>
            </a:extLst>
          </p:cNvPr>
          <p:cNvPicPr>
            <a:picLocks noChangeAspect="1"/>
          </p:cNvPicPr>
          <p:nvPr/>
        </p:nvPicPr>
        <p:blipFill>
          <a:blip r:embed="rId5"/>
          <a:stretch>
            <a:fillRect/>
          </a:stretch>
        </p:blipFill>
        <p:spPr>
          <a:xfrm>
            <a:off x="3094023" y="3173157"/>
            <a:ext cx="3116746" cy="2227986"/>
          </a:xfrm>
          <a:prstGeom prst="rect">
            <a:avLst/>
          </a:prstGeom>
        </p:spPr>
      </p:pic>
      <p:sp>
        <p:nvSpPr>
          <p:cNvPr id="21" name="CasellaDiTesto 20">
            <a:extLst>
              <a:ext uri="{FF2B5EF4-FFF2-40B4-BE49-F238E27FC236}">
                <a16:creationId xmlns:a16="http://schemas.microsoft.com/office/drawing/2014/main" id="{EF3DD72F-F75C-46A2-BE5F-70098C45F0DB}"/>
              </a:ext>
            </a:extLst>
          </p:cNvPr>
          <p:cNvSpPr txBox="1"/>
          <p:nvPr/>
        </p:nvSpPr>
        <p:spPr>
          <a:xfrm>
            <a:off x="654896" y="2412837"/>
            <a:ext cx="2427014" cy="369332"/>
          </a:xfrm>
          <a:prstGeom prst="rect">
            <a:avLst/>
          </a:prstGeom>
          <a:noFill/>
        </p:spPr>
        <p:txBody>
          <a:bodyPr wrap="square" rtlCol="0">
            <a:spAutoFit/>
          </a:bodyPr>
          <a:lstStyle/>
          <a:p>
            <a:r>
              <a:rPr lang="en-US" b="1" dirty="0"/>
              <a:t>1. </a:t>
            </a:r>
            <a:r>
              <a:rPr lang="en-US" b="1" dirty="0" err="1"/>
              <a:t>Fissare</a:t>
            </a:r>
            <a:r>
              <a:rPr lang="en-US" b="1" dirty="0"/>
              <a:t> il target(s)</a:t>
            </a:r>
          </a:p>
        </p:txBody>
      </p:sp>
      <p:sp>
        <p:nvSpPr>
          <p:cNvPr id="22" name="CasellaDiTesto 21">
            <a:extLst>
              <a:ext uri="{FF2B5EF4-FFF2-40B4-BE49-F238E27FC236}">
                <a16:creationId xmlns:a16="http://schemas.microsoft.com/office/drawing/2014/main" id="{AAC2CAA7-82A7-4C27-B131-66A187AE496C}"/>
              </a:ext>
            </a:extLst>
          </p:cNvPr>
          <p:cNvSpPr txBox="1"/>
          <p:nvPr/>
        </p:nvSpPr>
        <p:spPr>
          <a:xfrm>
            <a:off x="3437066" y="2412837"/>
            <a:ext cx="2568746" cy="369332"/>
          </a:xfrm>
          <a:prstGeom prst="rect">
            <a:avLst/>
          </a:prstGeom>
          <a:noFill/>
        </p:spPr>
        <p:txBody>
          <a:bodyPr wrap="square" rtlCol="0">
            <a:spAutoFit/>
          </a:bodyPr>
          <a:lstStyle/>
          <a:p>
            <a:r>
              <a:rPr lang="en-US" b="1" dirty="0"/>
              <a:t>2. </a:t>
            </a:r>
            <a:r>
              <a:rPr lang="en-US" b="1" dirty="0" err="1"/>
              <a:t>Adattarsi</a:t>
            </a:r>
            <a:r>
              <a:rPr lang="en-US" b="1" dirty="0"/>
              <a:t> </a:t>
            </a:r>
            <a:r>
              <a:rPr lang="en-US" b="1" dirty="0" err="1"/>
              <a:t>all’audience</a:t>
            </a:r>
            <a:endParaRPr lang="en-US" b="1" dirty="0"/>
          </a:p>
        </p:txBody>
      </p:sp>
      <p:sp>
        <p:nvSpPr>
          <p:cNvPr id="23" name="CasellaDiTesto 22">
            <a:extLst>
              <a:ext uri="{FF2B5EF4-FFF2-40B4-BE49-F238E27FC236}">
                <a16:creationId xmlns:a16="http://schemas.microsoft.com/office/drawing/2014/main" id="{B1C30D9A-DB0D-45B9-B47C-332DED08EB3C}"/>
              </a:ext>
            </a:extLst>
          </p:cNvPr>
          <p:cNvSpPr txBox="1"/>
          <p:nvPr/>
        </p:nvSpPr>
        <p:spPr>
          <a:xfrm>
            <a:off x="6360969" y="2415832"/>
            <a:ext cx="2427014" cy="369332"/>
          </a:xfrm>
          <a:prstGeom prst="rect">
            <a:avLst/>
          </a:prstGeom>
          <a:noFill/>
        </p:spPr>
        <p:txBody>
          <a:bodyPr wrap="square" rtlCol="0">
            <a:spAutoFit/>
          </a:bodyPr>
          <a:lstStyle/>
          <a:p>
            <a:r>
              <a:rPr lang="en-US" b="1" dirty="0"/>
              <a:t>3. </a:t>
            </a:r>
            <a:r>
              <a:rPr lang="en-US" b="1" dirty="0" err="1"/>
              <a:t>Definire</a:t>
            </a:r>
            <a:r>
              <a:rPr lang="en-US" b="1" dirty="0"/>
              <a:t> il </a:t>
            </a:r>
            <a:r>
              <a:rPr lang="en-US" b="1" dirty="0" err="1"/>
              <a:t>Pilastro</a:t>
            </a:r>
            <a:endParaRPr lang="en-US" b="1" dirty="0"/>
          </a:p>
        </p:txBody>
      </p:sp>
      <p:sp>
        <p:nvSpPr>
          <p:cNvPr id="24" name="CasellaDiTesto 23">
            <a:extLst>
              <a:ext uri="{FF2B5EF4-FFF2-40B4-BE49-F238E27FC236}">
                <a16:creationId xmlns:a16="http://schemas.microsoft.com/office/drawing/2014/main" id="{DCB6F34E-B753-4885-8F10-6FB872FB0CDC}"/>
              </a:ext>
            </a:extLst>
          </p:cNvPr>
          <p:cNvSpPr txBox="1"/>
          <p:nvPr/>
        </p:nvSpPr>
        <p:spPr>
          <a:xfrm>
            <a:off x="8923353" y="2412837"/>
            <a:ext cx="2861823" cy="369332"/>
          </a:xfrm>
          <a:prstGeom prst="rect">
            <a:avLst/>
          </a:prstGeom>
          <a:noFill/>
        </p:spPr>
        <p:txBody>
          <a:bodyPr wrap="square" rtlCol="0">
            <a:spAutoFit/>
          </a:bodyPr>
          <a:lstStyle/>
          <a:p>
            <a:r>
              <a:rPr lang="en-US" b="1" dirty="0"/>
              <a:t>4. </a:t>
            </a:r>
            <a:r>
              <a:rPr lang="en-US" b="1" dirty="0" err="1"/>
              <a:t>Pianificare</a:t>
            </a:r>
            <a:r>
              <a:rPr lang="en-US" b="1" dirty="0"/>
              <a:t> un </a:t>
            </a:r>
            <a:r>
              <a:rPr lang="en-US" b="1" dirty="0" err="1"/>
              <a:t>calendario</a:t>
            </a:r>
            <a:endParaRPr lang="en-US" b="1" dirty="0"/>
          </a:p>
        </p:txBody>
      </p:sp>
      <p:pic>
        <p:nvPicPr>
          <p:cNvPr id="5" name="Immagine 4"/>
          <p:cNvPicPr>
            <a:picLocks noChangeAspect="1"/>
          </p:cNvPicPr>
          <p:nvPr/>
        </p:nvPicPr>
        <p:blipFill>
          <a:blip r:embed="rId6"/>
          <a:stretch>
            <a:fillRect/>
          </a:stretch>
        </p:blipFill>
        <p:spPr>
          <a:xfrm>
            <a:off x="8998575" y="3220560"/>
            <a:ext cx="2351793" cy="1894653"/>
          </a:xfrm>
          <a:prstGeom prst="rect">
            <a:avLst/>
          </a:prstGeom>
        </p:spPr>
      </p:pic>
      <p:pic>
        <p:nvPicPr>
          <p:cNvPr id="1026" name="Picture 2" descr="Building Pillar Silhouette PNG HD Quality | PNG Play"/>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573299" y="3224615"/>
            <a:ext cx="1848156" cy="189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57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3757715" cy="3170099"/>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2 – Sui target</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err="1">
                <a:latin typeface="Calibri" panose="020F0502020204030204" pitchFamily="34" charset="0"/>
                <a:cs typeface="Calibri" panose="020F0502020204030204" pitchFamily="34" charset="0"/>
              </a:rPr>
              <a:t>S’intende</a:t>
            </a:r>
            <a:r>
              <a:rPr lang="en-GB" dirty="0">
                <a:latin typeface="Calibri" panose="020F0502020204030204" pitchFamily="34" charset="0"/>
                <a:cs typeface="Calibri" panose="020F0502020204030204" pitchFamily="34" charset="0"/>
              </a:rPr>
              <a:t> Gruppo di Interesse (</a:t>
            </a:r>
            <a:r>
              <a:rPr lang="en-GB" dirty="0" err="1">
                <a:latin typeface="Calibri" panose="020F0502020204030204" pitchFamily="34" charset="0"/>
                <a:cs typeface="Calibri" panose="020F0502020204030204" pitchFamily="34" charset="0"/>
              </a:rPr>
              <a:t>investitotri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l’insieme</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attori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sociali</a:t>
            </a:r>
            <a:r>
              <a:rPr lang="en-GB" dirty="0">
                <a:latin typeface="Calibri" panose="020F0502020204030204" pitchFamily="34" charset="0"/>
                <a:cs typeface="Calibri" panose="020F0502020204030204" pitchFamily="34" charset="0"/>
              </a:rPr>
              <a:t> ed economici </a:t>
            </a:r>
            <a:r>
              <a:rPr lang="en-GB" dirty="0" err="1">
                <a:latin typeface="Calibri" panose="020F0502020204030204" pitchFamily="34" charset="0"/>
                <a:cs typeface="Calibri" panose="020F0502020204030204" pitchFamily="34" charset="0"/>
              </a:rPr>
              <a:t>che</a:t>
            </a:r>
            <a:r>
              <a:rPr lang="en-GB" dirty="0">
                <a:latin typeface="Calibri" panose="020F0502020204030204" pitchFamily="34" charset="0"/>
                <a:cs typeface="Calibri" panose="020F0502020204030204" pitchFamily="34" charset="0"/>
              </a:rPr>
              <a:t>:</a:t>
            </a:r>
          </a:p>
          <a:p>
            <a:pPr algn="just">
              <a:defRPr/>
            </a:pP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err="1">
                <a:latin typeface="Calibri" panose="020F0502020204030204" pitchFamily="34" charset="0"/>
                <a:cs typeface="Calibri" panose="020F0502020204030204" pitchFamily="34" charset="0"/>
              </a:rPr>
              <a:t>Potrebbero</a:t>
            </a:r>
            <a:r>
              <a:rPr lang="en-GB"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essere</a:t>
            </a:r>
            <a:r>
              <a:rPr lang="en-GB"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influenzati</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dale attivita </a:t>
            </a:r>
            <a:r>
              <a:rPr lang="en-GB" dirty="0" err="1">
                <a:latin typeface="Calibri" panose="020F0502020204030204" pitchFamily="34" charset="0"/>
                <a:cs typeface="Calibri" panose="020F0502020204030204" pitchFamily="34" charset="0"/>
              </a:rPr>
              <a:t>aziendali</a:t>
            </a:r>
            <a:r>
              <a:rPr lang="en-GB" dirty="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defRPr/>
            </a:pPr>
            <a:r>
              <a:rPr lang="en-GB" dirty="0" err="1">
                <a:latin typeface="Calibri" panose="020F0502020204030204" pitchFamily="34" charset="0"/>
                <a:cs typeface="Calibri" panose="020F0502020204030204" pitchFamily="34" charset="0"/>
              </a:rPr>
              <a:t>Potrebbero</a:t>
            </a:r>
            <a:r>
              <a:rPr lang="en-GB"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avere</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un’influenza</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e/o un interesse in attivita </a:t>
            </a:r>
            <a:r>
              <a:rPr lang="en-GB" dirty="0" err="1">
                <a:latin typeface="Calibri" panose="020F0502020204030204" pitchFamily="34" charset="0"/>
                <a:cs typeface="Calibri" panose="020F0502020204030204" pitchFamily="34" charset="0"/>
              </a:rPr>
              <a:t>aziendali</a:t>
            </a:r>
            <a:r>
              <a:rPr lang="en-GB" dirty="0">
                <a:latin typeface="Calibri" panose="020F0502020204030204" pitchFamily="34" charset="0"/>
                <a:cs typeface="Calibri" panose="020F0502020204030204" pitchFamily="34" charset="0"/>
              </a:rPr>
              <a:t>.  </a:t>
            </a:r>
          </a:p>
          <a:p>
            <a:pPr algn="just">
              <a:defRPr/>
            </a:pP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1" name="Immagine 10">
            <a:extLst>
              <a:ext uri="{FF2B5EF4-FFF2-40B4-BE49-F238E27FC236}">
                <a16:creationId xmlns:a16="http://schemas.microsoft.com/office/drawing/2014/main" id="{FB9F464E-3DD7-4B00-A783-58C72096DC57}"/>
              </a:ext>
            </a:extLst>
          </p:cNvPr>
          <p:cNvPicPr>
            <a:picLocks noChangeAspect="1"/>
          </p:cNvPicPr>
          <p:nvPr/>
        </p:nvPicPr>
        <p:blipFill>
          <a:blip r:embed="rId4"/>
          <a:stretch>
            <a:fillRect/>
          </a:stretch>
        </p:blipFill>
        <p:spPr>
          <a:xfrm>
            <a:off x="4121031" y="1992558"/>
            <a:ext cx="7729098" cy="3289171"/>
          </a:xfrm>
          <a:prstGeom prst="rect">
            <a:avLst/>
          </a:prstGeom>
        </p:spPr>
      </p:pic>
      <p:sp>
        <p:nvSpPr>
          <p:cNvPr id="18" name="CasellaDiTesto 17">
            <a:extLst>
              <a:ext uri="{FF2B5EF4-FFF2-40B4-BE49-F238E27FC236}">
                <a16:creationId xmlns:a16="http://schemas.microsoft.com/office/drawing/2014/main" id="{EBC9C6C5-4585-4404-8D8C-49C3CF1C0A56}"/>
              </a:ext>
            </a:extLst>
          </p:cNvPr>
          <p:cNvSpPr txBox="1"/>
          <p:nvPr/>
        </p:nvSpPr>
        <p:spPr>
          <a:xfrm>
            <a:off x="6347477" y="5416912"/>
            <a:ext cx="5715100" cy="369332"/>
          </a:xfrm>
          <a:prstGeom prst="rect">
            <a:avLst/>
          </a:prstGeom>
          <a:noFill/>
        </p:spPr>
        <p:txBody>
          <a:bodyPr wrap="square" rtlCol="0">
            <a:spAutoFit/>
          </a:bodyPr>
          <a:lstStyle/>
          <a:p>
            <a:pPr algn="ctr"/>
            <a:r>
              <a:rPr lang="en-GB" dirty="0"/>
              <a:t>The POWER-INTEREST Matrix (Johnson and Scholes; 1999)</a:t>
            </a:r>
          </a:p>
        </p:txBody>
      </p:sp>
    </p:spTree>
    <p:extLst>
      <p:ext uri="{BB962C8B-B14F-4D97-AF65-F5344CB8AC3E}">
        <p14:creationId xmlns:p14="http://schemas.microsoft.com/office/powerpoint/2010/main" val="422755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2 – Sui target…uno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strumento</a:t>
            </a:r>
            <a:r>
              <a:rPr lang="en-GB" altLang="es-ES" sz="2000" b="1" dirty="0">
                <a:solidFill>
                  <a:schemeClr val="accent1">
                    <a:lumMod val="75000"/>
                  </a:schemeClr>
                </a:solidFill>
                <a:latin typeface="Calibri" panose="020F0502020204030204" pitchFamily="34" charset="0"/>
                <a:cs typeface="Calibri" panose="020F0502020204030204" pitchFamily="34" charset="0"/>
              </a:rPr>
              <a:t> di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monitoraggio</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1" name="Immagine 10">
            <a:extLst>
              <a:ext uri="{FF2B5EF4-FFF2-40B4-BE49-F238E27FC236}">
                <a16:creationId xmlns:a16="http://schemas.microsoft.com/office/drawing/2014/main" id="{67E27463-4263-4B9E-998B-E39C84DD65B9}"/>
              </a:ext>
            </a:extLst>
          </p:cNvPr>
          <p:cNvPicPr>
            <a:picLocks noChangeAspect="1"/>
          </p:cNvPicPr>
          <p:nvPr/>
        </p:nvPicPr>
        <p:blipFill>
          <a:blip r:embed="rId4"/>
          <a:stretch>
            <a:fillRect/>
          </a:stretch>
        </p:blipFill>
        <p:spPr>
          <a:xfrm>
            <a:off x="138759" y="1991946"/>
            <a:ext cx="11914481" cy="3109291"/>
          </a:xfrm>
          <a:prstGeom prst="rect">
            <a:avLst/>
          </a:prstGeom>
        </p:spPr>
      </p:pic>
      <p:sp>
        <p:nvSpPr>
          <p:cNvPr id="18" name="CuadroTexto 12"/>
          <p:cNvSpPr txBox="1"/>
          <p:nvPr/>
        </p:nvSpPr>
        <p:spPr>
          <a:xfrm>
            <a:off x="363315" y="4896997"/>
            <a:ext cx="11213541" cy="1200329"/>
          </a:xfrm>
          <a:prstGeom prst="rect">
            <a:avLst/>
          </a:prstGeom>
          <a:noFill/>
        </p:spPr>
        <p:txBody>
          <a:bodyPr wrap="square">
            <a:spAutoFit/>
          </a:bodyPr>
          <a:lstStyle/>
          <a:p>
            <a:pPr algn="just">
              <a:defRPr/>
            </a:pPr>
            <a:endParaRPr lang="en-GB" dirty="0">
              <a:latin typeface="Calibri" panose="020F0502020204030204" pitchFamily="34" charset="0"/>
              <a:cs typeface="Calibri" panose="020F0502020204030204" pitchFamily="34" charset="0"/>
            </a:endParaRPr>
          </a:p>
          <a:p>
            <a:pPr algn="just">
              <a:defRPr/>
            </a:pPr>
            <a:r>
              <a:rPr lang="en-GB" dirty="0" err="1">
                <a:latin typeface="Calibri" panose="020F0502020204030204" pitchFamily="34" charset="0"/>
                <a:cs typeface="Calibri" panose="020F0502020204030204" pitchFamily="34" charset="0"/>
              </a:rPr>
              <a:t>Mantenere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traccia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progressi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che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fanno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nella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comunicazione</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nell’interazione</a:t>
            </a:r>
            <a:r>
              <a:rPr lang="en-GB" dirty="0">
                <a:latin typeface="Calibri" panose="020F0502020204030204" pitchFamily="34" charset="0"/>
                <a:cs typeface="Calibri" panose="020F0502020204030204" pitchFamily="34" charset="0"/>
              </a:rPr>
              <a:t> con </a:t>
            </a:r>
            <a:r>
              <a:rPr lang="en-GB" dirty="0" err="1">
                <a:latin typeface="Calibri" panose="020F0502020204030204" pitchFamily="34" charset="0"/>
                <a:cs typeface="Calibri" panose="020F0502020204030204" pitchFamily="34" charset="0"/>
              </a:rPr>
              <a:t>ognuna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delle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categorie</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investitori</a:t>
            </a:r>
            <a:r>
              <a:rPr lang="en-GB" dirty="0">
                <a:latin typeface="Calibri" panose="020F0502020204030204" pitchFamily="34" charset="0"/>
                <a:cs typeface="Calibri" panose="020F0502020204030204" pitchFamily="34" charset="0"/>
              </a:rPr>
              <a:t>: qual </a:t>
            </a:r>
            <a:r>
              <a:rPr lang="en-GB" dirty="0" err="1">
                <a:latin typeface="Calibri" panose="020F0502020204030204" pitchFamily="34" charset="0"/>
                <a:cs typeface="Calibri" panose="020F0502020204030204" pitchFamily="34" charset="0"/>
              </a:rPr>
              <a:t>è</a:t>
            </a:r>
            <a:r>
              <a:rPr lang="en-GB" dirty="0">
                <a:latin typeface="Calibri" panose="020F0502020204030204" pitchFamily="34" charset="0"/>
                <a:cs typeface="Calibri" panose="020F0502020204030204" pitchFamily="34" charset="0"/>
              </a:rPr>
              <a:t> il </a:t>
            </a:r>
            <a:r>
              <a:rPr lang="en-GB" dirty="0" err="1">
                <a:latin typeface="Calibri" panose="020F0502020204030204" pitchFamily="34" charset="0"/>
                <a:cs typeface="Calibri" panose="020F0502020204030204" pitchFamily="34" charset="0"/>
              </a:rPr>
              <a:t>livello</a:t>
            </a:r>
            <a:r>
              <a:rPr lang="en-GB" dirty="0">
                <a:latin typeface="Calibri" panose="020F0502020204030204" pitchFamily="34" charset="0"/>
                <a:cs typeface="Calibri" panose="020F0502020204030204" pitchFamily="34" charset="0"/>
              </a:rPr>
              <a:t> di interesse </a:t>
            </a:r>
            <a:r>
              <a:rPr lang="en-GB" dirty="0" err="1">
                <a:latin typeface="Calibri" panose="020F0502020204030204" pitchFamily="34" charset="0"/>
                <a:cs typeface="Calibri" panose="020F0502020204030204" pitchFamily="34" charset="0"/>
              </a:rPr>
              <a:t>corrente</a:t>
            </a:r>
            <a:r>
              <a:rPr lang="en-GB" dirty="0">
                <a:latin typeface="Calibri" panose="020F0502020204030204" pitchFamily="34" charset="0"/>
                <a:cs typeface="Calibri" panose="020F0502020204030204" pitchFamily="34" charset="0"/>
              </a:rPr>
              <a:t> (C) e come </a:t>
            </a:r>
            <a:r>
              <a:rPr lang="en-GB" dirty="0" err="1">
                <a:latin typeface="Calibri" panose="020F0502020204030204" pitchFamily="34" charset="0"/>
                <a:cs typeface="Calibri" panose="020F0502020204030204" pitchFamily="34" charset="0"/>
              </a:rPr>
              <a:t>si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posiziona</a:t>
            </a:r>
            <a:r>
              <a:rPr lang="en-GB" dirty="0">
                <a:latin typeface="Calibri" panose="020F0502020204030204" pitchFamily="34" charset="0"/>
                <a:cs typeface="Calibri" panose="020F0502020204030204" pitchFamily="34" charset="0"/>
              </a:rPr>
              <a:t> rispetto al </a:t>
            </a:r>
            <a:r>
              <a:rPr lang="en-GB" dirty="0" err="1">
                <a:latin typeface="Calibri" panose="020F0502020204030204" pitchFamily="34" charset="0"/>
                <a:cs typeface="Calibri" panose="020F0502020204030204" pitchFamily="34" charset="0"/>
              </a:rPr>
              <a:t>livello</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coinvolgimento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desiderato</a:t>
            </a:r>
            <a:r>
              <a:rPr lang="en-GB" dirty="0">
                <a:latin typeface="Calibri" panose="020F0502020204030204" pitchFamily="34" charset="0"/>
                <a:cs typeface="Calibri" panose="020F0502020204030204" pitchFamily="34" charset="0"/>
              </a:rPr>
              <a:t> (D)?</a:t>
            </a:r>
          </a:p>
        </p:txBody>
      </p:sp>
    </p:spTree>
    <p:extLst>
      <p:ext uri="{BB962C8B-B14F-4D97-AF65-F5344CB8AC3E}">
        <p14:creationId xmlns:p14="http://schemas.microsoft.com/office/powerpoint/2010/main" val="3969857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2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Sull’audience</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8" name="Immagine 17">
            <a:extLst>
              <a:ext uri="{FF2B5EF4-FFF2-40B4-BE49-F238E27FC236}">
                <a16:creationId xmlns:a16="http://schemas.microsoft.com/office/drawing/2014/main" id="{717E39B7-D259-4161-BDC8-682BF77FD429}"/>
              </a:ext>
            </a:extLst>
          </p:cNvPr>
          <p:cNvPicPr>
            <a:picLocks noChangeAspect="1"/>
          </p:cNvPicPr>
          <p:nvPr/>
        </p:nvPicPr>
        <p:blipFill>
          <a:blip r:embed="rId4"/>
          <a:stretch>
            <a:fillRect/>
          </a:stretch>
        </p:blipFill>
        <p:spPr>
          <a:xfrm>
            <a:off x="3470196" y="2053730"/>
            <a:ext cx="5424765" cy="3829735"/>
          </a:xfrm>
          <a:prstGeom prst="rect">
            <a:avLst/>
          </a:prstGeom>
        </p:spPr>
      </p:pic>
      <p:sp>
        <p:nvSpPr>
          <p:cNvPr id="19" name="Rettangolo 18">
            <a:extLst>
              <a:ext uri="{FF2B5EF4-FFF2-40B4-BE49-F238E27FC236}">
                <a16:creationId xmlns:a16="http://schemas.microsoft.com/office/drawing/2014/main" id="{BC25DA0D-87F9-4260-9028-64ECC8506C34}"/>
              </a:ext>
            </a:extLst>
          </p:cNvPr>
          <p:cNvSpPr/>
          <p:nvPr/>
        </p:nvSpPr>
        <p:spPr>
          <a:xfrm>
            <a:off x="3470196" y="2093135"/>
            <a:ext cx="2976763" cy="16041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ttangolo 19">
            <a:extLst>
              <a:ext uri="{FF2B5EF4-FFF2-40B4-BE49-F238E27FC236}">
                <a16:creationId xmlns:a16="http://schemas.microsoft.com/office/drawing/2014/main" id="{4CE7375A-92F0-461A-87CE-BC1245CF05F9}"/>
              </a:ext>
            </a:extLst>
          </p:cNvPr>
          <p:cNvSpPr/>
          <p:nvPr/>
        </p:nvSpPr>
        <p:spPr>
          <a:xfrm>
            <a:off x="3423377" y="4287545"/>
            <a:ext cx="2976763" cy="16041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ttangolo 20">
            <a:extLst>
              <a:ext uri="{FF2B5EF4-FFF2-40B4-BE49-F238E27FC236}">
                <a16:creationId xmlns:a16="http://schemas.microsoft.com/office/drawing/2014/main" id="{555F76E9-A049-4588-925D-6FBEE70640FE}"/>
              </a:ext>
            </a:extLst>
          </p:cNvPr>
          <p:cNvSpPr/>
          <p:nvPr/>
        </p:nvSpPr>
        <p:spPr>
          <a:xfrm>
            <a:off x="3482228" y="5201520"/>
            <a:ext cx="3458036" cy="16041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544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2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Sull’audience</a:t>
            </a:r>
            <a:r>
              <a:rPr lang="en-GB" altLang="es-ES" sz="2000" b="1" dirty="0">
                <a:solidFill>
                  <a:schemeClr val="accent1">
                    <a:lumMod val="75000"/>
                  </a:schemeClr>
                </a:solidFill>
                <a:latin typeface="Calibri" panose="020F0502020204030204" pitchFamily="34" charset="0"/>
                <a:cs typeface="Calibri" panose="020F0502020204030204" pitchFamily="34" charset="0"/>
              </a:rPr>
              <a:t>…e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l’omogeneità</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dei</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canali</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GB" sz="1800" dirty="0"/>
              <a:t>Stile di vita, casa o </a:t>
            </a:r>
            <a:r>
              <a:rPr lang="en-GB" sz="1800" dirty="0" err="1"/>
              <a:t>cibo</a:t>
            </a:r>
            <a:r>
              <a:rPr lang="en-GB" sz="1800" dirty="0"/>
              <a:t>		Facebook, Pinterest, Instagram</a:t>
            </a:r>
          </a:p>
          <a:p>
            <a:pPr marL="457200" indent="-457200" algn="just">
              <a:buFont typeface="Arial" panose="020B0604020202020204" pitchFamily="34" charset="0"/>
              <a:buChar char="•"/>
            </a:pPr>
            <a:r>
              <a:rPr lang="en-GB" dirty="0" err="1"/>
              <a:t>Aziende</a:t>
            </a:r>
            <a:r>
              <a:rPr lang="en-GB" dirty="0"/>
              <a:t> IT o </a:t>
            </a:r>
            <a:r>
              <a:rPr lang="en-GB" dirty="0" err="1"/>
              <a:t>industrie</a:t>
            </a:r>
            <a:r>
              <a:rPr lang="en-GB" dirty="0"/>
              <a:t>		</a:t>
            </a:r>
            <a:r>
              <a:rPr lang="en-GB" dirty="0" err="1"/>
              <a:t>Linkedin</a:t>
            </a:r>
            <a:r>
              <a:rPr lang="en-GB" dirty="0"/>
              <a:t> e Twitter</a:t>
            </a:r>
          </a:p>
          <a:p>
            <a:pPr marL="457200" indent="-457200" algn="just">
              <a:buFont typeface="Arial" panose="020B0604020202020204" pitchFamily="34" charset="0"/>
              <a:buChar char="•"/>
            </a:pPr>
            <a:r>
              <a:rPr lang="en-GB" sz="1800" dirty="0" err="1"/>
              <a:t>Pubblicazione</a:t>
            </a:r>
            <a:r>
              <a:rPr lang="en-GB" sz="1800" dirty="0"/>
              <a:t> di video		YouTube, Facebook, Instagram</a:t>
            </a:r>
          </a:p>
          <a:p>
            <a:pPr marL="457200" indent="-457200" algn="just">
              <a:buFont typeface="Arial" panose="020B0604020202020204" pitchFamily="34" charset="0"/>
              <a:buChar char="•"/>
            </a:pPr>
            <a:r>
              <a:rPr lang="en-GB" dirty="0" err="1"/>
              <a:t>Pubblicazione</a:t>
            </a:r>
            <a:r>
              <a:rPr lang="en-GB" dirty="0"/>
              <a:t> di </a:t>
            </a:r>
            <a:r>
              <a:rPr lang="en-GB" dirty="0" err="1"/>
              <a:t>sondaggi</a:t>
            </a:r>
            <a:r>
              <a:rPr lang="en-GB" dirty="0"/>
              <a:t>	Facebook, Twitter e Instagram</a:t>
            </a:r>
          </a:p>
          <a:p>
            <a:pPr marL="457200" indent="-457200" algn="just">
              <a:buFont typeface="Arial" panose="020B0604020202020204" pitchFamily="34" charset="0"/>
              <a:buChar char="•"/>
            </a:pPr>
            <a:r>
              <a:rPr lang="en-GB" sz="1800" dirty="0" err="1"/>
              <a:t>Foto</a:t>
            </a:r>
            <a:r>
              <a:rPr lang="en-GB" dirty="0"/>
              <a:t>				Instagram e Pinterest</a:t>
            </a:r>
            <a:endParaRPr lang="en-GB" sz="1800" dirty="0"/>
          </a:p>
          <a:p>
            <a:pPr marL="457200" indent="-457200" algn="just">
              <a:buFont typeface="Arial" panose="020B0604020202020204" pitchFamily="34" charset="0"/>
              <a:buChar char="•"/>
            </a:pPr>
            <a:r>
              <a:rPr lang="en-GB" dirty="0" err="1"/>
              <a:t>Studi</a:t>
            </a:r>
            <a:r>
              <a:rPr lang="en-GB" dirty="0"/>
              <a:t> o opinion		Facebook e LinkedIn</a:t>
            </a:r>
          </a:p>
          <a:p>
            <a:pPr marL="457200" indent="-457200" algn="just">
              <a:buFont typeface="Arial" panose="020B0604020202020204" pitchFamily="34" charset="0"/>
              <a:buChar char="•"/>
            </a:pPr>
            <a:r>
              <a:rPr lang="en-GB" sz="1800" dirty="0" err="1"/>
              <a:t>Immagini</a:t>
            </a:r>
            <a:r>
              <a:rPr lang="en-GB" sz="1800" dirty="0"/>
              <a:t> e </a:t>
            </a:r>
            <a:r>
              <a:rPr lang="en-GB" sz="1800" dirty="0" err="1"/>
              <a:t>citazioni</a:t>
            </a:r>
            <a:r>
              <a:rPr lang="en-GB" dirty="0"/>
              <a:t>		Facebook e Instagram</a:t>
            </a:r>
            <a:endParaRPr lang="en-GB" sz="1800" dirty="0"/>
          </a:p>
          <a:p>
            <a:pPr marL="457200" indent="-457200" algn="just">
              <a:buFont typeface="Arial" panose="020B0604020202020204" pitchFamily="34" charset="0"/>
              <a:buChar char="•"/>
            </a:pPr>
            <a:r>
              <a:rPr lang="en-GB" dirty="0" err="1"/>
              <a:t>Infografiche</a:t>
            </a:r>
            <a:r>
              <a:rPr lang="en-GB" dirty="0"/>
              <a:t>			Pinterest</a:t>
            </a:r>
          </a:p>
          <a:p>
            <a:pPr marL="457200" indent="-457200" algn="just">
              <a:buFont typeface="Arial" panose="020B0604020202020204" pitchFamily="34" charset="0"/>
              <a:buChar char="•"/>
            </a:pPr>
            <a:r>
              <a:rPr lang="en-GB" sz="1800" dirty="0"/>
              <a:t>Collage </a:t>
            </a:r>
            <a:r>
              <a:rPr lang="en-GB" sz="1800" dirty="0" err="1"/>
              <a:t>fotografici</a:t>
            </a:r>
            <a:r>
              <a:rPr lang="en-GB" sz="1800" dirty="0"/>
              <a:t>		Pinterest</a:t>
            </a:r>
            <a:endParaRPr lang="en-GB" dirty="0">
              <a:latin typeface="Calibri" panose="020F0502020204030204" pitchFamily="34" charset="0"/>
              <a:cs typeface="Calibri" panose="020F0502020204030204" pitchFamily="34" charset="0"/>
            </a:endParaRPr>
          </a:p>
          <a:p>
            <a:pPr algn="just">
              <a:defRPr/>
            </a:pP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027428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3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Interagire</a:t>
            </a:r>
            <a:r>
              <a:rPr lang="en-GB" altLang="es-ES" sz="2000" b="1" dirty="0">
                <a:solidFill>
                  <a:schemeClr val="accent1">
                    <a:lumMod val="75000"/>
                  </a:schemeClr>
                </a:solidFill>
                <a:latin typeface="Calibri" panose="020F0502020204030204" pitchFamily="34" charset="0"/>
                <a:cs typeface="Calibri" panose="020F0502020204030204" pitchFamily="34" charset="0"/>
              </a:rPr>
              <a:t> 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comunicare</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attraverso</a:t>
            </a:r>
            <a:r>
              <a:rPr lang="en-GB" altLang="es-ES" sz="2000" b="1" dirty="0">
                <a:solidFill>
                  <a:schemeClr val="accent1">
                    <a:lumMod val="75000"/>
                  </a:schemeClr>
                </a:solidFill>
                <a:latin typeface="Calibri" panose="020F0502020204030204" pitchFamily="34" charset="0"/>
                <a:cs typeface="Calibri" panose="020F0502020204030204" pitchFamily="34" charset="0"/>
              </a:rPr>
              <a:t> la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tecnologia</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u="sng" dirty="0" err="1">
                <a:solidFill>
                  <a:schemeClr val="accent1">
                    <a:lumMod val="75000"/>
                  </a:schemeClr>
                </a:solidFill>
                <a:latin typeface="Calibri" panose="020F0502020204030204" pitchFamily="34" charset="0"/>
                <a:cs typeface="Calibri" panose="020F0502020204030204" pitchFamily="34" charset="0"/>
              </a:rPr>
              <a:t>comunicazione</a:t>
            </a:r>
            <a:r>
              <a:rPr lang="en-GB" altLang="es-ES" sz="2000" b="1" u="sng" dirty="0">
                <a:solidFill>
                  <a:schemeClr val="accent1">
                    <a:lumMod val="75000"/>
                  </a:schemeClr>
                </a:solidFill>
                <a:latin typeface="Calibri" panose="020F0502020204030204" pitchFamily="34" charset="0"/>
                <a:cs typeface="Calibri" panose="020F0502020204030204" pitchFamily="34" charset="0"/>
              </a:rPr>
              <a:t> interna</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23" name="Diagram 3">
            <a:extLst>
              <a:ext uri="{FF2B5EF4-FFF2-40B4-BE49-F238E27FC236}">
                <a16:creationId xmlns:a16="http://schemas.microsoft.com/office/drawing/2014/main" id="{DC7C46AE-8A67-4C7F-A55C-A313C77A1116}"/>
              </a:ext>
            </a:extLst>
          </p:cNvPr>
          <p:cNvGraphicFramePr/>
          <p:nvPr>
            <p:extLst>
              <p:ext uri="{D42A27DB-BD31-4B8C-83A1-F6EECF244321}">
                <p14:modId xmlns:p14="http://schemas.microsoft.com/office/powerpoint/2010/main" val="685847179"/>
              </p:ext>
            </p:extLst>
          </p:nvPr>
        </p:nvGraphicFramePr>
        <p:xfrm>
          <a:off x="2243126" y="2208908"/>
          <a:ext cx="7453917" cy="4083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CasellaDiTesto 23">
            <a:extLst>
              <a:ext uri="{FF2B5EF4-FFF2-40B4-BE49-F238E27FC236}">
                <a16:creationId xmlns:a16="http://schemas.microsoft.com/office/drawing/2014/main" id="{DD2FB90D-67EC-46D7-BD27-A3D1376ECAE6}"/>
              </a:ext>
            </a:extLst>
          </p:cNvPr>
          <p:cNvSpPr txBox="1"/>
          <p:nvPr/>
        </p:nvSpPr>
        <p:spPr>
          <a:xfrm>
            <a:off x="5251226" y="2366502"/>
            <a:ext cx="1437716" cy="523220"/>
          </a:xfrm>
          <a:prstGeom prst="rect">
            <a:avLst/>
          </a:prstGeom>
          <a:noFill/>
        </p:spPr>
        <p:txBody>
          <a:bodyPr wrap="square" rtlCol="0">
            <a:spAutoFit/>
          </a:bodyPr>
          <a:lstStyle/>
          <a:p>
            <a:pPr algn="ctr"/>
            <a:r>
              <a:rPr lang="it-IT" sz="2800" dirty="0"/>
              <a:t>Sponsor</a:t>
            </a:r>
          </a:p>
        </p:txBody>
      </p:sp>
      <p:sp>
        <p:nvSpPr>
          <p:cNvPr id="25" name="CasellaDiTesto 24">
            <a:extLst>
              <a:ext uri="{FF2B5EF4-FFF2-40B4-BE49-F238E27FC236}">
                <a16:creationId xmlns:a16="http://schemas.microsoft.com/office/drawing/2014/main" id="{4C7059DD-16F3-458D-820E-1C37BB7351C6}"/>
              </a:ext>
            </a:extLst>
          </p:cNvPr>
          <p:cNvSpPr txBox="1"/>
          <p:nvPr/>
        </p:nvSpPr>
        <p:spPr>
          <a:xfrm>
            <a:off x="4873106" y="3216306"/>
            <a:ext cx="2218020" cy="461665"/>
          </a:xfrm>
          <a:prstGeom prst="rect">
            <a:avLst/>
          </a:prstGeom>
          <a:noFill/>
        </p:spPr>
        <p:txBody>
          <a:bodyPr wrap="square" rtlCol="0">
            <a:spAutoFit/>
          </a:bodyPr>
          <a:lstStyle/>
          <a:p>
            <a:pPr algn="ctr"/>
            <a:r>
              <a:rPr lang="it-IT" sz="2400" dirty="0"/>
              <a:t>Partners</a:t>
            </a:r>
          </a:p>
        </p:txBody>
      </p:sp>
      <p:sp>
        <p:nvSpPr>
          <p:cNvPr id="26" name="CasellaDiTesto 25">
            <a:extLst>
              <a:ext uri="{FF2B5EF4-FFF2-40B4-BE49-F238E27FC236}">
                <a16:creationId xmlns:a16="http://schemas.microsoft.com/office/drawing/2014/main" id="{AD35A38C-1CB7-43F4-B031-B8FC8CF5632F}"/>
              </a:ext>
            </a:extLst>
          </p:cNvPr>
          <p:cNvSpPr txBox="1"/>
          <p:nvPr/>
        </p:nvSpPr>
        <p:spPr>
          <a:xfrm>
            <a:off x="4873107" y="4091470"/>
            <a:ext cx="2218020" cy="461665"/>
          </a:xfrm>
          <a:prstGeom prst="rect">
            <a:avLst/>
          </a:prstGeom>
          <a:noFill/>
        </p:spPr>
        <p:txBody>
          <a:bodyPr wrap="square" rtlCol="0">
            <a:spAutoFit/>
          </a:bodyPr>
          <a:lstStyle/>
          <a:p>
            <a:pPr algn="ctr"/>
            <a:r>
              <a:rPr lang="en-US" sz="2400" dirty="0" err="1"/>
              <a:t>Organizzazione</a:t>
            </a:r>
            <a:endParaRPr lang="en-US" sz="2400" dirty="0"/>
          </a:p>
        </p:txBody>
      </p:sp>
      <p:sp>
        <p:nvSpPr>
          <p:cNvPr id="28" name="CasellaDiTesto 27">
            <a:extLst>
              <a:ext uri="{FF2B5EF4-FFF2-40B4-BE49-F238E27FC236}">
                <a16:creationId xmlns:a16="http://schemas.microsoft.com/office/drawing/2014/main" id="{30015CC9-4E40-464F-8B85-96B1FCC386A9}"/>
              </a:ext>
            </a:extLst>
          </p:cNvPr>
          <p:cNvSpPr txBox="1"/>
          <p:nvPr/>
        </p:nvSpPr>
        <p:spPr>
          <a:xfrm>
            <a:off x="5240794" y="5161409"/>
            <a:ext cx="1438835" cy="523220"/>
          </a:xfrm>
          <a:prstGeom prst="rect">
            <a:avLst/>
          </a:prstGeom>
          <a:noFill/>
        </p:spPr>
        <p:txBody>
          <a:bodyPr wrap="square" rtlCol="0">
            <a:spAutoFit/>
          </a:bodyPr>
          <a:lstStyle/>
          <a:p>
            <a:pPr algn="ctr"/>
            <a:r>
              <a:rPr lang="it-IT" sz="2800" dirty="0"/>
              <a:t>Team</a:t>
            </a:r>
            <a:endParaRPr lang="it-IT" dirty="0"/>
          </a:p>
        </p:txBody>
      </p:sp>
    </p:spTree>
    <p:extLst>
      <p:ext uri="{BB962C8B-B14F-4D97-AF65-F5344CB8AC3E}">
        <p14:creationId xmlns:p14="http://schemas.microsoft.com/office/powerpoint/2010/main" val="351744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3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Interagire</a:t>
            </a:r>
            <a:r>
              <a:rPr lang="en-GB" altLang="es-ES" sz="2000" b="1" dirty="0">
                <a:solidFill>
                  <a:schemeClr val="accent1">
                    <a:lumMod val="75000"/>
                  </a:schemeClr>
                </a:solidFill>
                <a:latin typeface="Calibri" panose="020F0502020204030204" pitchFamily="34" charset="0"/>
                <a:cs typeface="Calibri" panose="020F0502020204030204" pitchFamily="34" charset="0"/>
              </a:rPr>
              <a:t> 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comunicare</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attraverso</a:t>
            </a:r>
            <a:r>
              <a:rPr lang="en-GB" altLang="es-ES" sz="2000" b="1" dirty="0">
                <a:solidFill>
                  <a:schemeClr val="accent1">
                    <a:lumMod val="75000"/>
                  </a:schemeClr>
                </a:solidFill>
                <a:latin typeface="Calibri" panose="020F0502020204030204" pitchFamily="34" charset="0"/>
                <a:cs typeface="Calibri" panose="020F0502020204030204" pitchFamily="34" charset="0"/>
              </a:rPr>
              <a:t> la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tecnologia</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u="sng" dirty="0" err="1">
                <a:solidFill>
                  <a:schemeClr val="accent1">
                    <a:lumMod val="75000"/>
                  </a:schemeClr>
                </a:solidFill>
                <a:latin typeface="Calibri" panose="020F0502020204030204" pitchFamily="34" charset="0"/>
                <a:cs typeface="Calibri" panose="020F0502020204030204" pitchFamily="34" charset="0"/>
              </a:rPr>
              <a:t>comunicazione</a:t>
            </a:r>
            <a:r>
              <a:rPr lang="en-GB" altLang="es-ES" sz="2000" b="1" u="sng" dirty="0">
                <a:solidFill>
                  <a:schemeClr val="accent1">
                    <a:lumMod val="75000"/>
                  </a:schemeClr>
                </a:solidFill>
                <a:latin typeface="Calibri" panose="020F0502020204030204" pitchFamily="34" charset="0"/>
                <a:cs typeface="Calibri" panose="020F0502020204030204" pitchFamily="34" charset="0"/>
              </a:rPr>
              <a:t> </a:t>
            </a:r>
            <a:r>
              <a:rPr lang="en-GB" altLang="es-ES" sz="2000" b="1" u="sng" dirty="0" err="1">
                <a:solidFill>
                  <a:schemeClr val="accent1">
                    <a:lumMod val="75000"/>
                  </a:schemeClr>
                </a:solidFill>
                <a:latin typeface="Calibri" panose="020F0502020204030204" pitchFamily="34" charset="0"/>
                <a:cs typeface="Calibri" panose="020F0502020204030204" pitchFamily="34" charset="0"/>
              </a:rPr>
              <a:t>esterna</a:t>
            </a:r>
            <a:endParaRPr lang="en-GB" altLang="es-ES" sz="2000" b="1" u="sng" dirty="0">
              <a:solidFill>
                <a:schemeClr val="accent1">
                  <a:lumMod val="75000"/>
                </a:schemeClr>
              </a:solidFill>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23" name="Diagram 3">
            <a:extLst>
              <a:ext uri="{FF2B5EF4-FFF2-40B4-BE49-F238E27FC236}">
                <a16:creationId xmlns:a16="http://schemas.microsoft.com/office/drawing/2014/main" id="{DC7C46AE-8A67-4C7F-A55C-A313C77A1116}"/>
              </a:ext>
            </a:extLst>
          </p:cNvPr>
          <p:cNvGraphicFramePr/>
          <p:nvPr>
            <p:extLst>
              <p:ext uri="{D42A27DB-BD31-4B8C-83A1-F6EECF244321}">
                <p14:modId xmlns:p14="http://schemas.microsoft.com/office/powerpoint/2010/main" val="2888654914"/>
              </p:ext>
            </p:extLst>
          </p:nvPr>
        </p:nvGraphicFramePr>
        <p:xfrm>
          <a:off x="2243126" y="2208908"/>
          <a:ext cx="7453917" cy="4083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CasellaDiTesto 17">
            <a:extLst>
              <a:ext uri="{FF2B5EF4-FFF2-40B4-BE49-F238E27FC236}">
                <a16:creationId xmlns:a16="http://schemas.microsoft.com/office/drawing/2014/main" id="{9590C1BF-70A4-4646-B51B-7D142E0FD7EA}"/>
              </a:ext>
            </a:extLst>
          </p:cNvPr>
          <p:cNvSpPr txBox="1"/>
          <p:nvPr/>
        </p:nvSpPr>
        <p:spPr>
          <a:xfrm>
            <a:off x="4712783" y="2479326"/>
            <a:ext cx="2514600" cy="461665"/>
          </a:xfrm>
          <a:prstGeom prst="rect">
            <a:avLst/>
          </a:prstGeom>
          <a:noFill/>
        </p:spPr>
        <p:txBody>
          <a:bodyPr wrap="square" rtlCol="0">
            <a:spAutoFit/>
          </a:bodyPr>
          <a:lstStyle/>
          <a:p>
            <a:pPr algn="ctr"/>
            <a:r>
              <a:rPr lang="it-IT" sz="2400" dirty="0"/>
              <a:t>Pubblico Generale</a:t>
            </a:r>
          </a:p>
        </p:txBody>
      </p:sp>
      <p:sp>
        <p:nvSpPr>
          <p:cNvPr id="19" name="CasellaDiTesto 18">
            <a:extLst>
              <a:ext uri="{FF2B5EF4-FFF2-40B4-BE49-F238E27FC236}">
                <a16:creationId xmlns:a16="http://schemas.microsoft.com/office/drawing/2014/main" id="{55089784-AE4D-49B5-B61D-C55BF9C00391}"/>
              </a:ext>
            </a:extLst>
          </p:cNvPr>
          <p:cNvSpPr txBox="1"/>
          <p:nvPr/>
        </p:nvSpPr>
        <p:spPr>
          <a:xfrm>
            <a:off x="5122919" y="3211408"/>
            <a:ext cx="1694330" cy="461665"/>
          </a:xfrm>
          <a:prstGeom prst="rect">
            <a:avLst/>
          </a:prstGeom>
          <a:noFill/>
        </p:spPr>
        <p:txBody>
          <a:bodyPr wrap="square" rtlCol="0">
            <a:spAutoFit/>
          </a:bodyPr>
          <a:lstStyle/>
          <a:p>
            <a:pPr algn="ctr"/>
            <a:r>
              <a:rPr lang="it-IT" sz="2400" dirty="0"/>
              <a:t>Investitori</a:t>
            </a:r>
          </a:p>
        </p:txBody>
      </p:sp>
      <p:sp>
        <p:nvSpPr>
          <p:cNvPr id="20" name="CasellaDiTesto 19">
            <a:extLst>
              <a:ext uri="{FF2B5EF4-FFF2-40B4-BE49-F238E27FC236}">
                <a16:creationId xmlns:a16="http://schemas.microsoft.com/office/drawing/2014/main" id="{AF71750F-CC04-48A2-8300-95075AF0FD64}"/>
              </a:ext>
            </a:extLst>
          </p:cNvPr>
          <p:cNvSpPr txBox="1"/>
          <p:nvPr/>
        </p:nvSpPr>
        <p:spPr>
          <a:xfrm>
            <a:off x="5001895" y="4134545"/>
            <a:ext cx="1936377" cy="461665"/>
          </a:xfrm>
          <a:prstGeom prst="rect">
            <a:avLst/>
          </a:prstGeom>
          <a:noFill/>
        </p:spPr>
        <p:txBody>
          <a:bodyPr wrap="square" rtlCol="0">
            <a:spAutoFit/>
          </a:bodyPr>
          <a:lstStyle/>
          <a:p>
            <a:pPr algn="ctr"/>
            <a:r>
              <a:rPr lang="it-IT" sz="2400" dirty="0"/>
              <a:t>Clienti</a:t>
            </a:r>
          </a:p>
        </p:txBody>
      </p:sp>
    </p:spTree>
    <p:extLst>
      <p:ext uri="{BB962C8B-B14F-4D97-AF65-F5344CB8AC3E}">
        <p14:creationId xmlns:p14="http://schemas.microsoft.com/office/powerpoint/2010/main" val="1710413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3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Interagire</a:t>
            </a:r>
            <a:r>
              <a:rPr lang="en-GB" altLang="es-ES" sz="2000" b="1" dirty="0">
                <a:solidFill>
                  <a:schemeClr val="accent1">
                    <a:lumMod val="75000"/>
                  </a:schemeClr>
                </a:solidFill>
                <a:latin typeface="Calibri" panose="020F0502020204030204" pitchFamily="34" charset="0"/>
                <a:cs typeface="Calibri" panose="020F0502020204030204" pitchFamily="34" charset="0"/>
              </a:rPr>
              <a:t> 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comunicare</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attraverso</a:t>
            </a:r>
            <a:r>
              <a:rPr lang="en-GB" altLang="es-ES" sz="2000" b="1" dirty="0">
                <a:solidFill>
                  <a:schemeClr val="accent1">
                    <a:lumMod val="75000"/>
                  </a:schemeClr>
                </a:solidFill>
                <a:latin typeface="Calibri" panose="020F0502020204030204" pitchFamily="34" charset="0"/>
                <a:cs typeface="Calibri" panose="020F0502020204030204" pitchFamily="34" charset="0"/>
              </a:rPr>
              <a:t> la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tecnologia</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u="sng" dirty="0" err="1">
                <a:solidFill>
                  <a:schemeClr val="accent1">
                    <a:lumMod val="75000"/>
                  </a:schemeClr>
                </a:solidFill>
                <a:latin typeface="Calibri" panose="020F0502020204030204" pitchFamily="34" charset="0"/>
                <a:cs typeface="Calibri" panose="020F0502020204030204" pitchFamily="34" charset="0"/>
              </a:rPr>
              <a:t>mezzi</a:t>
            </a:r>
            <a:r>
              <a:rPr lang="en-GB" altLang="es-ES" sz="2000" b="1" u="sng" dirty="0">
                <a:solidFill>
                  <a:schemeClr val="accent1">
                    <a:lumMod val="75000"/>
                  </a:schemeClr>
                </a:solidFill>
                <a:latin typeface="Calibri" panose="020F0502020204030204" pitchFamily="34" charset="0"/>
                <a:cs typeface="Calibri" panose="020F0502020204030204" pitchFamily="34" charset="0"/>
              </a:rPr>
              <a:t> di </a:t>
            </a:r>
            <a:r>
              <a:rPr lang="en-GB" altLang="es-ES" sz="2000" b="1" u="sng" dirty="0" err="1">
                <a:solidFill>
                  <a:schemeClr val="accent1">
                    <a:lumMod val="75000"/>
                  </a:schemeClr>
                </a:solidFill>
                <a:latin typeface="Calibri" panose="020F0502020204030204" pitchFamily="34" charset="0"/>
                <a:cs typeface="Calibri" panose="020F0502020204030204" pitchFamily="34" charset="0"/>
              </a:rPr>
              <a:t>comunicazione</a:t>
            </a:r>
            <a:endParaRPr lang="en-GB" altLang="es-ES" sz="2000" b="1" u="sng" dirty="0">
              <a:solidFill>
                <a:schemeClr val="accent1">
                  <a:lumMod val="75000"/>
                </a:schemeClr>
              </a:solidFill>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6" name="Immagine 5">
            <a:extLst>
              <a:ext uri="{FF2B5EF4-FFF2-40B4-BE49-F238E27FC236}">
                <a16:creationId xmlns:a16="http://schemas.microsoft.com/office/drawing/2014/main" id="{65A5C9B2-31A2-4B13-ABC4-BD35EF75E65D}"/>
              </a:ext>
            </a:extLst>
          </p:cNvPr>
          <p:cNvPicPr>
            <a:picLocks noChangeAspect="1"/>
          </p:cNvPicPr>
          <p:nvPr/>
        </p:nvPicPr>
        <p:blipFill>
          <a:blip r:embed="rId4"/>
          <a:stretch>
            <a:fillRect/>
          </a:stretch>
        </p:blipFill>
        <p:spPr>
          <a:xfrm>
            <a:off x="875031" y="1917371"/>
            <a:ext cx="4685738" cy="4540519"/>
          </a:xfrm>
          <a:prstGeom prst="rect">
            <a:avLst/>
          </a:prstGeom>
        </p:spPr>
      </p:pic>
      <p:sp>
        <p:nvSpPr>
          <p:cNvPr id="24" name="TextBox 5">
            <a:extLst>
              <a:ext uri="{FF2B5EF4-FFF2-40B4-BE49-F238E27FC236}">
                <a16:creationId xmlns:a16="http://schemas.microsoft.com/office/drawing/2014/main" id="{30BDE73F-3BF9-42A7-9119-804DF7FEDC49}"/>
              </a:ext>
            </a:extLst>
          </p:cNvPr>
          <p:cNvSpPr txBox="1"/>
          <p:nvPr/>
        </p:nvSpPr>
        <p:spPr>
          <a:xfrm>
            <a:off x="5641911" y="2063971"/>
            <a:ext cx="5858600" cy="4247317"/>
          </a:xfrm>
          <a:prstGeom prst="rect">
            <a:avLst/>
          </a:prstGeom>
          <a:noFill/>
        </p:spPr>
        <p:txBody>
          <a:bodyPr wrap="square" rtlCol="0">
            <a:spAutoFit/>
          </a:bodyPr>
          <a:lstStyle/>
          <a:p>
            <a:r>
              <a:rPr lang="en-US" b="1" dirty="0">
                <a:solidFill>
                  <a:srgbClr val="5B9BD5"/>
                </a:solidFill>
              </a:rPr>
              <a:t>Social Media</a:t>
            </a:r>
          </a:p>
          <a:p>
            <a:r>
              <a:rPr lang="en-US" b="1" dirty="0">
                <a:solidFill>
                  <a:srgbClr val="5B9BD5"/>
                </a:solidFill>
              </a:rPr>
              <a:t>Internet</a:t>
            </a:r>
          </a:p>
          <a:p>
            <a:r>
              <a:rPr lang="en-US" b="1" dirty="0">
                <a:solidFill>
                  <a:srgbClr val="5B9BD5"/>
                </a:solidFill>
              </a:rPr>
              <a:t>Mass Media</a:t>
            </a:r>
          </a:p>
          <a:p>
            <a:endParaRPr lang="en-US" dirty="0">
              <a:solidFill>
                <a:srgbClr val="52CAB8"/>
              </a:solidFill>
            </a:endParaRPr>
          </a:p>
          <a:p>
            <a:r>
              <a:rPr lang="en-US" b="1" dirty="0" err="1">
                <a:solidFill>
                  <a:srgbClr val="52CAB8"/>
                </a:solidFill>
              </a:rPr>
              <a:t>Eventi</a:t>
            </a:r>
            <a:r>
              <a:rPr lang="en-US" b="1" dirty="0">
                <a:solidFill>
                  <a:srgbClr val="52CAB8"/>
                </a:solidFill>
              </a:rPr>
              <a:t>, </a:t>
            </a:r>
            <a:r>
              <a:rPr lang="en-US" b="1" dirty="0" err="1">
                <a:solidFill>
                  <a:srgbClr val="52CAB8"/>
                </a:solidFill>
              </a:rPr>
              <a:t>Conferenze</a:t>
            </a:r>
            <a:r>
              <a:rPr lang="en-US" b="1" dirty="0">
                <a:solidFill>
                  <a:srgbClr val="52CAB8"/>
                </a:solidFill>
              </a:rPr>
              <a:t>, </a:t>
            </a:r>
            <a:r>
              <a:rPr lang="en-US" b="1" dirty="0" err="1">
                <a:solidFill>
                  <a:srgbClr val="52CAB8"/>
                </a:solidFill>
              </a:rPr>
              <a:t>seminari</a:t>
            </a:r>
            <a:endParaRPr lang="en-US" b="1" dirty="0">
              <a:solidFill>
                <a:srgbClr val="52CAB8"/>
              </a:solidFill>
            </a:endParaRPr>
          </a:p>
          <a:p>
            <a:r>
              <a:rPr lang="en-US" b="1" dirty="0">
                <a:solidFill>
                  <a:srgbClr val="52CAB8"/>
                </a:solidFill>
              </a:rPr>
              <a:t>Media </a:t>
            </a:r>
            <a:r>
              <a:rPr lang="en-US" b="1" dirty="0" err="1">
                <a:solidFill>
                  <a:srgbClr val="52CAB8"/>
                </a:solidFill>
              </a:rPr>
              <a:t>specializzati</a:t>
            </a:r>
            <a:r>
              <a:rPr lang="en-US" b="1" dirty="0">
                <a:solidFill>
                  <a:srgbClr val="52CAB8"/>
                </a:solidFill>
              </a:rPr>
              <a:t> (</a:t>
            </a:r>
            <a:r>
              <a:rPr lang="en-US" b="1" dirty="0" err="1">
                <a:solidFill>
                  <a:srgbClr val="52CAB8"/>
                </a:solidFill>
              </a:rPr>
              <a:t>stampa</a:t>
            </a:r>
            <a:r>
              <a:rPr lang="en-US" b="1" dirty="0">
                <a:solidFill>
                  <a:srgbClr val="52CAB8"/>
                </a:solidFill>
              </a:rPr>
              <a:t>)</a:t>
            </a:r>
          </a:p>
          <a:p>
            <a:endParaRPr lang="en-US" dirty="0"/>
          </a:p>
          <a:p>
            <a:r>
              <a:rPr lang="en-US" b="1" dirty="0" err="1">
                <a:solidFill>
                  <a:srgbClr val="49BF64"/>
                </a:solidFill>
              </a:rPr>
              <a:t>Formazione</a:t>
            </a:r>
            <a:endParaRPr lang="en-US" b="1" dirty="0">
              <a:solidFill>
                <a:srgbClr val="49BF64"/>
              </a:solidFill>
            </a:endParaRPr>
          </a:p>
          <a:p>
            <a:r>
              <a:rPr lang="en-US" b="1" dirty="0">
                <a:solidFill>
                  <a:srgbClr val="49BF64"/>
                </a:solidFill>
              </a:rPr>
              <a:t>E-mail </a:t>
            </a:r>
            <a:r>
              <a:rPr lang="en-US" b="1" dirty="0" err="1">
                <a:solidFill>
                  <a:srgbClr val="49BF64"/>
                </a:solidFill>
              </a:rPr>
              <a:t>dirette</a:t>
            </a:r>
            <a:r>
              <a:rPr lang="en-US" b="1" dirty="0">
                <a:solidFill>
                  <a:srgbClr val="49BF64"/>
                </a:solidFill>
              </a:rPr>
              <a:t> e </a:t>
            </a:r>
            <a:r>
              <a:rPr lang="en-US" b="1" dirty="0" err="1">
                <a:solidFill>
                  <a:srgbClr val="49BF64"/>
                </a:solidFill>
              </a:rPr>
              <a:t>comunicazione</a:t>
            </a:r>
            <a:r>
              <a:rPr lang="en-US" b="1" dirty="0">
                <a:solidFill>
                  <a:srgbClr val="49BF64"/>
                </a:solidFill>
              </a:rPr>
              <a:t> </a:t>
            </a:r>
            <a:r>
              <a:rPr lang="en-US" b="1" dirty="0" err="1">
                <a:solidFill>
                  <a:srgbClr val="49BF64"/>
                </a:solidFill>
              </a:rPr>
              <a:t>mirata</a:t>
            </a:r>
            <a:r>
              <a:rPr lang="en-US" b="1" dirty="0">
                <a:solidFill>
                  <a:srgbClr val="49BF64"/>
                </a:solidFill>
              </a:rPr>
              <a:t> (newsletter)</a:t>
            </a:r>
          </a:p>
          <a:p>
            <a:endParaRPr lang="en-US" dirty="0"/>
          </a:p>
          <a:p>
            <a:r>
              <a:rPr lang="en-US" b="1" dirty="0" err="1">
                <a:solidFill>
                  <a:srgbClr val="ED7D31"/>
                </a:solidFill>
              </a:rPr>
              <a:t>Relazioni</a:t>
            </a:r>
            <a:endParaRPr lang="en-US" dirty="0"/>
          </a:p>
          <a:p>
            <a:endParaRPr lang="en-US" dirty="0"/>
          </a:p>
          <a:p>
            <a:r>
              <a:rPr lang="en-US" b="1" dirty="0">
                <a:solidFill>
                  <a:srgbClr val="A5A5A5"/>
                </a:solidFill>
              </a:rPr>
              <a:t>email + meeting + telcom.</a:t>
            </a:r>
          </a:p>
          <a:p>
            <a:endParaRPr lang="en-US" dirty="0"/>
          </a:p>
          <a:p>
            <a:r>
              <a:rPr lang="en-US" b="1" dirty="0">
                <a:solidFill>
                  <a:srgbClr val="FFC000"/>
                </a:solidFill>
              </a:rPr>
              <a:t>Email </a:t>
            </a:r>
            <a:r>
              <a:rPr lang="en-US" b="1" dirty="0" err="1">
                <a:solidFill>
                  <a:srgbClr val="FFC000"/>
                </a:solidFill>
              </a:rPr>
              <a:t>personali</a:t>
            </a:r>
            <a:r>
              <a:rPr lang="en-US" b="1" dirty="0">
                <a:solidFill>
                  <a:srgbClr val="FFC000"/>
                </a:solidFill>
              </a:rPr>
              <a:t> + meeting </a:t>
            </a:r>
            <a:r>
              <a:rPr lang="en-US" b="1" dirty="0" err="1">
                <a:solidFill>
                  <a:srgbClr val="FFC000"/>
                </a:solidFill>
              </a:rPr>
              <a:t>individuali</a:t>
            </a:r>
            <a:r>
              <a:rPr lang="en-US" b="1" dirty="0">
                <a:solidFill>
                  <a:srgbClr val="FFC000"/>
                </a:solidFill>
              </a:rPr>
              <a:t> + </a:t>
            </a:r>
            <a:r>
              <a:rPr lang="en-US" b="1" dirty="0" err="1">
                <a:solidFill>
                  <a:srgbClr val="FFC000"/>
                </a:solidFill>
              </a:rPr>
              <a:t>telcom</a:t>
            </a:r>
            <a:r>
              <a:rPr lang="en-US" b="1" dirty="0">
                <a:solidFill>
                  <a:srgbClr val="FFC000"/>
                </a:solidFill>
              </a:rPr>
              <a:t> </a:t>
            </a:r>
            <a:r>
              <a:rPr lang="en-US" b="1" dirty="0" err="1">
                <a:solidFill>
                  <a:srgbClr val="FFC000"/>
                </a:solidFill>
              </a:rPr>
              <a:t>informale</a:t>
            </a:r>
            <a:r>
              <a:rPr lang="en-US" b="1" dirty="0">
                <a:solidFill>
                  <a:srgbClr val="FFC000"/>
                </a:solidFill>
              </a:rPr>
              <a:t>.</a:t>
            </a:r>
          </a:p>
        </p:txBody>
      </p:sp>
    </p:spTree>
    <p:extLst>
      <p:ext uri="{BB962C8B-B14F-4D97-AF65-F5344CB8AC3E}">
        <p14:creationId xmlns:p14="http://schemas.microsoft.com/office/powerpoint/2010/main" val="850751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32434" y="2291024"/>
            <a:ext cx="6186104" cy="1098522"/>
            <a:chOff x="4842448" y="987765"/>
            <a:chExt cx="6186104" cy="1098522"/>
          </a:xfrm>
        </p:grpSpPr>
        <p:grpSp>
          <p:nvGrpSpPr>
            <p:cNvPr id="4" name="Group 3"/>
            <p:cNvGrpSpPr/>
            <p:nvPr/>
          </p:nvGrpSpPr>
          <p:grpSpPr>
            <a:xfrm>
              <a:off x="5895648" y="987765"/>
              <a:ext cx="5132904" cy="1098522"/>
              <a:chOff x="6420994" y="917595"/>
              <a:chExt cx="5132904" cy="1098522"/>
            </a:xfrm>
          </p:grpSpPr>
          <p:sp>
            <p:nvSpPr>
              <p:cNvPr id="8" name="TextBox 7"/>
              <p:cNvSpPr txBox="1"/>
              <p:nvPr/>
            </p:nvSpPr>
            <p:spPr>
              <a:xfrm>
                <a:off x="6420994" y="1554452"/>
                <a:ext cx="5124925" cy="461665"/>
              </a:xfrm>
              <a:prstGeom prst="rect">
                <a:avLst/>
              </a:prstGeom>
              <a:noFill/>
            </p:spPr>
            <p:txBody>
              <a:bodyPr wrap="square" rtlCol="0">
                <a:spAutoFit/>
              </a:bodyPr>
              <a:lstStyle/>
              <a:p>
                <a:r>
                  <a:rPr lang="en-GB" altLang="ko-KR" sz="1200" dirty="0">
                    <a:cs typeface="Arial" pitchFamily="34" charset="0"/>
                  </a:rPr>
                  <a:t>La prima </a:t>
                </a:r>
                <a:r>
                  <a:rPr lang="en-GB" altLang="ko-KR" sz="1200" dirty="0" err="1">
                    <a:cs typeface="Arial" pitchFamily="34" charset="0"/>
                  </a:rPr>
                  <a:t>unità</a:t>
                </a:r>
                <a:r>
                  <a:rPr lang="en-GB" altLang="ko-KR" sz="1200" dirty="0">
                    <a:cs typeface="Arial" pitchFamily="34" charset="0"/>
                  </a:rPr>
                  <a:t> </a:t>
                </a:r>
                <a:r>
                  <a:rPr lang="en-GB" altLang="ko-KR" sz="1200" dirty="0" err="1">
                    <a:cs typeface="Arial" pitchFamily="34" charset="0"/>
                  </a:rPr>
                  <a:t>permette</a:t>
                </a:r>
                <a:r>
                  <a:rPr lang="en-GB" altLang="ko-KR" sz="1200" dirty="0">
                    <a:cs typeface="Arial" pitchFamily="34" charset="0"/>
                  </a:rPr>
                  <a:t> di </a:t>
                </a:r>
                <a:r>
                  <a:rPr lang="en-GB" altLang="ko-KR" sz="1200" dirty="0" err="1">
                    <a:cs typeface="Arial" pitchFamily="34" charset="0"/>
                  </a:rPr>
                  <a:t>familiarizzare</a:t>
                </a:r>
                <a:r>
                  <a:rPr lang="en-GB" altLang="ko-KR" sz="1200" dirty="0">
                    <a:cs typeface="Arial" pitchFamily="34" charset="0"/>
                  </a:rPr>
                  <a:t> con il Quadro </a:t>
                </a:r>
                <a:r>
                  <a:rPr lang="en-GB" altLang="ko-KR" sz="1200" dirty="0" err="1">
                    <a:cs typeface="Arial" pitchFamily="34" charset="0"/>
                  </a:rPr>
                  <a:t>DigComp</a:t>
                </a:r>
                <a:r>
                  <a:rPr lang="en-GB" altLang="ko-KR" sz="1200" dirty="0">
                    <a:cs typeface="Arial" pitchFamily="34" charset="0"/>
                  </a:rPr>
                  <a:t> e il </a:t>
                </a:r>
                <a:r>
                  <a:rPr lang="en-GB" altLang="ko-KR" sz="1200" dirty="0" err="1">
                    <a:cs typeface="Arial" pitchFamily="34" charset="0"/>
                  </a:rPr>
                  <a:t>modello</a:t>
                </a:r>
                <a:r>
                  <a:rPr lang="en-GB" altLang="ko-KR" sz="1200" dirty="0">
                    <a:cs typeface="Arial" pitchFamily="34" charset="0"/>
                  </a:rPr>
                  <a:t> </a:t>
                </a:r>
                <a:r>
                  <a:rPr lang="en-GB" altLang="ko-KR" sz="1200" dirty="0" err="1">
                    <a:cs typeface="Arial" pitchFamily="34" charset="0"/>
                  </a:rPr>
                  <a:t>ufficiale</a:t>
                </a:r>
                <a:r>
                  <a:rPr lang="en-GB" altLang="ko-KR" sz="1200" dirty="0">
                    <a:cs typeface="Arial" pitchFamily="34" charset="0"/>
                  </a:rPr>
                  <a:t> UE per la </a:t>
                </a:r>
                <a:r>
                  <a:rPr lang="en-GB" altLang="ko-KR" sz="1200" dirty="0" err="1">
                    <a:cs typeface="Arial" pitchFamily="34" charset="0"/>
                  </a:rPr>
                  <a:t>formazione</a:t>
                </a:r>
                <a:r>
                  <a:rPr lang="en-GB" altLang="ko-KR" sz="1200" dirty="0">
                    <a:cs typeface="Arial" pitchFamily="34" charset="0"/>
                  </a:rPr>
                  <a:t> in </a:t>
                </a:r>
                <a:r>
                  <a:rPr lang="en-GB" altLang="ko-KR" sz="1200" dirty="0" err="1">
                    <a:cs typeface="Arial" pitchFamily="34" charset="0"/>
                  </a:rPr>
                  <a:t>ambito</a:t>
                </a:r>
                <a:r>
                  <a:rPr lang="en-GB" altLang="ko-KR" sz="1200" dirty="0">
                    <a:cs typeface="Arial" pitchFamily="34" charset="0"/>
                  </a:rPr>
                  <a:t> IT.</a:t>
                </a:r>
              </a:p>
            </p:txBody>
          </p:sp>
          <p:sp>
            <p:nvSpPr>
              <p:cNvPr id="9" name="TextBox 8"/>
              <p:cNvSpPr txBox="1"/>
              <p:nvPr/>
            </p:nvSpPr>
            <p:spPr>
              <a:xfrm>
                <a:off x="6428973" y="917595"/>
                <a:ext cx="5124925" cy="646331"/>
              </a:xfrm>
              <a:prstGeom prst="rect">
                <a:avLst/>
              </a:prstGeom>
              <a:noFill/>
            </p:spPr>
            <p:txBody>
              <a:bodyPr wrap="square" lIns="108000" rIns="108000" rtlCol="0">
                <a:spAutoFit/>
              </a:bodyPr>
              <a:lstStyle/>
              <a:p>
                <a:r>
                  <a:rPr lang="it-IT" b="1" dirty="0"/>
                  <a:t>Familiarizzare con il quadro europeo delle competenze digitali </a:t>
                </a:r>
                <a:endParaRPr lang="en-GB" altLang="ko-KR" b="1" dirty="0">
                  <a:cs typeface="Arial" pitchFamily="34" charset="0"/>
                </a:endParaRPr>
              </a:p>
            </p:txBody>
          </p:sp>
        </p:grpSp>
        <p:sp>
          <p:nvSpPr>
            <p:cNvPr id="6" name="Oval 5"/>
            <p:cNvSpPr/>
            <p:nvPr/>
          </p:nvSpPr>
          <p:spPr>
            <a:xfrm>
              <a:off x="4842448" y="1133871"/>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p:cNvGrpSpPr/>
          <p:nvPr/>
        </p:nvGrpSpPr>
        <p:grpSpPr>
          <a:xfrm>
            <a:off x="6032434" y="3453135"/>
            <a:ext cx="6194082" cy="1250957"/>
            <a:chOff x="4834470" y="1482096"/>
            <a:chExt cx="6194082" cy="1250957"/>
          </a:xfrm>
        </p:grpSpPr>
        <p:grpSp>
          <p:nvGrpSpPr>
            <p:cNvPr id="56" name="Group 55"/>
            <p:cNvGrpSpPr/>
            <p:nvPr/>
          </p:nvGrpSpPr>
          <p:grpSpPr>
            <a:xfrm>
              <a:off x="5895648" y="1482096"/>
              <a:ext cx="5132904" cy="1250957"/>
              <a:chOff x="6420994" y="1411926"/>
              <a:chExt cx="5132904" cy="1250957"/>
            </a:xfrm>
          </p:grpSpPr>
          <p:sp>
            <p:nvSpPr>
              <p:cNvPr id="60" name="TextBox 59"/>
              <p:cNvSpPr txBox="1"/>
              <p:nvPr/>
            </p:nvSpPr>
            <p:spPr>
              <a:xfrm>
                <a:off x="6428973" y="2016552"/>
                <a:ext cx="5124925" cy="646331"/>
              </a:xfrm>
              <a:prstGeom prst="rect">
                <a:avLst/>
              </a:prstGeom>
              <a:noFill/>
            </p:spPr>
            <p:txBody>
              <a:bodyPr wrap="square" rtlCol="0">
                <a:spAutoFit/>
              </a:bodyPr>
              <a:lstStyle/>
              <a:p>
                <a:r>
                  <a:rPr lang="en-US" altLang="ko-KR" sz="1200" dirty="0">
                    <a:cs typeface="Arial" pitchFamily="34" charset="0"/>
                  </a:rPr>
                  <a:t>Il </a:t>
                </a:r>
                <a:r>
                  <a:rPr lang="en-US" altLang="ko-KR" sz="1200" dirty="0" err="1">
                    <a:cs typeface="Arial" pitchFamily="34" charset="0"/>
                  </a:rPr>
                  <a:t>pilastro</a:t>
                </a:r>
                <a:r>
                  <a:rPr lang="en-US" altLang="ko-KR" sz="1200" dirty="0">
                    <a:cs typeface="Arial" pitchFamily="34" charset="0"/>
                  </a:rPr>
                  <a:t> </a:t>
                </a:r>
                <a:r>
                  <a:rPr lang="en-US" altLang="ko-KR" sz="1200" dirty="0" err="1">
                    <a:cs typeface="Arial" pitchFamily="34" charset="0"/>
                  </a:rPr>
                  <a:t>della</a:t>
                </a:r>
                <a:r>
                  <a:rPr lang="en-US" altLang="ko-KR" sz="1200" dirty="0">
                    <a:cs typeface="Arial" pitchFamily="34" charset="0"/>
                  </a:rPr>
                  <a:t> </a:t>
                </a:r>
                <a:r>
                  <a:rPr lang="en-US" altLang="ko-KR" sz="1200" dirty="0" err="1">
                    <a:cs typeface="Arial" pitchFamily="34" charset="0"/>
                  </a:rPr>
                  <a:t>cooperazione</a:t>
                </a:r>
                <a:r>
                  <a:rPr lang="en-US" altLang="ko-KR" sz="1200" dirty="0">
                    <a:cs typeface="Arial" pitchFamily="34" charset="0"/>
                  </a:rPr>
                  <a:t> e </a:t>
                </a:r>
                <a:r>
                  <a:rPr lang="en-US" altLang="ko-KR" sz="1200" dirty="0" err="1">
                    <a:cs typeface="Arial" pitchFamily="34" charset="0"/>
                  </a:rPr>
                  <a:t>collaborazione</a:t>
                </a:r>
                <a:r>
                  <a:rPr lang="en-US" altLang="ko-KR" sz="1200" dirty="0">
                    <a:cs typeface="Arial" pitchFamily="34" charset="0"/>
                  </a:rPr>
                  <a:t> del Quadro </a:t>
                </a:r>
                <a:r>
                  <a:rPr lang="en-US" altLang="ko-KR" sz="1200" dirty="0" err="1">
                    <a:cs typeface="Arial" pitchFamily="34" charset="0"/>
                  </a:rPr>
                  <a:t>DigComp</a:t>
                </a:r>
                <a:r>
                  <a:rPr lang="en-US" altLang="ko-KR" sz="1200" dirty="0">
                    <a:cs typeface="Arial" pitchFamily="34" charset="0"/>
                  </a:rPr>
                  <a:t> </a:t>
                </a:r>
                <a:r>
                  <a:rPr lang="en-US" altLang="ko-KR" sz="1200" dirty="0" err="1">
                    <a:cs typeface="Arial" pitchFamily="34" charset="0"/>
                  </a:rPr>
                  <a:t>offre</a:t>
                </a:r>
                <a:r>
                  <a:rPr lang="en-US" altLang="ko-KR" sz="1200" dirty="0">
                    <a:cs typeface="Arial" pitchFamily="34" charset="0"/>
                  </a:rPr>
                  <a:t> le </a:t>
                </a:r>
                <a:r>
                  <a:rPr lang="en-US" altLang="ko-KR" sz="1200" dirty="0" err="1">
                    <a:cs typeface="Arial" pitchFamily="34" charset="0"/>
                  </a:rPr>
                  <a:t>competenze</a:t>
                </a:r>
                <a:r>
                  <a:rPr lang="en-US" altLang="ko-KR" sz="1200" dirty="0">
                    <a:cs typeface="Arial" pitchFamily="34" charset="0"/>
                  </a:rPr>
                  <a:t> </a:t>
                </a:r>
                <a:r>
                  <a:rPr lang="en-US" altLang="ko-KR" sz="1200" dirty="0" err="1">
                    <a:cs typeface="Arial" pitchFamily="34" charset="0"/>
                  </a:rPr>
                  <a:t>necessarie</a:t>
                </a:r>
                <a:r>
                  <a:rPr lang="en-US" altLang="ko-KR" sz="1200" dirty="0">
                    <a:cs typeface="Arial" pitchFamily="34" charset="0"/>
                  </a:rPr>
                  <a:t> ad </a:t>
                </a:r>
                <a:r>
                  <a:rPr lang="en-US" altLang="ko-KR" sz="1200" dirty="0" err="1">
                    <a:cs typeface="Arial" pitchFamily="34" charset="0"/>
                  </a:rPr>
                  <a:t>ottenere</a:t>
                </a:r>
                <a:r>
                  <a:rPr lang="en-US" altLang="ko-KR" sz="1200" dirty="0">
                    <a:cs typeface="Arial" pitchFamily="34" charset="0"/>
                  </a:rPr>
                  <a:t> una </a:t>
                </a:r>
                <a:r>
                  <a:rPr lang="en-US" altLang="ko-KR" sz="1200" dirty="0" err="1">
                    <a:cs typeface="Arial" pitchFamily="34" charset="0"/>
                  </a:rPr>
                  <a:t>cooperazione</a:t>
                </a:r>
                <a:r>
                  <a:rPr lang="en-US" altLang="ko-KR" sz="1200" dirty="0">
                    <a:cs typeface="Arial" pitchFamily="34" charset="0"/>
                  </a:rPr>
                  <a:t> </a:t>
                </a:r>
                <a:r>
                  <a:rPr lang="en-US" altLang="ko-KR" sz="1200" dirty="0" err="1">
                    <a:cs typeface="Arial" pitchFamily="34" charset="0"/>
                  </a:rPr>
                  <a:t>efficace</a:t>
                </a:r>
                <a:r>
                  <a:rPr lang="en-US" altLang="ko-KR" sz="1200" dirty="0">
                    <a:cs typeface="Arial" pitchFamily="34" charset="0"/>
                  </a:rPr>
                  <a:t> </a:t>
                </a:r>
                <a:r>
                  <a:rPr lang="en-US" altLang="ko-KR" sz="1200" dirty="0" err="1">
                    <a:cs typeface="Arial" pitchFamily="34" charset="0"/>
                  </a:rPr>
                  <a:t>negli</a:t>
                </a:r>
                <a:r>
                  <a:rPr lang="en-US" altLang="ko-KR" sz="1200" dirty="0">
                    <a:cs typeface="Arial" pitchFamily="34" charset="0"/>
                  </a:rPr>
                  <a:t> </a:t>
                </a:r>
                <a:r>
                  <a:rPr lang="en-US" altLang="ko-KR" sz="1200" dirty="0" err="1">
                    <a:cs typeface="Arial" pitchFamily="34" charset="0"/>
                  </a:rPr>
                  <a:t>ambienti</a:t>
                </a:r>
                <a:r>
                  <a:rPr lang="en-US" altLang="ko-KR" sz="1200" dirty="0">
                    <a:cs typeface="Arial" pitchFamily="34" charset="0"/>
                  </a:rPr>
                  <a:t> </a:t>
                </a:r>
                <a:r>
                  <a:rPr lang="en-US" altLang="ko-KR" sz="1200" dirty="0" err="1">
                    <a:cs typeface="Arial" pitchFamily="34" charset="0"/>
                  </a:rPr>
                  <a:t>digitali</a:t>
                </a:r>
                <a:r>
                  <a:rPr lang="en-US" altLang="ko-KR" sz="1200" dirty="0">
                    <a:cs typeface="Arial" pitchFamily="34" charset="0"/>
                  </a:rPr>
                  <a:t>. </a:t>
                </a:r>
              </a:p>
            </p:txBody>
          </p:sp>
          <p:sp>
            <p:nvSpPr>
              <p:cNvPr id="61" name="TextBox 60"/>
              <p:cNvSpPr txBox="1"/>
              <p:nvPr/>
            </p:nvSpPr>
            <p:spPr>
              <a:xfrm>
                <a:off x="6420994" y="1411926"/>
                <a:ext cx="5124925" cy="646331"/>
              </a:xfrm>
              <a:prstGeom prst="rect">
                <a:avLst/>
              </a:prstGeom>
              <a:noFill/>
            </p:spPr>
            <p:txBody>
              <a:bodyPr wrap="square" lIns="108000" rIns="108000" rtlCol="0">
                <a:spAutoFit/>
              </a:bodyPr>
              <a:lstStyle/>
              <a:p>
                <a:pPr lvl="0"/>
                <a:r>
                  <a:rPr lang="it-IT" b="1" dirty="0"/>
                  <a:t>Comprendere i fondamenti della cooperazione e collaborazione negli ambienti IT.</a:t>
                </a:r>
              </a:p>
            </p:txBody>
          </p:sp>
        </p:grpSp>
        <p:sp>
          <p:nvSpPr>
            <p:cNvPr id="58" name="Oval 57"/>
            <p:cNvSpPr/>
            <p:nvPr/>
          </p:nvSpPr>
          <p:spPr>
            <a:xfrm>
              <a:off x="4834470" y="1536916"/>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2" name="Group 61"/>
          <p:cNvGrpSpPr/>
          <p:nvPr/>
        </p:nvGrpSpPr>
        <p:grpSpPr>
          <a:xfrm>
            <a:off x="6032434" y="4767681"/>
            <a:ext cx="6214371" cy="1330945"/>
            <a:chOff x="4834469" y="1238168"/>
            <a:chExt cx="6214371" cy="1330945"/>
          </a:xfrm>
        </p:grpSpPr>
        <p:grpSp>
          <p:nvGrpSpPr>
            <p:cNvPr id="63" name="Group 62"/>
            <p:cNvGrpSpPr/>
            <p:nvPr/>
          </p:nvGrpSpPr>
          <p:grpSpPr>
            <a:xfrm>
              <a:off x="5895647" y="1238168"/>
              <a:ext cx="5153193" cy="1330945"/>
              <a:chOff x="6420993" y="1167998"/>
              <a:chExt cx="5153193" cy="1330945"/>
            </a:xfrm>
          </p:grpSpPr>
          <p:sp>
            <p:nvSpPr>
              <p:cNvPr id="67" name="TextBox 66"/>
              <p:cNvSpPr txBox="1"/>
              <p:nvPr/>
            </p:nvSpPr>
            <p:spPr>
              <a:xfrm>
                <a:off x="6449261" y="2037278"/>
                <a:ext cx="5124925" cy="461665"/>
              </a:xfrm>
              <a:prstGeom prst="rect">
                <a:avLst/>
              </a:prstGeom>
              <a:noFill/>
            </p:spPr>
            <p:txBody>
              <a:bodyPr wrap="square" rtlCol="0">
                <a:spAutoFit/>
              </a:bodyPr>
              <a:lstStyle/>
              <a:p>
                <a:r>
                  <a:rPr lang="en-US" altLang="ko-KR" sz="1200" dirty="0">
                    <a:cs typeface="Arial" pitchFamily="34" charset="0"/>
                  </a:rPr>
                  <a:t>Il modulo offer </a:t>
                </a:r>
                <a:r>
                  <a:rPr lang="en-US" altLang="ko-KR" sz="1200" dirty="0" err="1">
                    <a:cs typeface="Arial" pitchFamily="34" charset="0"/>
                  </a:rPr>
                  <a:t>esempi</a:t>
                </a:r>
                <a:r>
                  <a:rPr lang="en-US" altLang="ko-KR" sz="1200" dirty="0">
                    <a:cs typeface="Arial" pitchFamily="34" charset="0"/>
                  </a:rPr>
                  <a:t> di </a:t>
                </a:r>
                <a:r>
                  <a:rPr lang="en-US" altLang="ko-KR" sz="1200" dirty="0" err="1">
                    <a:cs typeface="Arial" pitchFamily="34" charset="0"/>
                  </a:rPr>
                  <a:t>buone</a:t>
                </a:r>
                <a:r>
                  <a:rPr lang="en-US" altLang="ko-KR" sz="1200" dirty="0">
                    <a:cs typeface="Arial" pitchFamily="34" charset="0"/>
                  </a:rPr>
                  <a:t> </a:t>
                </a:r>
                <a:r>
                  <a:rPr lang="en-US" altLang="ko-KR" sz="1200" dirty="0" err="1">
                    <a:cs typeface="Arial" pitchFamily="34" charset="0"/>
                  </a:rPr>
                  <a:t>pratiche</a:t>
                </a:r>
                <a:r>
                  <a:rPr lang="en-US" altLang="ko-KR" sz="1200" dirty="0">
                    <a:cs typeface="Arial" pitchFamily="34" charset="0"/>
                  </a:rPr>
                  <a:t> per </a:t>
                </a:r>
                <a:r>
                  <a:rPr lang="en-US" altLang="ko-KR" sz="1200" dirty="0" err="1">
                    <a:cs typeface="Arial" pitchFamily="34" charset="0"/>
                  </a:rPr>
                  <a:t>ottenere</a:t>
                </a:r>
                <a:r>
                  <a:rPr lang="en-US" altLang="ko-KR" sz="1200" dirty="0">
                    <a:cs typeface="Arial" pitchFamily="34" charset="0"/>
                  </a:rPr>
                  <a:t> una </a:t>
                </a:r>
                <a:r>
                  <a:rPr lang="en-US" altLang="ko-KR" sz="1200" dirty="0" err="1">
                    <a:cs typeface="Arial" pitchFamily="34" charset="0"/>
                  </a:rPr>
                  <a:t>comunicazione</a:t>
                </a:r>
                <a:r>
                  <a:rPr lang="en-US" altLang="ko-KR" sz="1200" dirty="0">
                    <a:cs typeface="Arial" pitchFamily="34" charset="0"/>
                  </a:rPr>
                  <a:t> </a:t>
                </a:r>
                <a:r>
                  <a:rPr lang="en-US" altLang="ko-KR" sz="1200" dirty="0" err="1">
                    <a:cs typeface="Arial" pitchFamily="34" charset="0"/>
                  </a:rPr>
                  <a:t>efficace</a:t>
                </a:r>
                <a:r>
                  <a:rPr lang="en-US" altLang="ko-KR" sz="1200" dirty="0">
                    <a:cs typeface="Arial" pitchFamily="34" charset="0"/>
                  </a:rPr>
                  <a:t> con </a:t>
                </a:r>
                <a:r>
                  <a:rPr lang="en-US" altLang="ko-KR" sz="1200" dirty="0" err="1">
                    <a:cs typeface="Arial" pitchFamily="34" charset="0"/>
                  </a:rPr>
                  <a:t>gli</a:t>
                </a:r>
                <a:r>
                  <a:rPr lang="en-US" altLang="ko-KR" sz="1200" dirty="0">
                    <a:cs typeface="Arial" pitchFamily="34" charset="0"/>
                  </a:rPr>
                  <a:t> </a:t>
                </a:r>
                <a:r>
                  <a:rPr lang="en-US" altLang="ko-KR" sz="1200" dirty="0" err="1">
                    <a:cs typeface="Arial" pitchFamily="34" charset="0"/>
                  </a:rPr>
                  <a:t>agenti</a:t>
                </a:r>
                <a:r>
                  <a:rPr lang="en-US" altLang="ko-KR" sz="1200" dirty="0">
                    <a:cs typeface="Arial" pitchFamily="34" charset="0"/>
                  </a:rPr>
                  <a:t> </a:t>
                </a:r>
                <a:r>
                  <a:rPr lang="en-US" altLang="ko-KR" sz="1200" dirty="0" err="1">
                    <a:cs typeface="Arial" pitchFamily="34" charset="0"/>
                  </a:rPr>
                  <a:t>esterni</a:t>
                </a:r>
                <a:r>
                  <a:rPr lang="en-US" altLang="ko-KR" sz="1200" dirty="0">
                    <a:cs typeface="Arial" pitchFamily="34" charset="0"/>
                  </a:rPr>
                  <a:t>, </a:t>
                </a:r>
                <a:r>
                  <a:rPr lang="en-US" altLang="ko-KR" sz="1200" dirty="0" err="1">
                    <a:cs typeface="Arial" pitchFamily="34" charset="0"/>
                  </a:rPr>
                  <a:t>gli</a:t>
                </a:r>
                <a:r>
                  <a:rPr lang="en-US" altLang="ko-KR" sz="1200" dirty="0">
                    <a:cs typeface="Arial" pitchFamily="34" charset="0"/>
                  </a:rPr>
                  <a:t> </a:t>
                </a:r>
                <a:r>
                  <a:rPr lang="en-US" altLang="ko-KR" sz="1200" dirty="0" err="1">
                    <a:cs typeface="Arial" pitchFamily="34" charset="0"/>
                  </a:rPr>
                  <a:t>investitori</a:t>
                </a:r>
                <a:r>
                  <a:rPr lang="en-US" altLang="ko-KR" sz="1200" dirty="0">
                    <a:cs typeface="Arial" pitchFamily="34" charset="0"/>
                  </a:rPr>
                  <a:t> e </a:t>
                </a:r>
                <a:r>
                  <a:rPr lang="en-US" altLang="ko-KR" sz="1200" dirty="0" err="1">
                    <a:cs typeface="Arial" pitchFamily="34" charset="0"/>
                  </a:rPr>
                  <a:t>i</a:t>
                </a:r>
                <a:r>
                  <a:rPr lang="en-US" altLang="ko-KR" sz="1200" dirty="0">
                    <a:cs typeface="Arial" pitchFamily="34" charset="0"/>
                  </a:rPr>
                  <a:t> </a:t>
                </a:r>
                <a:r>
                  <a:rPr lang="en-US" altLang="ko-KR" sz="1200" dirty="0" err="1">
                    <a:cs typeface="Arial" pitchFamily="34" charset="0"/>
                  </a:rPr>
                  <a:t>membri</a:t>
                </a:r>
                <a:r>
                  <a:rPr lang="en-US" altLang="ko-KR" sz="1200" dirty="0">
                    <a:cs typeface="Arial" pitchFamily="34" charset="0"/>
                  </a:rPr>
                  <a:t> del team.</a:t>
                </a:r>
              </a:p>
            </p:txBody>
          </p:sp>
          <p:sp>
            <p:nvSpPr>
              <p:cNvPr id="68" name="TextBox 67"/>
              <p:cNvSpPr txBox="1"/>
              <p:nvPr/>
            </p:nvSpPr>
            <p:spPr>
              <a:xfrm>
                <a:off x="6420993" y="1167998"/>
                <a:ext cx="5124925" cy="923330"/>
              </a:xfrm>
              <a:prstGeom prst="rect">
                <a:avLst/>
              </a:prstGeom>
              <a:noFill/>
            </p:spPr>
            <p:txBody>
              <a:bodyPr wrap="square" lIns="108000" rIns="108000" rtlCol="0">
                <a:spAutoFit/>
              </a:bodyPr>
              <a:lstStyle/>
              <a:p>
                <a:r>
                  <a:rPr lang="it-IT" b="1" dirty="0"/>
                  <a:t>Acquisire nuove buone pratiche per la gestione dei team e per il coinvolgimento degli azionisti in contesti virtuali. </a:t>
                </a:r>
                <a:endParaRPr lang="en-GB" altLang="ko-KR" b="1" dirty="0">
                  <a:cs typeface="Arial" pitchFamily="34" charset="0"/>
                </a:endParaRPr>
              </a:p>
            </p:txBody>
          </p:sp>
        </p:grpSp>
        <p:sp>
          <p:nvSpPr>
            <p:cNvPr id="65" name="Oval 64"/>
            <p:cNvSpPr/>
            <p:nvPr/>
          </p:nvSpPr>
          <p:spPr>
            <a:xfrm>
              <a:off x="4834469" y="1308249"/>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3030576" cy="707886"/>
          </a:xfrm>
          <a:prstGeom prst="rect">
            <a:avLst/>
          </a:prstGeom>
          <a:noFill/>
        </p:spPr>
        <p:txBody>
          <a:bodyPr wrap="square" rtlCol="0">
            <a:spAutoFit/>
          </a:bodyPr>
          <a:lstStyle/>
          <a:p>
            <a:r>
              <a:rPr lang="es-ES" sz="4000" b="1" dirty="0">
                <a:solidFill>
                  <a:srgbClr val="266C9F"/>
                </a:solidFill>
              </a:rPr>
              <a:t>OBIETTIVI</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975036" y="574708"/>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6276381" y="1629840"/>
            <a:ext cx="4296048" cy="369332"/>
          </a:xfrm>
          <a:prstGeom prst="rect">
            <a:avLst/>
          </a:prstGeom>
        </p:spPr>
        <p:txBody>
          <a:bodyPr wrap="none">
            <a:spAutoFit/>
          </a:bodyPr>
          <a:lstStyle/>
          <a:p>
            <a:pPr algn="just"/>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Competenze</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acquisite</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alla</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fine del modulo:</a:t>
            </a: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4 – Le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conseguenze</a:t>
            </a:r>
            <a:r>
              <a:rPr lang="en-GB" altLang="es-ES" sz="2000" b="1" dirty="0">
                <a:solidFill>
                  <a:schemeClr val="accent1">
                    <a:lumMod val="75000"/>
                  </a:schemeClr>
                </a:solidFill>
                <a:latin typeface="Calibri" panose="020F0502020204030204" pitchFamily="34" charset="0"/>
                <a:cs typeface="Calibri" panose="020F0502020204030204" pitchFamily="34" charset="0"/>
              </a:rPr>
              <a:t> di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interazioni</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malriuscite</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ella 10">
            <a:extLst>
              <a:ext uri="{FF2B5EF4-FFF2-40B4-BE49-F238E27FC236}">
                <a16:creationId xmlns:a16="http://schemas.microsoft.com/office/drawing/2014/main" id="{0114631F-843C-4C83-8A70-8005492EA134}"/>
              </a:ext>
            </a:extLst>
          </p:cNvPr>
          <p:cNvGraphicFramePr>
            <a:graphicFrameLocks noGrp="1"/>
          </p:cNvGraphicFramePr>
          <p:nvPr>
            <p:extLst>
              <p:ext uri="{D42A27DB-BD31-4B8C-83A1-F6EECF244321}">
                <p14:modId xmlns:p14="http://schemas.microsoft.com/office/powerpoint/2010/main" val="3627390498"/>
              </p:ext>
            </p:extLst>
          </p:nvPr>
        </p:nvGraphicFramePr>
        <p:xfrm>
          <a:off x="154121" y="2265958"/>
          <a:ext cx="11805266" cy="3701226"/>
        </p:xfrm>
        <a:graphic>
          <a:graphicData uri="http://schemas.openxmlformats.org/drawingml/2006/table">
            <a:tbl>
              <a:tblPr firstRow="1" firstCol="1" bandRow="1"/>
              <a:tblGrid>
                <a:gridCol w="5902633">
                  <a:extLst>
                    <a:ext uri="{9D8B030D-6E8A-4147-A177-3AD203B41FA5}">
                      <a16:colId xmlns:a16="http://schemas.microsoft.com/office/drawing/2014/main" val="3946357860"/>
                    </a:ext>
                  </a:extLst>
                </a:gridCol>
                <a:gridCol w="5902633">
                  <a:extLst>
                    <a:ext uri="{9D8B030D-6E8A-4147-A177-3AD203B41FA5}">
                      <a16:colId xmlns:a16="http://schemas.microsoft.com/office/drawing/2014/main" val="1538729710"/>
                    </a:ext>
                  </a:extLst>
                </a:gridCol>
              </a:tblGrid>
              <a:tr h="276181">
                <a:tc>
                  <a:txBody>
                    <a:bodyPr/>
                    <a:lstStyle/>
                    <a:p>
                      <a:pPr algn="ctr">
                        <a:lnSpc>
                          <a:spcPct val="107000"/>
                        </a:lnSpc>
                        <a:spcAft>
                          <a:spcPts val="0"/>
                        </a:spcAft>
                      </a:pPr>
                      <a:r>
                        <a:rPr lang="en-US" sz="1800" b="1" kern="1200" noProof="0" dirty="0" err="1">
                          <a:solidFill>
                            <a:schemeClr val="tx1"/>
                          </a:solidFill>
                          <a:latin typeface="+mn-lt"/>
                          <a:ea typeface="+mn-ea"/>
                          <a:cs typeface="+mn-cs"/>
                        </a:rPr>
                        <a:t>Comunicazioni</a:t>
                      </a:r>
                      <a:r>
                        <a:rPr lang="en-US" sz="1800" b="1" kern="1200" noProof="0" dirty="0">
                          <a:solidFill>
                            <a:schemeClr val="tx1"/>
                          </a:solidFill>
                          <a:latin typeface="+mn-lt"/>
                          <a:ea typeface="+mn-ea"/>
                          <a:cs typeface="+mn-cs"/>
                        </a:rPr>
                        <a:t> </a:t>
                      </a:r>
                      <a:r>
                        <a:rPr lang="en-US" sz="1800" b="1" kern="1200" noProof="0" dirty="0" err="1">
                          <a:solidFill>
                            <a:schemeClr val="tx1"/>
                          </a:solidFill>
                          <a:latin typeface="+mn-lt"/>
                          <a:ea typeface="+mn-ea"/>
                          <a:cs typeface="+mn-cs"/>
                        </a:rPr>
                        <a:t>malriuscite</a:t>
                      </a:r>
                      <a:r>
                        <a:rPr lang="en-US" sz="1800" b="1" kern="1200" noProof="0" dirty="0">
                          <a:solidFill>
                            <a:schemeClr val="tx1"/>
                          </a:solidFill>
                          <a:latin typeface="+mn-lt"/>
                          <a:ea typeface="+mn-ea"/>
                          <a:cs typeface="+mn-cs"/>
                        </a:rPr>
                        <a:t> </a:t>
                      </a:r>
                      <a:r>
                        <a:rPr lang="en-US" sz="1800" b="1" kern="1200" noProof="0" dirty="0" err="1">
                          <a:solidFill>
                            <a:schemeClr val="tx1"/>
                          </a:solidFill>
                          <a:latin typeface="+mn-lt"/>
                          <a:ea typeface="+mn-ea"/>
                          <a:cs typeface="+mn-cs"/>
                        </a:rPr>
                        <a:t>nel</a:t>
                      </a:r>
                      <a:r>
                        <a:rPr lang="en-US" sz="1800" b="1" kern="1200" noProof="0" dirty="0">
                          <a:solidFill>
                            <a:schemeClr val="tx1"/>
                          </a:solidFill>
                          <a:latin typeface="+mn-lt"/>
                          <a:ea typeface="+mn-ea"/>
                          <a:cs typeface="+mn-cs"/>
                        </a:rPr>
                        <a:t> team</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800" b="1" kern="1200" noProof="0" dirty="0" err="1">
                          <a:solidFill>
                            <a:schemeClr val="tx1"/>
                          </a:solidFill>
                          <a:latin typeface="+mn-lt"/>
                          <a:ea typeface="+mn-ea"/>
                          <a:cs typeface="+mn-cs"/>
                        </a:rPr>
                        <a:t>Comunicazioni</a:t>
                      </a:r>
                      <a:r>
                        <a:rPr lang="en-US" sz="1800" b="1" kern="1200" noProof="0" dirty="0">
                          <a:solidFill>
                            <a:schemeClr val="tx1"/>
                          </a:solidFill>
                          <a:latin typeface="+mn-lt"/>
                          <a:ea typeface="+mn-ea"/>
                          <a:cs typeface="+mn-cs"/>
                        </a:rPr>
                        <a:t> </a:t>
                      </a:r>
                      <a:r>
                        <a:rPr lang="en-US" sz="1800" b="1" kern="1200" noProof="0" dirty="0" err="1">
                          <a:solidFill>
                            <a:schemeClr val="tx1"/>
                          </a:solidFill>
                          <a:latin typeface="+mn-lt"/>
                          <a:ea typeface="+mn-ea"/>
                          <a:cs typeface="+mn-cs"/>
                        </a:rPr>
                        <a:t>malriuscite</a:t>
                      </a:r>
                      <a:r>
                        <a:rPr lang="en-US" sz="1800" b="1" kern="1200" noProof="0" dirty="0">
                          <a:solidFill>
                            <a:schemeClr val="tx1"/>
                          </a:solidFill>
                          <a:latin typeface="+mn-lt"/>
                          <a:ea typeface="+mn-ea"/>
                          <a:cs typeface="+mn-cs"/>
                        </a:rPr>
                        <a:t> con </a:t>
                      </a:r>
                      <a:r>
                        <a:rPr lang="en-US" sz="1800" b="1" kern="1200" noProof="0" dirty="0" err="1">
                          <a:solidFill>
                            <a:schemeClr val="tx1"/>
                          </a:solidFill>
                          <a:latin typeface="+mn-lt"/>
                          <a:ea typeface="+mn-ea"/>
                          <a:cs typeface="+mn-cs"/>
                        </a:rPr>
                        <a:t>gli</a:t>
                      </a:r>
                      <a:r>
                        <a:rPr lang="en-US" sz="1800" b="1" kern="1200" noProof="0" dirty="0">
                          <a:solidFill>
                            <a:schemeClr val="tx1"/>
                          </a:solidFill>
                          <a:latin typeface="+mn-lt"/>
                          <a:ea typeface="+mn-ea"/>
                          <a:cs typeface="+mn-cs"/>
                        </a:rPr>
                        <a:t> </a:t>
                      </a:r>
                      <a:r>
                        <a:rPr lang="en-US" sz="1800" b="1" kern="1200" noProof="0" dirty="0" err="1">
                          <a:solidFill>
                            <a:schemeClr val="tx1"/>
                          </a:solidFill>
                          <a:latin typeface="+mn-lt"/>
                          <a:ea typeface="+mn-ea"/>
                          <a:cs typeface="+mn-cs"/>
                        </a:rPr>
                        <a:t>investitori</a:t>
                      </a:r>
                      <a:endParaRPr lang="en-US" sz="1800" b="1" kern="1200" noProof="0" dirty="0">
                        <a:solidFill>
                          <a:schemeClr val="tx1"/>
                        </a:solidFill>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42252"/>
                  </a:ext>
                </a:extLst>
              </a:tr>
              <a:tr h="505878">
                <a:tc>
                  <a:txBody>
                    <a:bodyPr/>
                    <a:lstStyle/>
                    <a:p>
                      <a:pPr marL="285750" indent="-285750" algn="just">
                        <a:spcAft>
                          <a:spcPts val="0"/>
                        </a:spcAft>
                        <a:buFont typeface="Arial" panose="020B0604020202020204" pitchFamily="34" charset="0"/>
                        <a:buChar char="•"/>
                      </a:pPr>
                      <a:r>
                        <a:rPr lang="en-US" sz="1600" kern="1200" dirty="0" err="1">
                          <a:solidFill>
                            <a:schemeClr val="tx1"/>
                          </a:solidFill>
                          <a:latin typeface="+mn-lt"/>
                          <a:ea typeface="+mn-ea"/>
                          <a:cs typeface="+mn-cs"/>
                        </a:rPr>
                        <a:t>Incomprensioni</a:t>
                      </a:r>
                      <a:r>
                        <a:rPr lang="en-US" sz="1600" kern="1200" dirty="0">
                          <a:solidFill>
                            <a:schemeClr val="tx1"/>
                          </a:solidFill>
                          <a:latin typeface="+mn-lt"/>
                          <a:ea typeface="+mn-ea"/>
                          <a:cs typeface="+mn-cs"/>
                        </a:rPr>
                        <a:t> in </a:t>
                      </a:r>
                      <a:r>
                        <a:rPr lang="en-US" sz="1600" kern="1200" dirty="0" err="1">
                          <a:solidFill>
                            <a:schemeClr val="tx1"/>
                          </a:solidFill>
                          <a:latin typeface="+mn-lt"/>
                          <a:ea typeface="+mn-ea"/>
                          <a:cs typeface="+mn-cs"/>
                        </a:rPr>
                        <a:t>merito</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agli</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obiettivi</a:t>
                      </a:r>
                      <a:r>
                        <a:rPr lang="en-US" sz="1600" kern="1200" dirty="0">
                          <a:solidFill>
                            <a:schemeClr val="tx1"/>
                          </a:solidFill>
                          <a:latin typeface="+mn-lt"/>
                          <a:ea typeface="+mn-ea"/>
                          <a:cs typeface="+mn-cs"/>
                        </a:rPr>
                        <a:t> del Progetto</a:t>
                      </a:r>
                    </a:p>
                    <a:p>
                      <a:pPr marL="285750" indent="-285750" algn="just">
                        <a:spcAft>
                          <a:spcPts val="0"/>
                        </a:spcAft>
                        <a:buFont typeface="Arial" panose="020B0604020202020204" pitchFamily="34" charset="0"/>
                        <a:buChar char="•"/>
                      </a:pPr>
                      <a:endParaRPr lang="en-US" sz="1600" kern="1200" dirty="0">
                        <a:solidFill>
                          <a:schemeClr val="tx1"/>
                        </a:solidFill>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spcAft>
                          <a:spcPts val="0"/>
                        </a:spcAft>
                        <a:buFont typeface="Arial" panose="020B0604020202020204" pitchFamily="34" charset="0"/>
                        <a:buChar char="•"/>
                      </a:pPr>
                      <a:r>
                        <a:rPr lang="en-US" sz="1600" kern="1200" dirty="0" err="1">
                          <a:solidFill>
                            <a:schemeClr val="tx1"/>
                          </a:solidFill>
                          <a:latin typeface="+mn-lt"/>
                          <a:ea typeface="+mn-ea"/>
                          <a:cs typeface="+mn-cs"/>
                        </a:rPr>
                        <a:t>Mancanza</a:t>
                      </a:r>
                      <a:r>
                        <a:rPr lang="en-US" sz="1600" kern="1200" dirty="0">
                          <a:solidFill>
                            <a:schemeClr val="tx1"/>
                          </a:solidFill>
                          <a:latin typeface="+mn-lt"/>
                          <a:ea typeface="+mn-ea"/>
                          <a:cs typeface="+mn-cs"/>
                        </a:rPr>
                        <a:t> di </a:t>
                      </a:r>
                      <a:r>
                        <a:rPr lang="en-US" sz="1600" kern="1200" dirty="0" err="1">
                          <a:solidFill>
                            <a:schemeClr val="tx1"/>
                          </a:solidFill>
                          <a:latin typeface="+mn-lt"/>
                          <a:ea typeface="+mn-ea"/>
                          <a:cs typeface="+mn-cs"/>
                        </a:rPr>
                        <a:t>coinvolgimento</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nel</a:t>
                      </a:r>
                      <a:r>
                        <a:rPr lang="en-US" sz="1600" kern="1200" dirty="0">
                          <a:solidFill>
                            <a:schemeClr val="tx1"/>
                          </a:solidFill>
                          <a:latin typeface="+mn-lt"/>
                          <a:ea typeface="+mn-ea"/>
                          <a:cs typeface="+mn-cs"/>
                        </a:rPr>
                        <a:t> Progetto</a:t>
                      </a:r>
                      <a:endParaRPr lang="it-IT" sz="1600" kern="1200" dirty="0">
                        <a:solidFill>
                          <a:schemeClr val="tx1"/>
                        </a:solidFill>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3447382"/>
                  </a:ext>
                </a:extLst>
              </a:tr>
              <a:tr h="720308">
                <a:tc>
                  <a:txBody>
                    <a:bodyPr/>
                    <a:lstStyle/>
                    <a:p>
                      <a:pPr marL="285750" indent="-285750" algn="just">
                        <a:spcAft>
                          <a:spcPts val="0"/>
                        </a:spcAft>
                        <a:buFont typeface="Arial" panose="020B0604020202020204" pitchFamily="34" charset="0"/>
                        <a:buChar char="•"/>
                      </a:pPr>
                      <a:r>
                        <a:rPr lang="en-US" sz="1600" kern="1200" dirty="0" err="1">
                          <a:solidFill>
                            <a:schemeClr val="tx1"/>
                          </a:solidFill>
                          <a:latin typeface="+mn-lt"/>
                          <a:ea typeface="+mn-ea"/>
                          <a:cs typeface="+mn-cs"/>
                        </a:rPr>
                        <a:t>Saltare</a:t>
                      </a:r>
                      <a:r>
                        <a:rPr lang="en-US" sz="1600" kern="1200" dirty="0">
                          <a:solidFill>
                            <a:schemeClr val="tx1"/>
                          </a:solidFill>
                          <a:latin typeface="+mn-lt"/>
                          <a:ea typeface="+mn-ea"/>
                          <a:cs typeface="+mn-cs"/>
                        </a:rPr>
                        <a:t> le </a:t>
                      </a:r>
                      <a:r>
                        <a:rPr lang="en-US" sz="1600" kern="1200" dirty="0" err="1">
                          <a:solidFill>
                            <a:schemeClr val="tx1"/>
                          </a:solidFill>
                          <a:latin typeface="+mn-lt"/>
                          <a:ea typeface="+mn-ea"/>
                          <a:cs typeface="+mn-cs"/>
                        </a:rPr>
                        <a:t>scadenze</a:t>
                      </a:r>
                      <a:r>
                        <a:rPr lang="en-US" sz="1600" kern="1200" dirty="0">
                          <a:solidFill>
                            <a:schemeClr val="tx1"/>
                          </a:solidFill>
                          <a:latin typeface="+mn-lt"/>
                          <a:ea typeface="+mn-ea"/>
                          <a:cs typeface="+mn-cs"/>
                        </a:rPr>
                        <a:t> e </a:t>
                      </a:r>
                      <a:r>
                        <a:rPr lang="en-US" sz="1600" kern="1200" dirty="0" err="1">
                          <a:solidFill>
                            <a:schemeClr val="tx1"/>
                          </a:solidFill>
                          <a:latin typeface="+mn-lt"/>
                          <a:ea typeface="+mn-ea"/>
                          <a:cs typeface="+mn-cs"/>
                        </a:rPr>
                        <a:t>avere</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conflitti</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tra</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membri</a:t>
                      </a:r>
                      <a:r>
                        <a:rPr lang="en-US" sz="1600" kern="1200" dirty="0">
                          <a:solidFill>
                            <a:schemeClr val="tx1"/>
                          </a:solidFill>
                          <a:latin typeface="+mn-lt"/>
                          <a:ea typeface="+mn-ea"/>
                          <a:cs typeface="+mn-cs"/>
                        </a:rPr>
                        <a:t> del team</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spcAft>
                          <a:spcPts val="0"/>
                        </a:spcAft>
                        <a:buFont typeface="Arial" panose="020B0604020202020204" pitchFamily="34" charset="0"/>
                        <a:buChar char="•"/>
                      </a:pPr>
                      <a:r>
                        <a:rPr lang="en-US" sz="1600" kern="1200" dirty="0" err="1">
                          <a:solidFill>
                            <a:schemeClr val="tx1"/>
                          </a:solidFill>
                          <a:latin typeface="+mn-lt"/>
                          <a:ea typeface="+mn-ea"/>
                          <a:cs typeface="+mn-cs"/>
                        </a:rPr>
                        <a:t>Incomprensioni</a:t>
                      </a:r>
                      <a:r>
                        <a:rPr lang="en-US" sz="1600" kern="1200" dirty="0">
                          <a:solidFill>
                            <a:schemeClr val="tx1"/>
                          </a:solidFill>
                          <a:latin typeface="+mn-lt"/>
                          <a:ea typeface="+mn-ea"/>
                          <a:cs typeface="+mn-cs"/>
                        </a:rPr>
                        <a:t> in </a:t>
                      </a:r>
                      <a:r>
                        <a:rPr lang="en-US" sz="1600" kern="1200" dirty="0" err="1">
                          <a:solidFill>
                            <a:schemeClr val="tx1"/>
                          </a:solidFill>
                          <a:latin typeface="+mn-lt"/>
                          <a:ea typeface="+mn-ea"/>
                          <a:cs typeface="+mn-cs"/>
                        </a:rPr>
                        <a:t>merito</a:t>
                      </a:r>
                      <a:r>
                        <a:rPr lang="en-US" sz="1600" kern="1200" dirty="0">
                          <a:solidFill>
                            <a:schemeClr val="tx1"/>
                          </a:solidFill>
                          <a:latin typeface="+mn-lt"/>
                          <a:ea typeface="+mn-ea"/>
                          <a:cs typeface="+mn-cs"/>
                        </a:rPr>
                        <a:t> alle </a:t>
                      </a:r>
                      <a:r>
                        <a:rPr lang="en-US" sz="1600" kern="1200" dirty="0" err="1">
                          <a:solidFill>
                            <a:schemeClr val="tx1"/>
                          </a:solidFill>
                          <a:latin typeface="+mn-lt"/>
                          <a:ea typeface="+mn-ea"/>
                          <a:cs typeface="+mn-cs"/>
                        </a:rPr>
                        <a:t>aspettative</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degli</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investitori</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su</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ciò</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che</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viene</a:t>
                      </a:r>
                      <a:r>
                        <a:rPr lang="en-US" sz="1600" kern="1200" dirty="0">
                          <a:solidFill>
                            <a:schemeClr val="tx1"/>
                          </a:solidFill>
                          <a:latin typeface="+mn-lt"/>
                          <a:ea typeface="+mn-ea"/>
                          <a:cs typeface="+mn-cs"/>
                        </a:rPr>
                        <a:t> considerate </a:t>
                      </a:r>
                      <a:r>
                        <a:rPr lang="en-US" sz="1600" kern="1200" dirty="0" err="1">
                          <a:solidFill>
                            <a:schemeClr val="tx1"/>
                          </a:solidFill>
                          <a:latin typeface="+mn-lt"/>
                          <a:ea typeface="+mn-ea"/>
                          <a:cs typeface="+mn-cs"/>
                        </a:rPr>
                        <a:t>successo</a:t>
                      </a:r>
                      <a:r>
                        <a:rPr lang="en-US" sz="1600" kern="1200" dirty="0">
                          <a:solidFill>
                            <a:schemeClr val="tx1"/>
                          </a:solidFill>
                          <a:latin typeface="+mn-lt"/>
                          <a:ea typeface="+mn-ea"/>
                          <a:cs typeface="+mn-cs"/>
                        </a:rPr>
                        <a:t> del Progetto</a:t>
                      </a:r>
                      <a:endParaRPr lang="it-IT" sz="1600" kern="1200" dirty="0">
                        <a:solidFill>
                          <a:schemeClr val="tx1"/>
                        </a:solidFill>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9462924"/>
                  </a:ext>
                </a:extLst>
              </a:tr>
              <a:tr h="720308">
                <a:tc>
                  <a:txBody>
                    <a:bodyPr/>
                    <a:lstStyle/>
                    <a:p>
                      <a:pPr marL="285750" indent="-285750" algn="just">
                        <a:spcAft>
                          <a:spcPts val="0"/>
                        </a:spcAft>
                        <a:buFont typeface="Arial" panose="020B0604020202020204" pitchFamily="34" charset="0"/>
                        <a:buChar char="•"/>
                      </a:pPr>
                      <a:r>
                        <a:rPr lang="en-US" sz="1600" kern="1200" dirty="0" err="1">
                          <a:solidFill>
                            <a:schemeClr val="tx1"/>
                          </a:solidFill>
                          <a:latin typeface="+mn-lt"/>
                          <a:ea typeface="+mn-ea"/>
                          <a:cs typeface="+mn-cs"/>
                        </a:rPr>
                        <a:t>Membri</a:t>
                      </a:r>
                      <a:r>
                        <a:rPr lang="en-US" sz="1600" kern="1200" dirty="0">
                          <a:solidFill>
                            <a:schemeClr val="tx1"/>
                          </a:solidFill>
                          <a:latin typeface="+mn-lt"/>
                          <a:ea typeface="+mn-ea"/>
                          <a:cs typeface="+mn-cs"/>
                        </a:rPr>
                        <a:t> del team </a:t>
                      </a:r>
                      <a:r>
                        <a:rPr lang="en-US" sz="1600" kern="1200" dirty="0" err="1">
                          <a:solidFill>
                            <a:schemeClr val="tx1"/>
                          </a:solidFill>
                          <a:latin typeface="+mn-lt"/>
                          <a:ea typeface="+mn-ea"/>
                          <a:cs typeface="+mn-cs"/>
                        </a:rPr>
                        <a:t>che</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si</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muovono</a:t>
                      </a:r>
                      <a:r>
                        <a:rPr lang="en-US" sz="1600" kern="1200" dirty="0">
                          <a:solidFill>
                            <a:schemeClr val="tx1"/>
                          </a:solidFill>
                          <a:latin typeface="+mn-lt"/>
                          <a:ea typeface="+mn-ea"/>
                          <a:cs typeface="+mn-cs"/>
                        </a:rPr>
                        <a:t> verso </a:t>
                      </a:r>
                      <a:r>
                        <a:rPr lang="en-US" sz="1600" kern="1200" dirty="0" err="1">
                          <a:solidFill>
                            <a:schemeClr val="tx1"/>
                          </a:solidFill>
                          <a:latin typeface="+mn-lt"/>
                          <a:ea typeface="+mn-ea"/>
                          <a:cs typeface="+mn-cs"/>
                        </a:rPr>
                        <a:t>latre</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direzioni</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individualmente</a:t>
                      </a:r>
                      <a:endParaRPr lang="en-US" sz="1600" kern="1200" dirty="0">
                        <a:solidFill>
                          <a:schemeClr val="tx1"/>
                        </a:solidFill>
                        <a:latin typeface="+mn-lt"/>
                        <a:ea typeface="+mn-ea"/>
                        <a:cs typeface="+mn-cs"/>
                      </a:endParaRPr>
                    </a:p>
                    <a:p>
                      <a:pPr marL="285750" indent="-285750" algn="just">
                        <a:spcAft>
                          <a:spcPts val="0"/>
                        </a:spcAft>
                        <a:buFont typeface="Arial" panose="020B0604020202020204" pitchFamily="34" charset="0"/>
                        <a:buChar char="•"/>
                      </a:pPr>
                      <a:endParaRPr lang="en-US" sz="1600" kern="1200" dirty="0">
                        <a:solidFill>
                          <a:schemeClr val="tx1"/>
                        </a:solidFill>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spcAft>
                          <a:spcPts val="0"/>
                        </a:spcAft>
                        <a:buFont typeface="Arial" panose="020B0604020202020204" pitchFamily="34" charset="0"/>
                        <a:buChar char="•"/>
                      </a:pPr>
                      <a:r>
                        <a:rPr lang="en-US" sz="1600" kern="1200" dirty="0" err="1">
                          <a:solidFill>
                            <a:schemeClr val="tx1"/>
                          </a:solidFill>
                          <a:latin typeface="+mn-lt"/>
                          <a:ea typeface="+mn-ea"/>
                          <a:cs typeface="+mn-cs"/>
                        </a:rPr>
                        <a:t>Conflitti</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tra</a:t>
                      </a:r>
                      <a:r>
                        <a:rPr lang="en-US" sz="1600" kern="1200" dirty="0">
                          <a:solidFill>
                            <a:schemeClr val="tx1"/>
                          </a:solidFill>
                          <a:latin typeface="+mn-lt"/>
                          <a:ea typeface="+mn-ea"/>
                          <a:cs typeface="+mn-cs"/>
                        </a:rPr>
                        <a:t> il team del Progetto e </a:t>
                      </a:r>
                      <a:r>
                        <a:rPr lang="en-US" sz="1600" kern="1200" dirty="0" err="1">
                          <a:solidFill>
                            <a:schemeClr val="tx1"/>
                          </a:solidFill>
                          <a:latin typeface="+mn-lt"/>
                          <a:ea typeface="+mn-ea"/>
                          <a:cs typeface="+mn-cs"/>
                        </a:rPr>
                        <a:t>gli</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investitori</a:t>
                      </a:r>
                      <a:r>
                        <a:rPr lang="en-US" sz="1600" kern="1200" dirty="0">
                          <a:solidFill>
                            <a:schemeClr val="tx1"/>
                          </a:solidFill>
                          <a:latin typeface="+mn-lt"/>
                          <a:ea typeface="+mn-ea"/>
                          <a:cs typeface="+mn-cs"/>
                        </a:rPr>
                        <a:t>, o </a:t>
                      </a:r>
                      <a:r>
                        <a:rPr lang="en-US" sz="1600" kern="1200" dirty="0" err="1">
                          <a:solidFill>
                            <a:schemeClr val="tx1"/>
                          </a:solidFill>
                          <a:latin typeface="+mn-lt"/>
                          <a:ea typeface="+mn-ea"/>
                          <a:cs typeface="+mn-cs"/>
                        </a:rPr>
                        <a:t>tra</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gli</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investitori</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stessi</a:t>
                      </a:r>
                      <a:endParaRPr lang="it-IT" sz="1600" kern="1200" dirty="0">
                        <a:solidFill>
                          <a:schemeClr val="tx1"/>
                        </a:solidFill>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3794671"/>
                  </a:ext>
                </a:extLst>
              </a:tr>
              <a:tr h="720308">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latin typeface="+mn-lt"/>
                          <a:ea typeface="+mn-ea"/>
                          <a:cs typeface="+mn-cs"/>
                        </a:rPr>
                        <a:t>Minor </a:t>
                      </a:r>
                      <a:r>
                        <a:rPr lang="en-US" sz="1600" kern="1200" dirty="0" err="1">
                          <a:solidFill>
                            <a:schemeClr val="tx1"/>
                          </a:solidFill>
                          <a:latin typeface="+mn-lt"/>
                          <a:ea typeface="+mn-ea"/>
                          <a:cs typeface="+mn-cs"/>
                        </a:rPr>
                        <a:t>produttività</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nel</a:t>
                      </a:r>
                      <a:r>
                        <a:rPr lang="en-US" sz="1600" kern="1200" dirty="0">
                          <a:solidFill>
                            <a:schemeClr val="tx1"/>
                          </a:solidFill>
                          <a:latin typeface="+mn-lt"/>
                          <a:ea typeface="+mn-ea"/>
                          <a:cs typeface="+mn-cs"/>
                        </a:rPr>
                        <a:t> Progetto </a:t>
                      </a:r>
                      <a:r>
                        <a:rPr lang="en-US" sz="1600" kern="1200" dirty="0" err="1">
                          <a:solidFill>
                            <a:schemeClr val="tx1"/>
                          </a:solidFill>
                          <a:latin typeface="+mn-lt"/>
                          <a:ea typeface="+mn-ea"/>
                          <a:cs typeface="+mn-cs"/>
                        </a:rPr>
                        <a:t>che</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comporta</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tempistiche</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maggiori</a:t>
                      </a:r>
                      <a:r>
                        <a:rPr lang="en-US" sz="1600" kern="1200" dirty="0">
                          <a:solidFill>
                            <a:schemeClr val="tx1"/>
                          </a:solidFill>
                          <a:latin typeface="+mn-lt"/>
                          <a:ea typeface="+mn-ea"/>
                          <a:cs typeface="+mn-cs"/>
                        </a:rPr>
                        <a:t> e </a:t>
                      </a:r>
                      <a:r>
                        <a:rPr lang="en-US" sz="1600" kern="1200" dirty="0" err="1">
                          <a:solidFill>
                            <a:schemeClr val="tx1"/>
                          </a:solidFill>
                          <a:latin typeface="+mn-lt"/>
                          <a:ea typeface="+mn-ea"/>
                          <a:cs typeface="+mn-cs"/>
                        </a:rPr>
                        <a:t>spese</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fuori</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bidget</a:t>
                      </a:r>
                      <a:endParaRPr lang="en-US" sz="1600" kern="1200" dirty="0">
                        <a:solidFill>
                          <a:schemeClr val="tx1"/>
                        </a:solidFill>
                        <a:latin typeface="+mn-lt"/>
                        <a:ea typeface="+mn-ea"/>
                        <a:cs typeface="+mn-cs"/>
                      </a:endParaRPr>
                    </a:p>
                    <a:p>
                      <a:pPr marL="285750" indent="-285750" algn="just">
                        <a:spcAft>
                          <a:spcPts val="0"/>
                        </a:spcAft>
                        <a:buFont typeface="Arial" panose="020B0604020202020204" pitchFamily="34" charset="0"/>
                        <a:buChar char="•"/>
                      </a:pPr>
                      <a:endParaRPr lang="it-IT" sz="1600" kern="1200" dirty="0">
                        <a:solidFill>
                          <a:schemeClr val="tx1"/>
                        </a:solidFill>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spcAft>
                          <a:spcPts val="0"/>
                        </a:spcAft>
                        <a:buFont typeface="Arial" panose="020B0604020202020204" pitchFamily="34" charset="0"/>
                        <a:buChar char="•"/>
                      </a:pPr>
                      <a:r>
                        <a:rPr lang="en-US" sz="1600" kern="1200" dirty="0" err="1">
                          <a:solidFill>
                            <a:schemeClr val="tx1"/>
                          </a:solidFill>
                          <a:latin typeface="+mn-lt"/>
                          <a:ea typeface="+mn-ea"/>
                          <a:cs typeface="+mn-cs"/>
                        </a:rPr>
                        <a:t>Processi</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fallimentari</a:t>
                      </a:r>
                      <a:endParaRPr lang="it-IT" sz="1600" kern="1200" dirty="0">
                        <a:solidFill>
                          <a:schemeClr val="tx1"/>
                        </a:solidFill>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9894892"/>
                  </a:ext>
                </a:extLst>
              </a:tr>
              <a:tr h="720308">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err="1">
                          <a:solidFill>
                            <a:schemeClr val="tx1"/>
                          </a:solidFill>
                          <a:latin typeface="+mn-lt"/>
                          <a:ea typeface="+mn-ea"/>
                          <a:cs typeface="+mn-cs"/>
                        </a:rPr>
                        <a:t>Mancanza</a:t>
                      </a:r>
                      <a:r>
                        <a:rPr lang="en-US" sz="1600" kern="1200" dirty="0">
                          <a:solidFill>
                            <a:schemeClr val="tx1"/>
                          </a:solidFill>
                          <a:latin typeface="+mn-lt"/>
                          <a:ea typeface="+mn-ea"/>
                          <a:cs typeface="+mn-cs"/>
                        </a:rPr>
                        <a:t> di </a:t>
                      </a:r>
                      <a:r>
                        <a:rPr lang="en-US" sz="1600" kern="1200" dirty="0" err="1">
                          <a:solidFill>
                            <a:schemeClr val="tx1"/>
                          </a:solidFill>
                          <a:latin typeface="+mn-lt"/>
                          <a:ea typeface="+mn-ea"/>
                          <a:cs typeface="+mn-cs"/>
                        </a:rPr>
                        <a:t>impegno</a:t>
                      </a:r>
                      <a:r>
                        <a:rPr lang="en-US" sz="1600" kern="1200" dirty="0">
                          <a:solidFill>
                            <a:schemeClr val="tx1"/>
                          </a:solidFill>
                          <a:latin typeface="+mn-lt"/>
                          <a:ea typeface="+mn-ea"/>
                          <a:cs typeface="+mn-cs"/>
                        </a:rPr>
                        <a:t> da </a:t>
                      </a:r>
                      <a:r>
                        <a:rPr lang="en-US" sz="1600" kern="1200" dirty="0" err="1">
                          <a:solidFill>
                            <a:schemeClr val="tx1"/>
                          </a:solidFill>
                          <a:latin typeface="+mn-lt"/>
                          <a:ea typeface="+mn-ea"/>
                          <a:cs typeface="+mn-cs"/>
                        </a:rPr>
                        <a:t>parte</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dei</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membri</a:t>
                      </a:r>
                      <a:r>
                        <a:rPr lang="en-US" sz="1600" kern="1200" dirty="0">
                          <a:solidFill>
                            <a:schemeClr val="tx1"/>
                          </a:solidFill>
                          <a:latin typeface="+mn-lt"/>
                          <a:ea typeface="+mn-ea"/>
                          <a:cs typeface="+mn-cs"/>
                        </a:rPr>
                        <a:t> del team </a:t>
                      </a:r>
                      <a:r>
                        <a:rPr lang="en-US" sz="1600" kern="1200" dirty="0" err="1">
                          <a:solidFill>
                            <a:schemeClr val="tx1"/>
                          </a:solidFill>
                          <a:latin typeface="+mn-lt"/>
                          <a:ea typeface="+mn-ea"/>
                          <a:cs typeface="+mn-cs"/>
                        </a:rPr>
                        <a:t>nel</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finire</a:t>
                      </a:r>
                      <a:r>
                        <a:rPr lang="en-US" sz="1600" kern="1200" dirty="0">
                          <a:solidFill>
                            <a:schemeClr val="tx1"/>
                          </a:solidFill>
                          <a:latin typeface="+mn-lt"/>
                          <a:ea typeface="+mn-ea"/>
                          <a:cs typeface="+mn-cs"/>
                        </a:rPr>
                        <a:t> il proprio </a:t>
                      </a:r>
                      <a:r>
                        <a:rPr lang="en-US" sz="1600" kern="1200" dirty="0" err="1">
                          <a:solidFill>
                            <a:schemeClr val="tx1"/>
                          </a:solidFill>
                          <a:latin typeface="+mn-lt"/>
                          <a:ea typeface="+mn-ea"/>
                          <a:cs typeface="+mn-cs"/>
                        </a:rPr>
                        <a:t>compito</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nel</a:t>
                      </a:r>
                      <a:r>
                        <a:rPr lang="en-US" sz="1600" kern="1200" dirty="0">
                          <a:solidFill>
                            <a:schemeClr val="tx1"/>
                          </a:solidFill>
                          <a:latin typeface="+mn-lt"/>
                          <a:ea typeface="+mn-ea"/>
                          <a:cs typeface="+mn-cs"/>
                        </a:rPr>
                        <a:t> Progetto. </a:t>
                      </a:r>
                    </a:p>
                    <a:p>
                      <a:pPr marL="285750" indent="-285750" algn="just">
                        <a:spcAft>
                          <a:spcPts val="0"/>
                        </a:spcAft>
                        <a:buFont typeface="Arial" panose="020B0604020202020204" pitchFamily="34" charset="0"/>
                        <a:buChar char="•"/>
                      </a:pPr>
                      <a:endParaRPr lang="en-US" sz="1600" kern="1200" dirty="0">
                        <a:solidFill>
                          <a:schemeClr val="tx1"/>
                        </a:solidFill>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spcAft>
                          <a:spcPts val="0"/>
                        </a:spcAft>
                        <a:buFont typeface="Arial" panose="020B0604020202020204" pitchFamily="34" charset="0"/>
                        <a:buChar char="•"/>
                      </a:pPr>
                      <a:r>
                        <a:rPr lang="en-US" sz="1600" kern="1200" dirty="0" err="1">
                          <a:solidFill>
                            <a:schemeClr val="tx1"/>
                          </a:solidFill>
                          <a:latin typeface="+mn-lt"/>
                          <a:ea typeface="+mn-ea"/>
                          <a:cs typeface="+mn-cs"/>
                        </a:rPr>
                        <a:t>Investitori</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che</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agiscono</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attivamente</a:t>
                      </a:r>
                      <a:r>
                        <a:rPr lang="en-US" sz="1600" kern="1200" dirty="0">
                          <a:solidFill>
                            <a:schemeClr val="tx1"/>
                          </a:solidFill>
                          <a:latin typeface="+mn-lt"/>
                          <a:ea typeface="+mn-ea"/>
                          <a:cs typeface="+mn-cs"/>
                        </a:rPr>
                        <a:t> per far </a:t>
                      </a:r>
                      <a:r>
                        <a:rPr lang="en-US" sz="1600" kern="1200" dirty="0" err="1">
                          <a:solidFill>
                            <a:schemeClr val="tx1"/>
                          </a:solidFill>
                          <a:latin typeface="+mn-lt"/>
                          <a:ea typeface="+mn-ea"/>
                          <a:cs typeface="+mn-cs"/>
                        </a:rPr>
                        <a:t>fallire</a:t>
                      </a:r>
                      <a:r>
                        <a:rPr lang="en-US" sz="1600" kern="1200" dirty="0">
                          <a:solidFill>
                            <a:schemeClr val="tx1"/>
                          </a:solidFill>
                          <a:latin typeface="+mn-lt"/>
                          <a:ea typeface="+mn-ea"/>
                          <a:cs typeface="+mn-cs"/>
                        </a:rPr>
                        <a:t> il Progetto</a:t>
                      </a:r>
                      <a:endParaRPr lang="it-IT" sz="1600" kern="1200" dirty="0">
                        <a:solidFill>
                          <a:schemeClr val="tx1"/>
                        </a:solidFill>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2914421"/>
                  </a:ext>
                </a:extLst>
              </a:tr>
            </a:tbl>
          </a:graphicData>
        </a:graphic>
      </p:graphicFrame>
    </p:spTree>
    <p:extLst>
      <p:ext uri="{BB962C8B-B14F-4D97-AF65-F5344CB8AC3E}">
        <p14:creationId xmlns:p14="http://schemas.microsoft.com/office/powerpoint/2010/main" val="474228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602397"/>
            <a:ext cx="11213541" cy="3816429"/>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5 – L’interazione online: </a:t>
            </a:r>
            <a:r>
              <a:rPr lang="it-IT" altLang="es-ES" sz="2000" b="1" dirty="0" err="1">
                <a:solidFill>
                  <a:schemeClr val="accent1">
                    <a:lumMod val="75000"/>
                  </a:schemeClr>
                </a:solidFill>
                <a:latin typeface="Calibri" panose="020F0502020204030204" pitchFamily="34" charset="0"/>
                <a:cs typeface="Calibri" panose="020F0502020204030204" pitchFamily="34" charset="0"/>
              </a:rPr>
              <a:t>sservazioni</a:t>
            </a:r>
            <a:r>
              <a:rPr lang="it-IT" altLang="es-ES" sz="2000" b="1" dirty="0">
                <a:solidFill>
                  <a:schemeClr val="accent1">
                    <a:lumMod val="75000"/>
                  </a:schemeClr>
                </a:solidFill>
                <a:latin typeface="Calibri" panose="020F0502020204030204" pitchFamily="34" charset="0"/>
                <a:cs typeface="Calibri" panose="020F0502020204030204" pitchFamily="34" charset="0"/>
              </a:rPr>
              <a:t> finali sulla netiquette </a:t>
            </a:r>
          </a:p>
          <a:p>
            <a:pPr algn="just">
              <a:defRPr/>
            </a:pPr>
            <a:endParaRPr lang="it-IT" altLang="es-ES" dirty="0">
              <a:cs typeface="Calibri" panose="020F0502020204030204" pitchFamily="34" charset="0"/>
            </a:endParaRPr>
          </a:p>
          <a:p>
            <a:pPr marL="342900" indent="-342900" algn="just">
              <a:buFont typeface="+mj-lt"/>
              <a:buAutoNum type="arabicPeriod"/>
              <a:defRPr/>
            </a:pPr>
            <a:r>
              <a:rPr lang="it-IT" sz="1700" dirty="0">
                <a:cs typeface="Calibri" panose="020F0502020204030204" pitchFamily="34" charset="0"/>
              </a:rPr>
              <a:t>Scrivere e ricevere e-mail è diventata parte integrante della nostra quotidianità. Vanno seguite alcune regole specifiche che permettono di essere chiari ed efficienti. </a:t>
            </a:r>
          </a:p>
          <a:p>
            <a:pPr marL="342900" indent="-342900" algn="just">
              <a:buFont typeface="+mj-lt"/>
              <a:buAutoNum type="arabicPeriod"/>
              <a:defRPr/>
            </a:pPr>
            <a:r>
              <a:rPr lang="it-IT" sz="1700" dirty="0">
                <a:cs typeface="Calibri" panose="020F0502020204030204" pitchFamily="34" charset="0"/>
              </a:rPr>
              <a:t>Definire un oggetto chiaro: accertarsi che sia semplice, specifico ma che catturi l’attenzione.</a:t>
            </a:r>
          </a:p>
          <a:p>
            <a:pPr marL="342900" indent="-342900" algn="just">
              <a:buFont typeface="+mj-lt"/>
              <a:buAutoNum type="arabicPeriod"/>
              <a:defRPr/>
            </a:pPr>
            <a:r>
              <a:rPr lang="it-IT" sz="1700" dirty="0">
                <a:cs typeface="Calibri" panose="020F0502020204030204" pitchFamily="34" charset="0"/>
              </a:rPr>
              <a:t>Iniziare la propria e-mail con I saluti.</a:t>
            </a:r>
          </a:p>
          <a:p>
            <a:pPr marL="342900" indent="-342900" algn="just">
              <a:buFont typeface="+mj-lt"/>
              <a:buAutoNum type="arabicPeriod"/>
              <a:defRPr/>
            </a:pPr>
            <a:r>
              <a:rPr lang="it-IT" sz="1700" dirty="0">
                <a:cs typeface="Calibri" panose="020F0502020204030204" pitchFamily="34" charset="0"/>
              </a:rPr>
              <a:t>Essere </a:t>
            </a:r>
            <a:r>
              <a:rPr lang="it-IT" sz="1700" b="1" dirty="0">
                <a:cs typeface="Calibri" panose="020F0502020204030204" pitchFamily="34" charset="0"/>
              </a:rPr>
              <a:t>chiari </a:t>
            </a:r>
            <a:r>
              <a:rPr lang="it-IT" sz="1700" dirty="0">
                <a:cs typeface="Calibri" panose="020F0502020204030204" pitchFamily="34" charset="0"/>
              </a:rPr>
              <a:t>e </a:t>
            </a:r>
            <a:r>
              <a:rPr lang="it-IT" sz="1700" b="1" dirty="0">
                <a:cs typeface="Calibri" panose="020F0502020204030204" pitchFamily="34" charset="0"/>
              </a:rPr>
              <a:t>concise</a:t>
            </a:r>
            <a:r>
              <a:rPr lang="it-IT" sz="1700" dirty="0">
                <a:cs typeface="Calibri" panose="020F0502020204030204" pitchFamily="34" charset="0"/>
              </a:rPr>
              <a:t>: non far perdere tempo agli altri! Passiamo in media 13 ore alla settimana o il 28% delle ore lavorative settimanali a gestire le e-mail (</a:t>
            </a:r>
            <a:r>
              <a:rPr lang="it-IT" sz="1700" dirty="0" err="1">
                <a:cs typeface="Calibri" panose="020F0502020204030204" pitchFamily="34" charset="0"/>
              </a:rPr>
              <a:t>McKinsey</a:t>
            </a:r>
            <a:r>
              <a:rPr lang="it-IT" sz="1700" dirty="0">
                <a:cs typeface="Calibri" panose="020F0502020204030204" pitchFamily="34" charset="0"/>
              </a:rPr>
              <a:t>).</a:t>
            </a:r>
          </a:p>
          <a:p>
            <a:pPr marL="342900" indent="-342900" algn="just">
              <a:buFont typeface="+mj-lt"/>
              <a:buAutoNum type="arabicPeriod"/>
              <a:defRPr/>
            </a:pPr>
            <a:r>
              <a:rPr lang="it-IT" sz="1700" dirty="0">
                <a:cs typeface="Calibri" panose="020F0502020204030204" pitchFamily="34" charset="0"/>
              </a:rPr>
              <a:t>Informale o formale: scegliere lo stile comunicativo in base al destinatario.</a:t>
            </a:r>
          </a:p>
          <a:p>
            <a:pPr marL="342900" indent="-342900" algn="just">
              <a:buFont typeface="+mj-lt"/>
              <a:buAutoNum type="arabicPeriod"/>
              <a:defRPr/>
            </a:pPr>
            <a:r>
              <a:rPr lang="it-IT" sz="1700" dirty="0">
                <a:cs typeface="Calibri" panose="020F0502020204030204" pitchFamily="34" charset="0"/>
              </a:rPr>
              <a:t>Usare (se necessario) </a:t>
            </a:r>
            <a:r>
              <a:rPr lang="it-IT" sz="1700" b="1" dirty="0">
                <a:cs typeface="Calibri" panose="020F0502020204030204" pitchFamily="34" charset="0"/>
              </a:rPr>
              <a:t>gli allegati, </a:t>
            </a:r>
            <a:r>
              <a:rPr lang="it-IT" sz="1700" dirty="0">
                <a:cs typeface="Calibri" panose="020F0502020204030204" pitchFamily="34" charset="0"/>
              </a:rPr>
              <a:t>spiegare cosa contengono e il formato file.</a:t>
            </a:r>
          </a:p>
          <a:p>
            <a:pPr marL="342900" indent="-342900" algn="just">
              <a:buFont typeface="+mj-lt"/>
              <a:buAutoNum type="arabicPeriod"/>
              <a:defRPr/>
            </a:pPr>
            <a:r>
              <a:rPr lang="it-IT" sz="1700" dirty="0">
                <a:cs typeface="Calibri" panose="020F0502020204030204" pitchFamily="34" charset="0"/>
              </a:rPr>
              <a:t>Non cercare di evitare di </a:t>
            </a:r>
            <a:r>
              <a:rPr lang="it-IT" sz="1700" b="1" dirty="0">
                <a:cs typeface="Calibri" panose="020F0502020204030204" pitchFamily="34" charset="0"/>
              </a:rPr>
              <a:t>comunicare cattive notizie: </a:t>
            </a:r>
            <a:r>
              <a:rPr lang="it-IT" sz="1700" dirty="0">
                <a:cs typeface="Calibri" panose="020F0502020204030204" pitchFamily="34" charset="0"/>
              </a:rPr>
              <a:t>cercare di proporre soluzioni dopo aver esposto il problema.</a:t>
            </a:r>
          </a:p>
          <a:p>
            <a:pPr marL="342900" indent="-342900" algn="just">
              <a:buFont typeface="+mj-lt"/>
              <a:buAutoNum type="arabicPeriod"/>
              <a:defRPr/>
            </a:pPr>
            <a:r>
              <a:rPr lang="it-IT" sz="1700" dirty="0">
                <a:cs typeface="Calibri" panose="020F0502020204030204" pitchFamily="34" charset="0"/>
              </a:rPr>
              <a:t>Scrivere una chiusura: scegliere la frase più appropriata da inserire prima del nome.</a:t>
            </a:r>
          </a:p>
          <a:p>
            <a:pPr marL="342900" indent="-342900" algn="just">
              <a:buFont typeface="+mj-lt"/>
              <a:buAutoNum type="arabicPeriod"/>
              <a:defRPr/>
            </a:pPr>
            <a:r>
              <a:rPr lang="it-IT" sz="1700" dirty="0">
                <a:cs typeface="Calibri" panose="020F0502020204030204" pitchFamily="34" charset="0"/>
              </a:rPr>
              <a:t>Prima di inviare, </a:t>
            </a:r>
            <a:r>
              <a:rPr lang="it-IT" sz="1700" b="1" dirty="0">
                <a:cs typeface="Calibri" panose="020F0502020204030204" pitchFamily="34" charset="0"/>
              </a:rPr>
              <a:t>rileggere:</a:t>
            </a:r>
            <a:r>
              <a:rPr lang="it-IT" sz="1700" dirty="0">
                <a:cs typeface="Calibri" panose="020F0502020204030204" pitchFamily="34" charset="0"/>
              </a:rPr>
              <a:t> molti errori o errori di battitura possono essere evitati semplicemente rileggendo con un o’ di attenzione il testo.</a:t>
            </a:r>
            <a:endParaRPr lang="it-IT" sz="1700" dirty="0"/>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978559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5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un’e</a:t>
            </a:r>
            <a:r>
              <a:rPr lang="en-GB" altLang="es-ES" sz="2000" b="1" dirty="0">
                <a:solidFill>
                  <a:schemeClr val="accent1">
                    <a:lumMod val="75000"/>
                  </a:schemeClr>
                </a:solidFill>
                <a:latin typeface="Calibri" panose="020F0502020204030204" pitchFamily="34" charset="0"/>
                <a:cs typeface="Calibri" panose="020F0502020204030204" pitchFamily="34" charset="0"/>
              </a:rPr>
              <a:t>-mail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fatta</a:t>
            </a:r>
            <a:r>
              <a:rPr lang="en-GB" altLang="es-ES" sz="2000" b="1" dirty="0">
                <a:solidFill>
                  <a:schemeClr val="accent1">
                    <a:lumMod val="75000"/>
                  </a:schemeClr>
                </a:solidFill>
                <a:latin typeface="Calibri" panose="020F0502020204030204" pitchFamily="34" charset="0"/>
                <a:cs typeface="Calibri" panose="020F0502020204030204" pitchFamily="34" charset="0"/>
              </a:rPr>
              <a:t> male… </a:t>
            </a:r>
            <a:endParaRPr lang="en-GB" altLang="es-ES" dirty="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8" name="Immagine 17">
            <a:extLst>
              <a:ext uri="{FF2B5EF4-FFF2-40B4-BE49-F238E27FC236}">
                <a16:creationId xmlns:a16="http://schemas.microsoft.com/office/drawing/2014/main" id="{8B5B8857-85C1-4890-B5F9-C240C6992E6F}"/>
              </a:ext>
            </a:extLst>
          </p:cNvPr>
          <p:cNvPicPr>
            <a:picLocks noChangeAspect="1"/>
          </p:cNvPicPr>
          <p:nvPr/>
        </p:nvPicPr>
        <p:blipFill>
          <a:blip r:embed="rId4"/>
          <a:stretch>
            <a:fillRect/>
          </a:stretch>
        </p:blipFill>
        <p:spPr>
          <a:xfrm>
            <a:off x="1412122" y="2076866"/>
            <a:ext cx="9367756" cy="4130329"/>
          </a:xfrm>
          <a:prstGeom prst="rect">
            <a:avLst/>
          </a:prstGeom>
          <a:ln>
            <a:solidFill>
              <a:srgbClr val="002060"/>
            </a:solidFill>
          </a:ln>
        </p:spPr>
      </p:pic>
    </p:spTree>
    <p:extLst>
      <p:ext uri="{BB962C8B-B14F-4D97-AF65-F5344CB8AC3E}">
        <p14:creationId xmlns:p14="http://schemas.microsoft.com/office/powerpoint/2010/main" val="53621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5 – …VS una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buona</a:t>
            </a:r>
            <a:r>
              <a:rPr lang="en-GB" altLang="es-ES" sz="2000" b="1" dirty="0">
                <a:solidFill>
                  <a:schemeClr val="accent1">
                    <a:lumMod val="75000"/>
                  </a:schemeClr>
                </a:solidFill>
                <a:latin typeface="Calibri" panose="020F0502020204030204" pitchFamily="34" charset="0"/>
                <a:cs typeface="Calibri" panose="020F0502020204030204" pitchFamily="34" charset="0"/>
              </a:rPr>
              <a:t> e-mail </a:t>
            </a:r>
            <a:endParaRPr lang="en-GB" altLang="es-ES" dirty="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9" name="Immagine 18">
            <a:extLst>
              <a:ext uri="{FF2B5EF4-FFF2-40B4-BE49-F238E27FC236}">
                <a16:creationId xmlns:a16="http://schemas.microsoft.com/office/drawing/2014/main" id="{C0319B01-155D-4DCC-BDAF-85F27F0A8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698" y="1933092"/>
            <a:ext cx="7734604" cy="4441233"/>
          </a:xfrm>
          <a:prstGeom prst="rect">
            <a:avLst/>
          </a:prstGeom>
          <a:ln>
            <a:solidFill>
              <a:srgbClr val="002060"/>
            </a:solidFill>
          </a:ln>
        </p:spPr>
      </p:pic>
      <p:sp>
        <p:nvSpPr>
          <p:cNvPr id="5" name="Rettangolo 4">
            <a:extLst>
              <a:ext uri="{FF2B5EF4-FFF2-40B4-BE49-F238E27FC236}">
                <a16:creationId xmlns:a16="http://schemas.microsoft.com/office/drawing/2014/main" id="{8A372EFF-5F26-4EE9-AA7A-E38DF24A612D}"/>
              </a:ext>
            </a:extLst>
          </p:cNvPr>
          <p:cNvSpPr/>
          <p:nvPr/>
        </p:nvSpPr>
        <p:spPr>
          <a:xfrm>
            <a:off x="2415654" y="2702257"/>
            <a:ext cx="7467190" cy="400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852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EXTRA</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1785104"/>
          </a:xfrm>
          <a:prstGeom prst="rect">
            <a:avLst/>
          </a:prstGeom>
          <a:noFill/>
        </p:spPr>
        <p:txBody>
          <a:bodyPr wrap="square">
            <a:spAutoFit/>
          </a:bodyPr>
          <a:lstStyle/>
          <a:p>
            <a:pPr algn="just">
              <a:defRPr/>
            </a:pPr>
            <a:r>
              <a:rPr lang="it-IT" altLang="es-ES" sz="2000" b="1" dirty="0">
                <a:solidFill>
                  <a:schemeClr val="accent1">
                    <a:lumMod val="75000"/>
                  </a:schemeClr>
                </a:solidFill>
                <a:cs typeface="Calibri" panose="020F0502020204030204" pitchFamily="34" charset="0"/>
              </a:rPr>
              <a:t>Come combinare imprenditorialità e patrimonio culturale? Stabilendo un’identità digitale.</a:t>
            </a:r>
          </a:p>
          <a:p>
            <a:pPr algn="just">
              <a:defRPr/>
            </a:pPr>
            <a:endParaRPr lang="it-IT" altLang="es-ES" dirty="0">
              <a:cs typeface="Calibri" panose="020F0502020204030204" pitchFamily="34" charset="0"/>
            </a:endParaRPr>
          </a:p>
          <a:p>
            <a:pPr algn="just">
              <a:defRPr/>
            </a:pPr>
            <a:r>
              <a:rPr lang="it-IT" altLang="es-ES" dirty="0">
                <a:cs typeface="Calibri" panose="020F0502020204030204" pitchFamily="34" charset="0"/>
              </a:rPr>
              <a:t>Le seguenti slide introducono un esempio di buona pratica che dimostra come gli imprenditori e le organizzazioni che operano nel settore del patrimonio culturale possono formulare e realizzare le loro strategie di comunicazione online generando la propria identità digitale, al fine di valorizzare al meglio ciò che hanno da offrire ed I propri valori – ispirati dalla promozione e salvaguardia del patrimonio culturale immateriale.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CuadroTexto 12"/>
          <p:cNvSpPr txBox="1"/>
          <p:nvPr/>
        </p:nvSpPr>
        <p:spPr>
          <a:xfrm>
            <a:off x="363315" y="3536352"/>
            <a:ext cx="6586125" cy="2031325"/>
          </a:xfrm>
          <a:prstGeom prst="rect">
            <a:avLst/>
          </a:prstGeom>
          <a:noFill/>
        </p:spPr>
        <p:txBody>
          <a:bodyPr wrap="square">
            <a:spAutoFit/>
          </a:bodyPr>
          <a:lstStyle/>
          <a:p>
            <a:pPr algn="just">
              <a:defRPr/>
            </a:pPr>
            <a:r>
              <a:rPr lang="it-IT" altLang="es-ES" dirty="0">
                <a:cs typeface="Calibri" panose="020F0502020204030204" pitchFamily="34" charset="0"/>
              </a:rPr>
              <a:t>Gli agriturismi in Europa rappresentano un’importante industria con un grandissimo potenziale dal punto di vista di promozione della cultura locale e delle tradizioni agro-alimentare.</a:t>
            </a:r>
          </a:p>
          <a:p>
            <a:pPr algn="just">
              <a:defRPr/>
            </a:pPr>
            <a:endParaRPr lang="it-IT" altLang="es-ES" dirty="0">
              <a:cs typeface="Calibri" panose="020F0502020204030204" pitchFamily="34" charset="0"/>
            </a:endParaRPr>
          </a:p>
          <a:p>
            <a:pPr algn="just">
              <a:defRPr/>
            </a:pPr>
            <a:r>
              <a:rPr lang="it-IT" altLang="es-ES" dirty="0">
                <a:cs typeface="Calibri" panose="020F0502020204030204" pitchFamily="34" charset="0"/>
              </a:rPr>
              <a:t>La loro comunicazione online solitamente attrae la maggior parte degli utenti online e fa leva sulla promozione sofisticata di “esperienze coinvolgenti”, piuttosto che dei loro prodotti o servizi.  </a:t>
            </a:r>
          </a:p>
        </p:txBody>
      </p:sp>
      <p:pic>
        <p:nvPicPr>
          <p:cNvPr id="5" name="Immagine 4"/>
          <p:cNvPicPr>
            <a:picLocks noChangeAspect="1"/>
          </p:cNvPicPr>
          <p:nvPr/>
        </p:nvPicPr>
        <p:blipFill>
          <a:blip r:embed="rId4"/>
          <a:stretch>
            <a:fillRect/>
          </a:stretch>
        </p:blipFill>
        <p:spPr>
          <a:xfrm>
            <a:off x="7076768" y="3638374"/>
            <a:ext cx="4905156" cy="1226289"/>
          </a:xfrm>
          <a:prstGeom prst="rect">
            <a:avLst/>
          </a:prstGeom>
        </p:spPr>
      </p:pic>
      <p:sp>
        <p:nvSpPr>
          <p:cNvPr id="6" name="Rettangolo 5"/>
          <p:cNvSpPr/>
          <p:nvPr/>
        </p:nvSpPr>
        <p:spPr>
          <a:xfrm>
            <a:off x="8167803" y="4783825"/>
            <a:ext cx="3867021" cy="369332"/>
          </a:xfrm>
          <a:prstGeom prst="rect">
            <a:avLst/>
          </a:prstGeom>
        </p:spPr>
        <p:txBody>
          <a:bodyPr wrap="none">
            <a:spAutoFit/>
          </a:bodyPr>
          <a:lstStyle/>
          <a:p>
            <a:r>
              <a:rPr lang="en-GB" dirty="0">
                <a:hlinkClick r:id="rId5"/>
              </a:rPr>
              <a:t>http://www.madonnadegliangeli.com/</a:t>
            </a:r>
            <a:r>
              <a:rPr lang="en-GB" dirty="0"/>
              <a:t> </a:t>
            </a:r>
          </a:p>
        </p:txBody>
      </p:sp>
    </p:spTree>
    <p:extLst>
      <p:ext uri="{BB962C8B-B14F-4D97-AF65-F5344CB8AC3E}">
        <p14:creationId xmlns:p14="http://schemas.microsoft.com/office/powerpoint/2010/main" val="4278552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EXTRA</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1785104"/>
          </a:xfrm>
          <a:prstGeom prst="rect">
            <a:avLst/>
          </a:prstGeom>
          <a:noFill/>
        </p:spPr>
        <p:txBody>
          <a:bodyPr wrap="square">
            <a:spAutoFit/>
          </a:bodyPr>
          <a:lstStyle/>
          <a:p>
            <a:pPr algn="just">
              <a:defRPr/>
            </a:pPr>
            <a:r>
              <a:rPr lang="en-GB" altLang="es-ES" sz="2000" b="1" dirty="0" err="1">
                <a:solidFill>
                  <a:schemeClr val="accent1">
                    <a:lumMod val="75000"/>
                  </a:schemeClr>
                </a:solidFill>
                <a:cs typeface="Calibri" panose="020F0502020204030204" pitchFamily="34" charset="0"/>
              </a:rPr>
              <a:t>Estetica</a:t>
            </a:r>
            <a:r>
              <a:rPr lang="en-GB" altLang="es-ES" sz="2000" b="1" dirty="0">
                <a:solidFill>
                  <a:schemeClr val="accent1">
                    <a:lumMod val="75000"/>
                  </a:schemeClr>
                </a:solidFill>
                <a:cs typeface="Calibri" panose="020F0502020204030204" pitchFamily="34" charset="0"/>
              </a:rPr>
              <a:t> semplice, </a:t>
            </a:r>
            <a:r>
              <a:rPr lang="en-GB" altLang="es-ES" sz="2000" b="1" dirty="0" err="1">
                <a:solidFill>
                  <a:schemeClr val="accent1">
                    <a:lumMod val="75000"/>
                  </a:schemeClr>
                </a:solidFill>
                <a:cs typeface="Calibri" panose="020F0502020204030204" pitchFamily="34" charset="0"/>
              </a:rPr>
              <a:t>pulita</a:t>
            </a:r>
            <a:r>
              <a:rPr lang="en-GB" altLang="es-ES" sz="2000" b="1" dirty="0">
                <a:solidFill>
                  <a:schemeClr val="accent1">
                    <a:lumMod val="75000"/>
                  </a:schemeClr>
                </a:solidFill>
                <a:cs typeface="Calibri" panose="020F0502020204030204" pitchFamily="34" charset="0"/>
              </a:rPr>
              <a:t> e user-friendly</a:t>
            </a:r>
          </a:p>
          <a:p>
            <a:pPr algn="just">
              <a:defRPr/>
            </a:pPr>
            <a:endParaRPr lang="en-GB" altLang="es-ES" dirty="0">
              <a:cs typeface="Calibri" panose="020F0502020204030204" pitchFamily="34" charset="0"/>
            </a:endParaRPr>
          </a:p>
          <a:p>
            <a:pPr algn="just">
              <a:defRPr/>
            </a:pPr>
            <a:r>
              <a:rPr lang="en-GB" altLang="es-ES" dirty="0">
                <a:cs typeface="Calibri" panose="020F0502020204030204" pitchFamily="34" charset="0"/>
              </a:rPr>
              <a:t>Il sito web di Madonna </a:t>
            </a:r>
            <a:r>
              <a:rPr lang="en-GB" altLang="es-ES" dirty="0" err="1">
                <a:cs typeface="Calibri" panose="020F0502020204030204" pitchFamily="34" charset="0"/>
              </a:rPr>
              <a:t>degli</a:t>
            </a:r>
            <a:r>
              <a:rPr lang="en-GB" altLang="es-ES" dirty="0">
                <a:cs typeface="Calibri" panose="020F0502020204030204" pitchFamily="34" charset="0"/>
              </a:rPr>
              <a:t> </a:t>
            </a:r>
            <a:r>
              <a:rPr lang="en-GB" altLang="es-ES" dirty="0" err="1">
                <a:cs typeface="Calibri" panose="020F0502020204030204" pitchFamily="34" charset="0"/>
              </a:rPr>
              <a:t>Angeli</a:t>
            </a:r>
            <a:r>
              <a:rPr lang="en-GB" altLang="es-ES" dirty="0">
                <a:cs typeface="Calibri" panose="020F0502020204030204" pitchFamily="34" charset="0"/>
              </a:rPr>
              <a:t> </a:t>
            </a:r>
            <a:r>
              <a:rPr lang="en-GB" altLang="es-ES" dirty="0" err="1">
                <a:cs typeface="Calibri" panose="020F0502020204030204" pitchFamily="34" charset="0"/>
              </a:rPr>
              <a:t>svolge</a:t>
            </a:r>
            <a:r>
              <a:rPr lang="en-GB" altLang="es-ES" dirty="0">
                <a:cs typeface="Calibri" panose="020F0502020204030204" pitchFamily="34" charset="0"/>
              </a:rPr>
              <a:t> </a:t>
            </a:r>
            <a:r>
              <a:rPr lang="en-GB" altLang="es-ES" dirty="0" err="1">
                <a:cs typeface="Calibri" panose="020F0502020204030204" pitchFamily="34" charset="0"/>
              </a:rPr>
              <a:t>queste</a:t>
            </a:r>
            <a:r>
              <a:rPr lang="en-GB" altLang="es-ES" dirty="0">
                <a:cs typeface="Calibri" panose="020F0502020204030204" pitchFamily="34" charset="0"/>
              </a:rPr>
              <a:t> </a:t>
            </a:r>
            <a:r>
              <a:rPr lang="en-GB" altLang="es-ES" dirty="0" err="1">
                <a:cs typeface="Calibri" panose="020F0502020204030204" pitchFamily="34" charset="0"/>
              </a:rPr>
              <a:t>funioni</a:t>
            </a:r>
            <a:r>
              <a:rPr lang="en-GB" altLang="es-ES" dirty="0">
                <a:cs typeface="Calibri" panose="020F0502020204030204" pitchFamily="34" charset="0"/>
              </a:rPr>
              <a:t>: </a:t>
            </a:r>
            <a:r>
              <a:rPr lang="en-GB" altLang="es-ES" dirty="0" err="1">
                <a:cs typeface="Calibri" panose="020F0502020204030204" pitchFamily="34" charset="0"/>
              </a:rPr>
              <a:t>l’aspetto</a:t>
            </a:r>
            <a:r>
              <a:rPr lang="en-GB" altLang="es-ES" dirty="0">
                <a:cs typeface="Calibri" panose="020F0502020204030204" pitchFamily="34" charset="0"/>
              </a:rPr>
              <a:t> </a:t>
            </a:r>
            <a:r>
              <a:rPr lang="en-GB" altLang="es-ES" dirty="0" err="1">
                <a:cs typeface="Calibri" panose="020F0502020204030204" pitchFamily="34" charset="0"/>
              </a:rPr>
              <a:t>delle</a:t>
            </a:r>
            <a:r>
              <a:rPr lang="en-GB" altLang="es-ES" dirty="0">
                <a:cs typeface="Calibri" panose="020F0502020204030204" pitchFamily="34" charset="0"/>
              </a:rPr>
              <a:t> </a:t>
            </a:r>
            <a:r>
              <a:rPr lang="en-GB" altLang="es-ES" dirty="0" err="1">
                <a:cs typeface="Calibri" panose="020F0502020204030204" pitchFamily="34" charset="0"/>
              </a:rPr>
              <a:t>pagine</a:t>
            </a:r>
            <a:r>
              <a:rPr lang="en-GB" altLang="es-ES" dirty="0">
                <a:cs typeface="Calibri" panose="020F0502020204030204" pitchFamily="34" charset="0"/>
              </a:rPr>
              <a:t> </a:t>
            </a:r>
            <a:r>
              <a:rPr lang="en-GB" altLang="es-ES" dirty="0" err="1">
                <a:cs typeface="Calibri" panose="020F0502020204030204" pitchFamily="34" charset="0"/>
              </a:rPr>
              <a:t>accoglie</a:t>
            </a:r>
            <a:r>
              <a:rPr lang="en-GB" altLang="es-ES" dirty="0">
                <a:cs typeface="Calibri" panose="020F0502020204030204" pitchFamily="34" charset="0"/>
              </a:rPr>
              <a:t> </a:t>
            </a:r>
            <a:r>
              <a:rPr lang="en-GB" altLang="es-ES" dirty="0" err="1">
                <a:cs typeface="Calibri" panose="020F0502020204030204" pitchFamily="34" charset="0"/>
              </a:rPr>
              <a:t>gli</a:t>
            </a:r>
            <a:r>
              <a:rPr lang="en-GB" altLang="es-ES" dirty="0">
                <a:cs typeface="Calibri" panose="020F0502020204030204" pitchFamily="34" charset="0"/>
              </a:rPr>
              <a:t> </a:t>
            </a:r>
            <a:r>
              <a:rPr lang="en-GB" altLang="es-ES" dirty="0" err="1">
                <a:cs typeface="Calibri" panose="020F0502020204030204" pitchFamily="34" charset="0"/>
              </a:rPr>
              <a:t>utenti</a:t>
            </a:r>
            <a:r>
              <a:rPr lang="en-GB" altLang="es-ES" dirty="0">
                <a:cs typeface="Calibri" panose="020F0502020204030204" pitchFamily="34" charset="0"/>
              </a:rPr>
              <a:t> con un layout intuitive e </a:t>
            </a:r>
            <a:r>
              <a:rPr lang="en-GB" altLang="es-ES" i="1" dirty="0" err="1">
                <a:cs typeface="Calibri" panose="020F0502020204030204" pitchFamily="34" charset="0"/>
              </a:rPr>
              <a:t>caloroso</a:t>
            </a:r>
            <a:r>
              <a:rPr lang="en-GB" altLang="es-ES" i="1" dirty="0">
                <a:cs typeface="Calibri" panose="020F0502020204030204" pitchFamily="34" charset="0"/>
              </a:rPr>
              <a:t>. </a:t>
            </a:r>
            <a:endParaRPr lang="en-GB" altLang="es-ES" dirty="0">
              <a:cs typeface="Calibri" panose="020F0502020204030204" pitchFamily="34" charset="0"/>
            </a:endParaRPr>
          </a:p>
          <a:p>
            <a:pPr algn="just">
              <a:defRPr/>
            </a:pPr>
            <a:r>
              <a:rPr lang="en-GB" altLang="es-ES" dirty="0">
                <a:cs typeface="Calibri" panose="020F0502020204030204" pitchFamily="34" charset="0"/>
              </a:rPr>
              <a:t>Sin </a:t>
            </a:r>
            <a:r>
              <a:rPr lang="en-GB" altLang="es-ES" dirty="0" err="1">
                <a:cs typeface="Calibri" panose="020F0502020204030204" pitchFamily="34" charset="0"/>
              </a:rPr>
              <a:t>dai</a:t>
            </a:r>
            <a:r>
              <a:rPr lang="en-GB" altLang="es-ES" dirty="0">
                <a:cs typeface="Calibri" panose="020F0502020204030204" pitchFamily="34" charset="0"/>
              </a:rPr>
              <a:t> </a:t>
            </a:r>
            <a:r>
              <a:rPr lang="en-GB" altLang="es-ES" dirty="0" err="1">
                <a:cs typeface="Calibri" panose="020F0502020204030204" pitchFamily="34" charset="0"/>
              </a:rPr>
              <a:t>primi</a:t>
            </a:r>
            <a:r>
              <a:rPr lang="en-GB" altLang="es-ES" dirty="0">
                <a:cs typeface="Calibri" panose="020F0502020204030204" pitchFamily="34" charset="0"/>
              </a:rPr>
              <a:t> </a:t>
            </a:r>
            <a:r>
              <a:rPr lang="en-GB" altLang="es-ES" dirty="0" err="1">
                <a:cs typeface="Calibri" panose="020F0502020204030204" pitchFamily="34" charset="0"/>
              </a:rPr>
              <a:t>sguardi</a:t>
            </a:r>
            <a:r>
              <a:rPr lang="en-GB" altLang="es-ES" dirty="0">
                <a:cs typeface="Calibri" panose="020F0502020204030204" pitchFamily="34" charset="0"/>
              </a:rPr>
              <a:t>, </a:t>
            </a:r>
            <a:r>
              <a:rPr lang="en-GB" altLang="es-ES" dirty="0" err="1">
                <a:cs typeface="Calibri" panose="020F0502020204030204" pitchFamily="34" charset="0"/>
              </a:rPr>
              <a:t>gli</a:t>
            </a:r>
            <a:r>
              <a:rPr lang="en-GB" altLang="es-ES" dirty="0">
                <a:cs typeface="Calibri" panose="020F0502020204030204" pitchFamily="34" charset="0"/>
              </a:rPr>
              <a:t> </a:t>
            </a:r>
            <a:r>
              <a:rPr lang="en-GB" altLang="es-ES" dirty="0" err="1">
                <a:cs typeface="Calibri" panose="020F0502020204030204" pitchFamily="34" charset="0"/>
              </a:rPr>
              <a:t>utenti</a:t>
            </a:r>
            <a:r>
              <a:rPr lang="en-GB" altLang="es-ES" dirty="0">
                <a:cs typeface="Calibri" panose="020F0502020204030204" pitchFamily="34" charset="0"/>
              </a:rPr>
              <a:t> </a:t>
            </a:r>
            <a:r>
              <a:rPr lang="en-GB" altLang="es-ES" dirty="0" err="1">
                <a:cs typeface="Calibri" panose="020F0502020204030204" pitchFamily="34" charset="0"/>
              </a:rPr>
              <a:t>possono</a:t>
            </a:r>
            <a:r>
              <a:rPr lang="en-GB" altLang="es-ES" dirty="0">
                <a:cs typeface="Calibri" panose="020F0502020204030204" pitchFamily="34" charset="0"/>
              </a:rPr>
              <a:t> </a:t>
            </a:r>
            <a:r>
              <a:rPr lang="en-GB" altLang="es-ES" dirty="0" err="1">
                <a:cs typeface="Calibri" panose="020F0502020204030204" pitchFamily="34" charset="0"/>
              </a:rPr>
              <a:t>avere</a:t>
            </a:r>
            <a:r>
              <a:rPr lang="en-GB" altLang="es-ES" dirty="0">
                <a:cs typeface="Calibri" panose="020F0502020204030204" pitchFamily="34" charset="0"/>
              </a:rPr>
              <a:t> accesso a </a:t>
            </a:r>
            <a:r>
              <a:rPr lang="en-GB" altLang="es-ES" dirty="0" err="1">
                <a:cs typeface="Calibri" panose="020F0502020204030204" pitchFamily="34" charset="0"/>
              </a:rPr>
              <a:t>tutte</a:t>
            </a:r>
            <a:r>
              <a:rPr lang="en-GB" altLang="es-ES" dirty="0">
                <a:cs typeface="Calibri" panose="020F0502020204030204" pitchFamily="34" charset="0"/>
              </a:rPr>
              <a:t> le </a:t>
            </a:r>
            <a:r>
              <a:rPr lang="en-GB" altLang="es-ES" dirty="0" err="1">
                <a:cs typeface="Calibri" panose="020F0502020204030204" pitchFamily="34" charset="0"/>
              </a:rPr>
              <a:t>informazioni</a:t>
            </a:r>
            <a:r>
              <a:rPr lang="en-GB" altLang="es-ES" dirty="0">
                <a:cs typeface="Calibri" panose="020F0502020204030204" pitchFamily="34" charset="0"/>
              </a:rPr>
              <a:t> di cui </a:t>
            </a:r>
            <a:r>
              <a:rPr lang="en-GB" altLang="es-ES" dirty="0" err="1">
                <a:cs typeface="Calibri" panose="020F0502020204030204" pitchFamily="34" charset="0"/>
              </a:rPr>
              <a:t>hanno</a:t>
            </a:r>
            <a:r>
              <a:rPr lang="en-GB" altLang="es-ES" dirty="0">
                <a:cs typeface="Calibri" panose="020F0502020204030204" pitchFamily="34" charset="0"/>
              </a:rPr>
              <a:t> </a:t>
            </a:r>
            <a:r>
              <a:rPr lang="en-GB" altLang="es-ES" dirty="0" err="1">
                <a:cs typeface="Calibri" panose="020F0502020204030204" pitchFamily="34" charset="0"/>
              </a:rPr>
              <a:t>bisogno</a:t>
            </a:r>
            <a:r>
              <a:rPr lang="en-GB" altLang="es-ES" dirty="0">
                <a:cs typeface="Calibri" panose="020F0502020204030204" pitchFamily="34" charset="0"/>
              </a:rPr>
              <a:t>: a </a:t>
            </a:r>
            <a:r>
              <a:rPr lang="en-GB" altLang="es-ES" dirty="0" err="1">
                <a:cs typeface="Calibri" panose="020F0502020204030204" pitchFamily="34" charset="0"/>
              </a:rPr>
              <a:t>partire</a:t>
            </a:r>
            <a:r>
              <a:rPr lang="en-GB" altLang="es-ES" dirty="0">
                <a:cs typeface="Calibri" panose="020F0502020204030204" pitchFamily="34" charset="0"/>
              </a:rPr>
              <a:t> </a:t>
            </a:r>
            <a:r>
              <a:rPr lang="en-GB" altLang="es-ES" dirty="0" err="1">
                <a:cs typeface="Calibri" panose="020F0502020204030204" pitchFamily="34" charset="0"/>
              </a:rPr>
              <a:t>dai</a:t>
            </a:r>
            <a:r>
              <a:rPr lang="en-GB" altLang="es-ES" dirty="0">
                <a:cs typeface="Calibri" panose="020F0502020204030204" pitchFamily="34" charset="0"/>
              </a:rPr>
              <a:t> </a:t>
            </a:r>
            <a:r>
              <a:rPr lang="en-GB" altLang="es-ES" dirty="0" err="1">
                <a:cs typeface="Calibri" panose="020F0502020204030204" pitchFamily="34" charset="0"/>
              </a:rPr>
              <a:t>servizi</a:t>
            </a:r>
            <a:r>
              <a:rPr lang="en-GB" altLang="es-ES" dirty="0">
                <a:cs typeface="Calibri" panose="020F0502020204030204" pitchFamily="34" charset="0"/>
              </a:rPr>
              <a:t> </a:t>
            </a:r>
            <a:r>
              <a:rPr lang="en-GB" altLang="es-ES" dirty="0" err="1">
                <a:cs typeface="Calibri" panose="020F0502020204030204" pitchFamily="34" charset="0"/>
              </a:rPr>
              <a:t>offerti</a:t>
            </a:r>
            <a:r>
              <a:rPr lang="en-GB" altLang="es-ES" dirty="0">
                <a:cs typeface="Calibri" panose="020F0502020204030204" pitchFamily="34" charset="0"/>
              </a:rPr>
              <a:t> </a:t>
            </a:r>
            <a:r>
              <a:rPr lang="en-GB" altLang="es-ES" dirty="0" err="1">
                <a:cs typeface="Calibri" panose="020F0502020204030204" pitchFamily="34" charset="0"/>
              </a:rPr>
              <a:t>fino</a:t>
            </a:r>
            <a:r>
              <a:rPr lang="en-GB" altLang="es-ES" dirty="0">
                <a:cs typeface="Calibri" panose="020F0502020204030204" pitchFamily="34" charset="0"/>
              </a:rPr>
              <a:t> </a:t>
            </a:r>
            <a:r>
              <a:rPr lang="en-GB" altLang="es-ES" dirty="0" err="1">
                <a:cs typeface="Calibri" panose="020F0502020204030204" pitchFamily="34" charset="0"/>
              </a:rPr>
              <a:t>all’ambiente</a:t>
            </a:r>
            <a:r>
              <a:rPr lang="en-GB" altLang="es-ES" dirty="0">
                <a:cs typeface="Calibri" panose="020F0502020204030204" pitchFamily="34" charset="0"/>
              </a:rPr>
              <a:t> </a:t>
            </a:r>
            <a:r>
              <a:rPr lang="en-GB" altLang="es-ES" dirty="0" err="1">
                <a:cs typeface="Calibri" panose="020F0502020204030204" pitchFamily="34" charset="0"/>
              </a:rPr>
              <a:t>che</a:t>
            </a:r>
            <a:r>
              <a:rPr lang="en-GB" altLang="es-ES" dirty="0">
                <a:cs typeface="Calibri" panose="020F0502020204030204" pitchFamily="34" charset="0"/>
              </a:rPr>
              <a:t> </a:t>
            </a:r>
            <a:r>
              <a:rPr lang="en-GB" altLang="es-ES" dirty="0" err="1">
                <a:cs typeface="Calibri" panose="020F0502020204030204" pitchFamily="34" charset="0"/>
              </a:rPr>
              <a:t>si</a:t>
            </a:r>
            <a:r>
              <a:rPr lang="en-GB" altLang="es-ES" dirty="0">
                <a:cs typeface="Calibri" panose="020F0502020204030204" pitchFamily="34" charset="0"/>
              </a:rPr>
              <a:t> </a:t>
            </a:r>
            <a:r>
              <a:rPr lang="en-GB" altLang="es-ES" dirty="0" err="1">
                <a:cs typeface="Calibri" panose="020F0502020204030204" pitchFamily="34" charset="0"/>
              </a:rPr>
              <a:t>trova</a:t>
            </a:r>
            <a:r>
              <a:rPr lang="en-GB" altLang="es-ES" dirty="0">
                <a:cs typeface="Calibri" panose="020F0502020204030204" pitchFamily="34" charset="0"/>
              </a:rPr>
              <a:t> </a:t>
            </a:r>
            <a:r>
              <a:rPr lang="en-GB" altLang="es-ES" dirty="0" err="1">
                <a:cs typeface="Calibri" panose="020F0502020204030204" pitchFamily="34" charset="0"/>
              </a:rPr>
              <a:t>intorno</a:t>
            </a:r>
            <a:r>
              <a:rPr lang="en-GB" altLang="es-ES" dirty="0">
                <a:cs typeface="Calibri" panose="020F0502020204030204" pitchFamily="34" charset="0"/>
              </a:rPr>
              <a:t>.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2050" name="Picture 2" descr="IMG_0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21" y="3688642"/>
            <a:ext cx="2264208" cy="2264208"/>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5"/>
          <a:stretch>
            <a:fillRect/>
          </a:stretch>
        </p:blipFill>
        <p:spPr>
          <a:xfrm>
            <a:off x="7763280" y="3731897"/>
            <a:ext cx="2194536" cy="2194536"/>
          </a:xfrm>
          <a:prstGeom prst="rect">
            <a:avLst/>
          </a:prstGeom>
        </p:spPr>
      </p:pic>
      <p:pic>
        <p:nvPicPr>
          <p:cNvPr id="2052" name="Picture 4" descr="IMG_0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553" y="3688642"/>
            <a:ext cx="2264208" cy="226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373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EXTRA</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6" y="1576271"/>
            <a:ext cx="7465690" cy="3447098"/>
          </a:xfrm>
          <a:prstGeom prst="rect">
            <a:avLst/>
          </a:prstGeom>
          <a:noFill/>
        </p:spPr>
        <p:txBody>
          <a:bodyPr wrap="square">
            <a:spAutoFit/>
          </a:bodyPr>
          <a:lstStyle/>
          <a:p>
            <a:pPr algn="just">
              <a:defRPr/>
            </a:pPr>
            <a:r>
              <a:rPr lang="it-IT" altLang="es-ES" sz="2000" b="1" dirty="0">
                <a:solidFill>
                  <a:schemeClr val="accent1">
                    <a:lumMod val="75000"/>
                  </a:schemeClr>
                </a:solidFill>
                <a:cs typeface="Calibri" panose="020F0502020204030204" pitchFamily="34" charset="0"/>
              </a:rPr>
              <a:t>La formula dell’”esperienza” </a:t>
            </a:r>
          </a:p>
          <a:p>
            <a:pPr algn="just">
              <a:defRPr/>
            </a:pPr>
            <a:endParaRPr lang="it-IT" altLang="es-ES" dirty="0">
              <a:cs typeface="Calibri" panose="020F0502020204030204" pitchFamily="34" charset="0"/>
            </a:endParaRPr>
          </a:p>
          <a:p>
            <a:pPr algn="just">
              <a:defRPr/>
            </a:pPr>
            <a:r>
              <a:rPr lang="it-IT" altLang="es-ES" dirty="0">
                <a:cs typeface="Calibri" panose="020F0502020204030204" pitchFamily="34" charset="0"/>
              </a:rPr>
              <a:t>Come molte altre organizzazioni che operano nel settore del patrimonio culturale, gli agriturismi non si limitano alla concezione di </a:t>
            </a:r>
            <a:r>
              <a:rPr lang="it-IT" altLang="es-ES" i="1" dirty="0">
                <a:cs typeface="Calibri" panose="020F0502020204030204" pitchFamily="34" charset="0"/>
              </a:rPr>
              <a:t>località turistica</a:t>
            </a:r>
            <a:r>
              <a:rPr lang="it-IT" altLang="es-ES" dirty="0">
                <a:cs typeface="Calibri" panose="020F0502020204030204" pitchFamily="34" charset="0"/>
              </a:rPr>
              <a:t>, ma vogliono rappresentare un ambiente suggestivo e accogliente, incastonato nel panorama locale che contribuisce a formare la loro identità tradizionale, permettendo a chi li visita di riposarsi dal caos cittadino.</a:t>
            </a:r>
          </a:p>
          <a:p>
            <a:pPr algn="just">
              <a:defRPr/>
            </a:pPr>
            <a:endParaRPr lang="it-IT" altLang="es-ES" dirty="0">
              <a:cs typeface="Calibri" panose="020F0502020204030204" pitchFamily="34" charset="0"/>
            </a:endParaRPr>
          </a:p>
          <a:p>
            <a:pPr algn="just">
              <a:defRPr/>
            </a:pPr>
            <a:r>
              <a:rPr lang="it-IT" altLang="es-ES" dirty="0">
                <a:cs typeface="Calibri" panose="020F0502020204030204" pitchFamily="34" charset="0"/>
              </a:rPr>
              <a:t>La comunicazione online in questo caso sfrutta l’offerta di un “senso di pace” spesso ricercato da coloro che provengono da ambienti caotici come le grandi città, alienati da ritmi stressanti scanditi da traffico, incontri e appuntamenti lavorativi.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6" name="Immagine 5"/>
          <p:cNvPicPr>
            <a:picLocks noChangeAspect="1"/>
          </p:cNvPicPr>
          <p:nvPr/>
        </p:nvPicPr>
        <p:blipFill>
          <a:blip r:embed="rId4"/>
          <a:stretch>
            <a:fillRect/>
          </a:stretch>
        </p:blipFill>
        <p:spPr>
          <a:xfrm>
            <a:off x="9331897" y="1576271"/>
            <a:ext cx="2326410" cy="2326410"/>
          </a:xfrm>
          <a:prstGeom prst="rect">
            <a:avLst/>
          </a:prstGeom>
        </p:spPr>
      </p:pic>
      <p:pic>
        <p:nvPicPr>
          <p:cNvPr id="7" name="Immagine 6"/>
          <p:cNvPicPr>
            <a:picLocks noChangeAspect="1"/>
          </p:cNvPicPr>
          <p:nvPr/>
        </p:nvPicPr>
        <p:blipFill>
          <a:blip r:embed="rId5"/>
          <a:stretch>
            <a:fillRect/>
          </a:stretch>
        </p:blipFill>
        <p:spPr>
          <a:xfrm>
            <a:off x="8159931" y="3987781"/>
            <a:ext cx="2302979" cy="2302979"/>
          </a:xfrm>
          <a:prstGeom prst="rect">
            <a:avLst/>
          </a:prstGeom>
        </p:spPr>
      </p:pic>
    </p:spTree>
    <p:extLst>
      <p:ext uri="{BB962C8B-B14F-4D97-AF65-F5344CB8AC3E}">
        <p14:creationId xmlns:p14="http://schemas.microsoft.com/office/powerpoint/2010/main" val="1598505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EXTRA</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170099"/>
          </a:xfrm>
          <a:prstGeom prst="rect">
            <a:avLst/>
          </a:prstGeom>
          <a:noFill/>
        </p:spPr>
        <p:txBody>
          <a:bodyPr wrap="square">
            <a:spAutoFit/>
          </a:bodyPr>
          <a:lstStyle/>
          <a:p>
            <a:pPr algn="just">
              <a:defRPr/>
            </a:pPr>
            <a:r>
              <a:rPr lang="it-IT" altLang="es-ES" sz="2000" b="1" dirty="0">
                <a:solidFill>
                  <a:schemeClr val="accent1">
                    <a:lumMod val="75000"/>
                  </a:schemeClr>
                </a:solidFill>
                <a:cs typeface="Calibri" panose="020F0502020204030204" pitchFamily="34" charset="0"/>
              </a:rPr>
              <a:t>La forza dello </a:t>
            </a:r>
            <a:r>
              <a:rPr lang="it-IT" altLang="es-ES" sz="2000" b="1" dirty="0" err="1">
                <a:solidFill>
                  <a:schemeClr val="accent1">
                    <a:lumMod val="75000"/>
                  </a:schemeClr>
                </a:solidFill>
                <a:cs typeface="Calibri" panose="020F0502020204030204" pitchFamily="34" charset="0"/>
              </a:rPr>
              <a:t>storytelling</a:t>
            </a:r>
            <a:endParaRPr lang="it-IT" altLang="es-ES" sz="2000" b="1" dirty="0">
              <a:solidFill>
                <a:schemeClr val="accent1">
                  <a:lumMod val="75000"/>
                </a:schemeClr>
              </a:solidFill>
              <a:cs typeface="Calibri" panose="020F0502020204030204" pitchFamily="34" charset="0"/>
            </a:endParaRPr>
          </a:p>
          <a:p>
            <a:pPr algn="just">
              <a:defRPr/>
            </a:pPr>
            <a:endParaRPr lang="it-IT" altLang="es-ES" dirty="0">
              <a:cs typeface="Calibri" panose="020F0502020204030204" pitchFamily="34" charset="0"/>
            </a:endParaRPr>
          </a:p>
          <a:p>
            <a:pPr algn="just">
              <a:defRPr/>
            </a:pPr>
            <a:r>
              <a:rPr lang="it-IT" altLang="es-ES" dirty="0">
                <a:cs typeface="Calibri" panose="020F0502020204030204" pitchFamily="34" charset="0"/>
              </a:rPr>
              <a:t>Per ottenere recensioni positive e fidelizzazione dei clienti, il ruolo di mediatore culturale svolto dal possessore dell’attivita è fondamentale. Egli è una persona capace di </a:t>
            </a:r>
            <a:r>
              <a:rPr lang="it-IT" altLang="es-ES" dirty="0" err="1">
                <a:cs typeface="Calibri" panose="020F0502020204030204" pitchFamily="34" charset="0"/>
              </a:rPr>
              <a:t>empatizzare</a:t>
            </a:r>
            <a:r>
              <a:rPr lang="it-IT" altLang="es-ES" dirty="0">
                <a:cs typeface="Calibri" panose="020F0502020204030204" pitchFamily="34" charset="0"/>
              </a:rPr>
              <a:t> con gli ospiti, e di raccontare in maniera efficace la storia dell’agriturismo e di coloro che partecipano ogni giorno alle sue attività.</a:t>
            </a:r>
          </a:p>
          <a:p>
            <a:pPr algn="just">
              <a:defRPr/>
            </a:pPr>
            <a:endParaRPr lang="it-IT" altLang="es-ES" dirty="0">
              <a:cs typeface="Calibri" panose="020F0502020204030204" pitchFamily="34" charset="0"/>
            </a:endParaRPr>
          </a:p>
          <a:p>
            <a:pPr algn="just">
              <a:defRPr/>
            </a:pPr>
            <a:r>
              <a:rPr lang="it-IT" altLang="es-ES" dirty="0">
                <a:cs typeface="Calibri" panose="020F0502020204030204" pitchFamily="34" charset="0"/>
              </a:rPr>
              <a:t>La fase di alloggio è sempre contestualizzata al territorio, per creare una sorta di “brand” che li veda come un ente unico. </a:t>
            </a:r>
          </a:p>
          <a:p>
            <a:pPr algn="just">
              <a:defRPr/>
            </a:pPr>
            <a:endParaRPr lang="it-IT" altLang="es-ES" dirty="0">
              <a:cs typeface="Calibri" panose="020F0502020204030204" pitchFamily="34" charset="0"/>
            </a:endParaRPr>
          </a:p>
          <a:p>
            <a:pPr algn="just">
              <a:defRPr/>
            </a:pPr>
            <a:r>
              <a:rPr lang="it-IT" altLang="es-ES" dirty="0">
                <a:cs typeface="Calibri" panose="020F0502020204030204" pitchFamily="34" charset="0"/>
              </a:rPr>
              <a:t>I viaggiatori possono usufruire di vari itinerari, il che crea un valore aggiunto per la struttura, in quanto stimola I visitatori a fermarsi per qualche giorno in più e non semplicemente per un weekend.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202662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EXTRA</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6" y="1576271"/>
            <a:ext cx="7796616" cy="3724096"/>
          </a:xfrm>
          <a:prstGeom prst="rect">
            <a:avLst/>
          </a:prstGeom>
          <a:noFill/>
        </p:spPr>
        <p:txBody>
          <a:bodyPr wrap="square">
            <a:spAutoFit/>
          </a:bodyPr>
          <a:lstStyle/>
          <a:p>
            <a:pPr algn="just">
              <a:defRPr/>
            </a:pPr>
            <a:r>
              <a:rPr lang="it-IT" altLang="es-ES" sz="2000" b="1" dirty="0">
                <a:solidFill>
                  <a:schemeClr val="accent1">
                    <a:lumMod val="75000"/>
                  </a:schemeClr>
                </a:solidFill>
                <a:cs typeface="Calibri" panose="020F0502020204030204" pitchFamily="34" charset="0"/>
              </a:rPr>
              <a:t>Per concludere </a:t>
            </a:r>
          </a:p>
          <a:p>
            <a:pPr algn="just">
              <a:defRPr/>
            </a:pPr>
            <a:endParaRPr lang="it-IT" altLang="es-ES" dirty="0">
              <a:cs typeface="Calibri" panose="020F0502020204030204" pitchFamily="34" charset="0"/>
            </a:endParaRPr>
          </a:p>
          <a:p>
            <a:pPr algn="just">
              <a:defRPr/>
            </a:pPr>
            <a:r>
              <a:rPr lang="it-IT" altLang="es-ES" dirty="0">
                <a:cs typeface="Calibri" panose="020F0502020204030204" pitchFamily="34" charset="0"/>
              </a:rPr>
              <a:t>Per gli agriturismi, ma anche per le attivita in ambito ICH in generale, è di uso comune generare un network locale di investitori e operatori settoriali che promuovano il servizio e lo supportino.</a:t>
            </a:r>
          </a:p>
          <a:p>
            <a:pPr algn="just">
              <a:defRPr/>
            </a:pPr>
            <a:endParaRPr lang="it-IT" altLang="es-ES" dirty="0">
              <a:cs typeface="Calibri" panose="020F0502020204030204" pitchFamily="34" charset="0"/>
            </a:endParaRPr>
          </a:p>
          <a:p>
            <a:pPr algn="just">
              <a:defRPr/>
            </a:pPr>
            <a:r>
              <a:rPr lang="it-IT" altLang="es-ES" dirty="0">
                <a:cs typeface="Calibri" panose="020F0502020204030204" pitchFamily="34" charset="0"/>
              </a:rPr>
              <a:t>Se l’obiettivo è quello di offrire al cliente un’esperienza, essa deve essere il più inclusiva e diversificata possibile, valorizzando ciò che il territorio può offrire e raccontando le tradizioni locali.</a:t>
            </a:r>
          </a:p>
          <a:p>
            <a:pPr algn="just">
              <a:defRPr/>
            </a:pPr>
            <a:endParaRPr lang="it-IT" altLang="es-ES" dirty="0">
              <a:cs typeface="Calibri" panose="020F0502020204030204" pitchFamily="34" charset="0"/>
            </a:endParaRPr>
          </a:p>
          <a:p>
            <a:pPr algn="just">
              <a:defRPr/>
            </a:pPr>
            <a:r>
              <a:rPr lang="it-IT" altLang="es-ES" dirty="0">
                <a:cs typeface="Calibri" panose="020F0502020204030204" pitchFamily="34" charset="0"/>
              </a:rPr>
              <a:t>In questo modo, le attivita ICH possono contribuire a generare un ciclo economico dal quale tutta la comunità locale può trarre beneficio: attività, persone e via dicendo.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 name="Freccia a destra 6"/>
          <p:cNvSpPr/>
          <p:nvPr/>
        </p:nvSpPr>
        <p:spPr>
          <a:xfrm>
            <a:off x="7201989" y="3910149"/>
            <a:ext cx="513805" cy="139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magine 7"/>
          <p:cNvPicPr>
            <a:picLocks noChangeAspect="1"/>
          </p:cNvPicPr>
          <p:nvPr/>
        </p:nvPicPr>
        <p:blipFill>
          <a:blip r:embed="rId4"/>
          <a:stretch>
            <a:fillRect/>
          </a:stretch>
        </p:blipFill>
        <p:spPr>
          <a:xfrm>
            <a:off x="8203542" y="2073483"/>
            <a:ext cx="3756872" cy="2690106"/>
          </a:xfrm>
          <a:prstGeom prst="rect">
            <a:avLst/>
          </a:prstGeom>
        </p:spPr>
      </p:pic>
    </p:spTree>
    <p:extLst>
      <p:ext uri="{BB962C8B-B14F-4D97-AF65-F5344CB8AC3E}">
        <p14:creationId xmlns:p14="http://schemas.microsoft.com/office/powerpoint/2010/main" val="3124079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solidFill>
                  <a:srgbClr val="266C9F"/>
                </a:solidFill>
              </a:rPr>
              <a:t>GRAZIE</a:t>
            </a:r>
          </a:p>
        </p:txBody>
      </p:sp>
    </p:spTree>
    <p:extLst>
      <p:ext uri="{BB962C8B-B14F-4D97-AF65-F5344CB8AC3E}">
        <p14:creationId xmlns:p14="http://schemas.microsoft.com/office/powerpoint/2010/main" val="79758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INDICE</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2043828" y="4128064"/>
            <a:ext cx="2160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3885544" y="3919882"/>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3" name="Rounded Rectangle 53">
            <a:extLst>
              <a:ext uri="{FF2B5EF4-FFF2-40B4-BE49-F238E27FC236}">
                <a16:creationId xmlns:a16="http://schemas.microsoft.com/office/drawing/2014/main" id="{73C64904-51EF-4658-9182-40B458CA0E4D}"/>
              </a:ext>
            </a:extLst>
          </p:cNvPr>
          <p:cNvSpPr/>
          <p:nvPr/>
        </p:nvSpPr>
        <p:spPr>
          <a:xfrm>
            <a:off x="5727260" y="3721860"/>
            <a:ext cx="216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4" name="Rounded Rectangle 54">
            <a:extLst>
              <a:ext uri="{FF2B5EF4-FFF2-40B4-BE49-F238E27FC236}">
                <a16:creationId xmlns:a16="http://schemas.microsoft.com/office/drawing/2014/main" id="{6754E01B-1D81-452E-9BE1-D1DBC1236493}"/>
              </a:ext>
            </a:extLst>
          </p:cNvPr>
          <p:cNvSpPr/>
          <p:nvPr/>
        </p:nvSpPr>
        <p:spPr>
          <a:xfrm>
            <a:off x="7568976" y="3498500"/>
            <a:ext cx="2160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2130925" y="2335697"/>
            <a:ext cx="1607390" cy="707886"/>
            <a:chOff x="1704484" y="1766707"/>
            <a:chExt cx="1038452" cy="707886"/>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Breve </a:t>
              </a:r>
              <a:r>
                <a:rPr lang="en-US" altLang="ko-KR" sz="1200" dirty="0" err="1">
                  <a:solidFill>
                    <a:schemeClr val="tx1">
                      <a:lumMod val="75000"/>
                      <a:lumOff val="25000"/>
                    </a:schemeClr>
                  </a:solidFill>
                  <a:cs typeface="Arial" pitchFamily="34" charset="0"/>
                </a:rPr>
                <a:t>introduzione</a:t>
              </a:r>
              <a:r>
                <a:rPr lang="en-US" altLang="ko-KR" sz="1200" dirty="0">
                  <a:solidFill>
                    <a:schemeClr val="tx1">
                      <a:lumMod val="75000"/>
                      <a:lumOff val="25000"/>
                    </a:schemeClr>
                  </a:solidFill>
                  <a:cs typeface="Arial" pitchFamily="34" charset="0"/>
                </a:rPr>
                <a:t> a </a:t>
              </a:r>
              <a:r>
                <a:rPr lang="en-US" altLang="ko-KR" sz="1200" dirty="0" err="1">
                  <a:solidFill>
                    <a:schemeClr val="tx1">
                      <a:lumMod val="75000"/>
                      <a:lumOff val="25000"/>
                    </a:schemeClr>
                  </a:solidFill>
                  <a:cs typeface="Arial" pitchFamily="34" charset="0"/>
                </a:rPr>
                <a:t>DigComp</a:t>
              </a:r>
              <a:r>
                <a:rPr lang="en-US" altLang="ko-KR" sz="1200" dirty="0">
                  <a:solidFill>
                    <a:schemeClr val="tx1">
                      <a:lumMod val="75000"/>
                      <a:lumOff val="25000"/>
                    </a:schemeClr>
                  </a:solidFill>
                  <a:cs typeface="Arial" pitchFamily="34" charset="0"/>
                </a:rPr>
                <a:t> 2.1</a:t>
              </a: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err="1">
                  <a:solidFill>
                    <a:schemeClr val="tx1">
                      <a:lumMod val="75000"/>
                      <a:lumOff val="25000"/>
                    </a:schemeClr>
                  </a:solidFill>
                  <a:cs typeface="Arial" pitchFamily="34" charset="0"/>
                </a:rPr>
                <a:t>Unità</a:t>
              </a:r>
              <a:r>
                <a:rPr lang="en-US" altLang="ko-KR" sz="1600" b="1" dirty="0">
                  <a:solidFill>
                    <a:schemeClr val="tx1">
                      <a:lumMod val="75000"/>
                      <a:lumOff val="25000"/>
                    </a:schemeClr>
                  </a:solidFill>
                  <a:cs typeface="Arial" pitchFamily="34" charset="0"/>
                </a:rPr>
                <a:t> 1</a:t>
              </a:r>
              <a:endParaRPr lang="ko-KR" altLang="en-US" sz="1600" b="1" dirty="0">
                <a:solidFill>
                  <a:schemeClr val="tx1">
                    <a:lumMod val="75000"/>
                    <a:lumOff val="25000"/>
                  </a:schemeClr>
                </a:solidFill>
                <a:cs typeface="Arial" pitchFamily="34"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2043828" y="239286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3972641" y="2134531"/>
            <a:ext cx="1607390" cy="892552"/>
            <a:chOff x="1704484" y="1766707"/>
            <a:chExt cx="1038452" cy="892552"/>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01843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Il </a:t>
              </a:r>
              <a:r>
                <a:rPr lang="en-US" altLang="ko-KR" sz="1200" dirty="0" err="1">
                  <a:solidFill>
                    <a:schemeClr val="tx1">
                      <a:lumMod val="75000"/>
                      <a:lumOff val="25000"/>
                    </a:schemeClr>
                  </a:solidFill>
                  <a:cs typeface="Arial" pitchFamily="34" charset="0"/>
                </a:rPr>
                <a:t>Pilastro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della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Comunicazione</a:t>
              </a:r>
              <a:r>
                <a:rPr lang="en-US" altLang="ko-KR" sz="1200" dirty="0">
                  <a:solidFill>
                    <a:schemeClr val="tx1">
                      <a:lumMod val="75000"/>
                      <a:lumOff val="25000"/>
                    </a:schemeClr>
                  </a:solidFill>
                  <a:cs typeface="Arial" pitchFamily="34" charset="0"/>
                </a:rPr>
                <a:t> e </a:t>
              </a:r>
              <a:r>
                <a:rPr lang="en-US" altLang="ko-KR" sz="1200" dirty="0" err="1">
                  <a:solidFill>
                    <a:schemeClr val="tx1">
                      <a:lumMod val="75000"/>
                      <a:lumOff val="25000"/>
                    </a:schemeClr>
                  </a:solidFill>
                  <a:cs typeface="Arial" pitchFamily="34" charset="0"/>
                </a:rPr>
                <a:t>Collaborazione</a:t>
              </a:r>
              <a:endParaRPr lang="en-US" altLang="ko-KR" sz="12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err="1">
                  <a:solidFill>
                    <a:schemeClr val="tx1">
                      <a:lumMod val="75000"/>
                      <a:lumOff val="25000"/>
                    </a:schemeClr>
                  </a:solidFill>
                  <a:cs typeface="Arial" pitchFamily="34" charset="0"/>
                </a:rPr>
                <a:t>Unità</a:t>
              </a:r>
              <a:r>
                <a:rPr lang="en-US" altLang="ko-KR" sz="1600" b="1" dirty="0">
                  <a:solidFill>
                    <a:schemeClr val="tx1">
                      <a:lumMod val="75000"/>
                      <a:lumOff val="25000"/>
                    </a:schemeClr>
                  </a:solidFill>
                  <a:cs typeface="Arial" pitchFamily="34" charset="0"/>
                </a:rPr>
                <a:t> 2</a:t>
              </a:r>
              <a:endParaRPr lang="ko-KR" altLang="en-US" sz="1600" b="1" dirty="0">
                <a:solidFill>
                  <a:schemeClr val="tx1">
                    <a:lumMod val="75000"/>
                    <a:lumOff val="25000"/>
                  </a:schemeClr>
                </a:solidFill>
                <a:cs typeface="Arial" pitchFamily="34" charset="0"/>
              </a:endParaRPr>
            </a:p>
          </p:txBody>
        </p:sp>
      </p:grpSp>
      <p:cxnSp>
        <p:nvCxnSpPr>
          <p:cNvPr id="43" name="Straight Connector 86">
            <a:extLst>
              <a:ext uri="{FF2B5EF4-FFF2-40B4-BE49-F238E27FC236}">
                <a16:creationId xmlns:a16="http://schemas.microsoft.com/office/drawing/2014/main" id="{7B744CA9-4F0E-4418-8866-50773918A17A}"/>
              </a:ext>
            </a:extLst>
          </p:cNvPr>
          <p:cNvCxnSpPr/>
          <p:nvPr/>
        </p:nvCxnSpPr>
        <p:spPr>
          <a:xfrm>
            <a:off x="3885544" y="2196099"/>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Group 90">
            <a:extLst>
              <a:ext uri="{FF2B5EF4-FFF2-40B4-BE49-F238E27FC236}">
                <a16:creationId xmlns:a16="http://schemas.microsoft.com/office/drawing/2014/main" id="{63EF93D9-56BE-472A-831C-5347F642691E}"/>
              </a:ext>
            </a:extLst>
          </p:cNvPr>
          <p:cNvGrpSpPr/>
          <p:nvPr/>
        </p:nvGrpSpPr>
        <p:grpSpPr>
          <a:xfrm>
            <a:off x="5814357" y="1933365"/>
            <a:ext cx="1607390" cy="1077218"/>
            <a:chOff x="1704484" y="1766707"/>
            <a:chExt cx="1038452" cy="1077218"/>
          </a:xfrm>
        </p:grpSpPr>
        <p:sp>
          <p:nvSpPr>
            <p:cNvPr id="45" name="TextBox 41">
              <a:extLst>
                <a:ext uri="{FF2B5EF4-FFF2-40B4-BE49-F238E27FC236}">
                  <a16:creationId xmlns:a16="http://schemas.microsoft.com/office/drawing/2014/main" id="{00ADD5F0-9BE1-4153-8AD4-68FF84DC233D}"/>
                </a:ext>
              </a:extLst>
            </p:cNvPr>
            <p:cNvSpPr txBox="1"/>
            <p:nvPr/>
          </p:nvSpPr>
          <p:spPr>
            <a:xfrm>
              <a:off x="1724504" y="2012928"/>
              <a:ext cx="1018432" cy="830997"/>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Buone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pratiche</a:t>
              </a:r>
              <a:r>
                <a:rPr lang="en-US" altLang="ko-KR" sz="1200" dirty="0">
                  <a:solidFill>
                    <a:schemeClr val="tx1">
                      <a:lumMod val="75000"/>
                      <a:lumOff val="25000"/>
                    </a:schemeClr>
                  </a:solidFill>
                  <a:cs typeface="Arial" pitchFamily="34" charset="0"/>
                </a:rPr>
                <a:t> per </a:t>
              </a:r>
              <a:r>
                <a:rPr lang="en-US" altLang="ko-KR" sz="1200" dirty="0" err="1">
                  <a:solidFill>
                    <a:schemeClr val="tx1">
                      <a:lumMod val="75000"/>
                      <a:lumOff val="25000"/>
                    </a:schemeClr>
                  </a:solidFill>
                  <a:cs typeface="Arial" pitchFamily="34" charset="0"/>
                </a:rPr>
                <a:t>l’interazione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attraverso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gli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strumenti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digitali</a:t>
              </a:r>
              <a:endParaRPr lang="en-US" altLang="ko-KR" sz="1200" dirty="0">
                <a:solidFill>
                  <a:schemeClr val="tx1">
                    <a:lumMod val="75000"/>
                    <a:lumOff val="25000"/>
                  </a:schemeClr>
                </a:solidFill>
                <a:cs typeface="Arial" pitchFamily="34" charset="0"/>
              </a:endParaRPr>
            </a:p>
          </p:txBody>
        </p:sp>
        <p:sp>
          <p:nvSpPr>
            <p:cNvPr id="46" name="TextBox 42">
              <a:extLst>
                <a:ext uri="{FF2B5EF4-FFF2-40B4-BE49-F238E27FC236}">
                  <a16:creationId xmlns:a16="http://schemas.microsoft.com/office/drawing/2014/main" id="{9F78E581-D6AF-4324-87DE-BD95BED60EB0}"/>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err="1">
                  <a:solidFill>
                    <a:schemeClr val="tx1">
                      <a:lumMod val="75000"/>
                      <a:lumOff val="25000"/>
                    </a:schemeClr>
                  </a:solidFill>
                  <a:cs typeface="Arial" pitchFamily="34" charset="0"/>
                </a:rPr>
                <a:t>Unità</a:t>
              </a:r>
              <a:r>
                <a:rPr lang="en-US" altLang="ko-KR" sz="1600" b="1" dirty="0">
                  <a:solidFill>
                    <a:schemeClr val="tx1">
                      <a:lumMod val="75000"/>
                      <a:lumOff val="25000"/>
                    </a:schemeClr>
                  </a:solidFill>
                  <a:cs typeface="Arial" pitchFamily="34" charset="0"/>
                </a:rPr>
                <a:t> 3</a:t>
              </a:r>
              <a:endParaRPr lang="ko-KR" altLang="en-US" sz="1600" b="1" dirty="0">
                <a:solidFill>
                  <a:schemeClr val="tx1">
                    <a:lumMod val="75000"/>
                    <a:lumOff val="25000"/>
                  </a:schemeClr>
                </a:solidFill>
                <a:cs typeface="Arial" pitchFamily="34"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p:nvPr/>
        </p:nvCxnSpPr>
        <p:spPr>
          <a:xfrm>
            <a:off x="5727260" y="199932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8" name="Group 95">
            <a:extLst>
              <a:ext uri="{FF2B5EF4-FFF2-40B4-BE49-F238E27FC236}">
                <a16:creationId xmlns:a16="http://schemas.microsoft.com/office/drawing/2014/main" id="{0350BB59-1ACF-4A1A-8433-85537FD5EBD9}"/>
              </a:ext>
            </a:extLst>
          </p:cNvPr>
          <p:cNvGrpSpPr/>
          <p:nvPr/>
        </p:nvGrpSpPr>
        <p:grpSpPr>
          <a:xfrm>
            <a:off x="7656073" y="1732199"/>
            <a:ext cx="1607390" cy="523220"/>
            <a:chOff x="1704484" y="1766707"/>
            <a:chExt cx="1038452" cy="523220"/>
          </a:xfrm>
        </p:grpSpPr>
        <p:sp>
          <p:nvSpPr>
            <p:cNvPr id="49" name="TextBox 45">
              <a:extLst>
                <a:ext uri="{FF2B5EF4-FFF2-40B4-BE49-F238E27FC236}">
                  <a16:creationId xmlns:a16="http://schemas.microsoft.com/office/drawing/2014/main" id="{1DF2BDFE-CFDA-45B4-AED9-85F1718BDD23}"/>
                </a:ext>
              </a:extLst>
            </p:cNvPr>
            <p:cNvSpPr txBox="1"/>
            <p:nvPr/>
          </p:nvSpPr>
          <p:spPr>
            <a:xfrm>
              <a:off x="1724504" y="2012928"/>
              <a:ext cx="1018432"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Studio</a:t>
              </a:r>
            </a:p>
          </p:txBody>
        </p:sp>
        <p:sp>
          <p:nvSpPr>
            <p:cNvPr id="50" name="TextBox 46">
              <a:extLst>
                <a:ext uri="{FF2B5EF4-FFF2-40B4-BE49-F238E27FC236}">
                  <a16:creationId xmlns:a16="http://schemas.microsoft.com/office/drawing/2014/main" id="{D65F5347-D906-462A-9694-1CC1F4C12379}"/>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EXTRA</a:t>
              </a:r>
              <a:endParaRPr lang="ko-KR" altLang="en-US" sz="1600" b="1" dirty="0">
                <a:solidFill>
                  <a:schemeClr val="tx1">
                    <a:lumMod val="75000"/>
                    <a:lumOff val="25000"/>
                  </a:schemeClr>
                </a:solidFill>
                <a:cs typeface="Arial" pitchFamily="34" charset="0"/>
              </a:endParaRPr>
            </a:p>
          </p:txBody>
        </p:sp>
      </p:grpSp>
      <p:cxnSp>
        <p:nvCxnSpPr>
          <p:cNvPr id="51" name="Straight Connector 96">
            <a:extLst>
              <a:ext uri="{FF2B5EF4-FFF2-40B4-BE49-F238E27FC236}">
                <a16:creationId xmlns:a16="http://schemas.microsoft.com/office/drawing/2014/main" id="{1C3D4BBD-A86E-4135-A4FF-55A92D834BA0}"/>
              </a:ext>
            </a:extLst>
          </p:cNvPr>
          <p:cNvCxnSpPr/>
          <p:nvPr/>
        </p:nvCxnSpPr>
        <p:spPr>
          <a:xfrm>
            <a:off x="7568976" y="180255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4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fontAlgn="base"/>
            <a:r>
              <a:rPr lang="it-IT" sz="2000" b="1" dirty="0">
                <a:solidFill>
                  <a:schemeClr val="accent1">
                    <a:lumMod val="75000"/>
                  </a:schemeClr>
                </a:solidFill>
              </a:rPr>
              <a:t>Sezione 1: </a:t>
            </a:r>
            <a:r>
              <a:rPr lang="it-IT" sz="2000" b="1" dirty="0" err="1">
                <a:solidFill>
                  <a:schemeClr val="accent1">
                    <a:lumMod val="75000"/>
                  </a:schemeClr>
                </a:solidFill>
              </a:rPr>
              <a:t>DigComp</a:t>
            </a:r>
            <a:r>
              <a:rPr lang="it-IT" sz="2000" b="1" dirty="0">
                <a:solidFill>
                  <a:schemeClr val="accent1">
                    <a:lumMod val="75000"/>
                  </a:schemeClr>
                </a:solidFill>
              </a:rPr>
              <a:t> 2.1: Quali opportunità da sfruttare?</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Questa sezione si concentra </a:t>
            </a:r>
            <a:r>
              <a:rPr lang="it-IT" b="1" dirty="0">
                <a:latin typeface="Calibri" panose="020F0502020204030204" pitchFamily="34" charset="0"/>
                <a:cs typeface="Calibri" panose="020F0502020204030204" pitchFamily="34" charset="0"/>
              </a:rPr>
              <a:t>sull’interazione attraverso le tecnologie digitali, </a:t>
            </a:r>
            <a:r>
              <a:rPr lang="it-IT" dirty="0">
                <a:latin typeface="Calibri" panose="020F0502020204030204" pitchFamily="34" charset="0"/>
                <a:cs typeface="Calibri" panose="020F0502020204030204" pitchFamily="34" charset="0"/>
              </a:rPr>
              <a:t>un’area formativa emersa di recente e particolarmente importante perché la prima applicazione del ciclo NICHE ha mostrato dei gap formativi importanti in questa competenza.</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Il web è pieno di materiale che spiega come utilizzare al meglio gli strumenti digitali per comunicare e collaborare. Tuttavia in questo modulo la fonte primaria di riferimento sarà l’ultima versione del Quadro delle competenze digitali per I cittadini pubblicato dal centro di ricerca della Commissione Europea nel 2016.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Nello specifico, si analizzerà l’area di competenza numero 2, </a:t>
            </a:r>
            <a:r>
              <a:rPr lang="it-IT" b="1" dirty="0">
                <a:latin typeface="Calibri" panose="020F0502020204030204" pitchFamily="34" charset="0"/>
                <a:cs typeface="Calibri" panose="020F0502020204030204" pitchFamily="34" charset="0"/>
              </a:rPr>
              <a:t>Comunicazione e Collaborazione</a:t>
            </a:r>
            <a:r>
              <a:rPr lang="it-IT" dirty="0">
                <a:latin typeface="Calibri" panose="020F0502020204030204" pitchFamily="34" charset="0"/>
                <a:cs typeface="Calibri" panose="020F0502020204030204" pitchFamily="34" charset="0"/>
              </a:rPr>
              <a:t>, dalla quale ha inizio l’interazione attraverso le tecnologie digitali.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77754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616101"/>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2 – Il Quadro europeo ufficiale per la formazione sulle competenze digitali </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Il primo Quadro </a:t>
            </a:r>
            <a:r>
              <a:rPr lang="it-IT" dirty="0" err="1">
                <a:latin typeface="Calibri" panose="020F0502020204030204" pitchFamily="34" charset="0"/>
                <a:cs typeface="Calibri" panose="020F0502020204030204" pitchFamily="34" charset="0"/>
              </a:rPr>
              <a:t>DigComp</a:t>
            </a:r>
            <a:r>
              <a:rPr lang="it-IT" dirty="0">
                <a:latin typeface="Calibri" panose="020F0502020204030204" pitchFamily="34" charset="0"/>
                <a:cs typeface="Calibri" panose="020F0502020204030204" pitchFamily="34" charset="0"/>
              </a:rPr>
              <a:t> fu pubblicato nel 2013. l’ultima versione disponibile è il </a:t>
            </a:r>
            <a:r>
              <a:rPr lang="it-IT" dirty="0" err="1">
                <a:latin typeface="Calibri" panose="020F0502020204030204" pitchFamily="34" charset="0"/>
                <a:cs typeface="Calibri" panose="020F0502020204030204" pitchFamily="34" charset="0"/>
              </a:rPr>
              <a:t>DigComp</a:t>
            </a:r>
            <a:r>
              <a:rPr lang="it-IT" dirty="0">
                <a:latin typeface="Calibri" panose="020F0502020204030204" pitchFamily="34" charset="0"/>
                <a:cs typeface="Calibri" panose="020F0502020204030204" pitchFamily="34" charset="0"/>
              </a:rPr>
              <a:t> 2.1, ma verrà presto sostituito dal </a:t>
            </a:r>
            <a:r>
              <a:rPr lang="it-IT" dirty="0">
                <a:latin typeface="Calibri" panose="020F0502020204030204" pitchFamily="34" charset="0"/>
                <a:cs typeface="Calibri" panose="020F0502020204030204" pitchFamily="34" charset="0"/>
                <a:hlinkClick r:id="rId4"/>
              </a:rPr>
              <a:t>DigComp 2.2</a:t>
            </a:r>
            <a:r>
              <a:rPr lang="it-IT" dirty="0">
                <a:latin typeface="Calibri" panose="020F0502020204030204" pitchFamily="34" charset="0"/>
                <a:cs typeface="Calibri" panose="020F0502020204030204" pitchFamily="34" charset="0"/>
              </a:rPr>
              <a:t> (dal 2022).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Il </a:t>
            </a:r>
            <a:r>
              <a:rPr lang="it-IT" dirty="0" err="1">
                <a:latin typeface="Calibri" panose="020F0502020204030204" pitchFamily="34" charset="0"/>
                <a:cs typeface="Calibri" panose="020F0502020204030204" pitchFamily="34" charset="0"/>
              </a:rPr>
              <a:t>DigComp</a:t>
            </a:r>
            <a:r>
              <a:rPr lang="it-IT" dirty="0">
                <a:latin typeface="Calibri" panose="020F0502020204030204" pitchFamily="34" charset="0"/>
                <a:cs typeface="Calibri" panose="020F0502020204030204" pitchFamily="34" charset="0"/>
              </a:rPr>
              <a:t> 2.1 include ventuno competenze digitali divise in cinque aree formative.</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Per ognuna di esse, è disponibile un modello di competenza ad otto livelli che gli studenti o insegnanti possono utilizzare per monitorare i progressi nel migliorare in queste aree.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336546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1231106"/>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3 – La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Bibliografia</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estesa</a:t>
            </a:r>
            <a:r>
              <a:rPr lang="en-GB" altLang="es-ES" sz="2000" b="1" dirty="0">
                <a:solidFill>
                  <a:schemeClr val="accent1">
                    <a:lumMod val="75000"/>
                  </a:schemeClr>
                </a:solidFill>
                <a:latin typeface="Calibri" panose="020F0502020204030204" pitchFamily="34" charset="0"/>
                <a:cs typeface="Calibri" panose="020F0502020204030204" pitchFamily="34" charset="0"/>
              </a:rPr>
              <a:t> di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DigComp</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Ad </a:t>
            </a:r>
            <a:r>
              <a:rPr lang="en-GB" dirty="0" err="1">
                <a:latin typeface="Calibri" panose="020F0502020204030204" pitchFamily="34" charset="0"/>
                <a:cs typeface="Calibri" panose="020F0502020204030204" pitchFamily="34" charset="0"/>
              </a:rPr>
              <a:t>oggi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tra</a:t>
            </a:r>
            <a:r>
              <a:rPr lang="en-GB" dirty="0">
                <a:latin typeface="Calibri" panose="020F0502020204030204" pitchFamily="34" charset="0"/>
                <a:cs typeface="Calibri" panose="020F0502020204030204" pitchFamily="34" charset="0"/>
              </a:rPr>
              <a:t> la </a:t>
            </a:r>
            <a:r>
              <a:rPr lang="en-GB" dirty="0" err="1">
                <a:latin typeface="Calibri" panose="020F0502020204030204" pitchFamily="34" charset="0"/>
                <a:cs typeface="Calibri" panose="020F0502020204030204" pitchFamily="34" charset="0"/>
              </a:rPr>
              <a:t>pubblicazione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ufficiale</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DigComp</a:t>
            </a:r>
            <a:r>
              <a:rPr lang="en-GB" dirty="0">
                <a:latin typeface="Calibri" panose="020F0502020204030204" pitchFamily="34" charset="0"/>
                <a:cs typeface="Calibri" panose="020F0502020204030204" pitchFamily="34" charset="0"/>
              </a:rPr>
              <a:t> 2.1 e il </a:t>
            </a:r>
            <a:r>
              <a:rPr lang="en-GB" dirty="0" err="1">
                <a:latin typeface="Calibri" panose="020F0502020204030204" pitchFamily="34" charset="0"/>
                <a:cs typeface="Calibri" panose="020F0502020204030204" pitchFamily="34" charset="0"/>
              </a:rPr>
              <a:t>rilascio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della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versione</a:t>
            </a:r>
            <a:r>
              <a:rPr lang="en-GB" dirty="0">
                <a:latin typeface="Calibri" panose="020F0502020204030204" pitchFamily="34" charset="0"/>
                <a:cs typeface="Calibri" panose="020F0502020204030204" pitchFamily="34" charset="0"/>
              </a:rPr>
              <a:t> 2.2, la </a:t>
            </a:r>
            <a:r>
              <a:rPr lang="en-GB" dirty="0" err="1">
                <a:latin typeface="Calibri" panose="020F0502020204030204" pitchFamily="34" charset="0"/>
                <a:cs typeface="Calibri" panose="020F0502020204030204" pitchFamily="34" charset="0"/>
              </a:rPr>
              <a:t>bibliografia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DigComp</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è</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stata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ampliata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dalla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Commissione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Europea</a:t>
            </a:r>
            <a:r>
              <a:rPr lang="en-GB" dirty="0">
                <a:latin typeface="Calibri" panose="020F0502020204030204" pitchFamily="34" charset="0"/>
                <a:cs typeface="Calibri" panose="020F0502020204030204" pitchFamily="34" charset="0"/>
              </a:rPr>
              <a:t> con le </a:t>
            </a:r>
            <a:r>
              <a:rPr lang="en-GB" dirty="0" err="1">
                <a:latin typeface="Calibri" panose="020F0502020204030204" pitchFamily="34" charset="0"/>
                <a:cs typeface="Calibri" panose="020F0502020204030204" pitchFamily="34" charset="0"/>
              </a:rPr>
              <a:t>seguenti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risorse</a:t>
            </a:r>
            <a:r>
              <a:rPr lang="en-GB" dirty="0">
                <a:latin typeface="Calibri" panose="020F0502020204030204" pitchFamily="34" charset="0"/>
                <a:cs typeface="Calibri" panose="020F0502020204030204" pitchFamily="34" charset="0"/>
              </a:rPr>
              <a:t>:</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8" name="Picture 6">
            <a:extLst>
              <a:ext uri="{FF2B5EF4-FFF2-40B4-BE49-F238E27FC236}">
                <a16:creationId xmlns:a16="http://schemas.microsoft.com/office/drawing/2014/main" id="{0C38F525-95F7-464D-843D-4074596A8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66" y="3347516"/>
            <a:ext cx="3231723" cy="228641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9" name="Picture 8" descr="cover">
            <a:extLst>
              <a:ext uri="{FF2B5EF4-FFF2-40B4-BE49-F238E27FC236}">
                <a16:creationId xmlns:a16="http://schemas.microsoft.com/office/drawing/2014/main" id="{EBF2163C-FF29-4D1B-AE4D-2BDAB39D3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6236" y="2803554"/>
            <a:ext cx="2423330" cy="342565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26" name="Picture 2" descr="cover">
            <a:extLst>
              <a:ext uri="{FF2B5EF4-FFF2-40B4-BE49-F238E27FC236}">
                <a16:creationId xmlns:a16="http://schemas.microsoft.com/office/drawing/2014/main" id="{66E07817-CB2F-4543-87B3-F5CAEA831B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001" y="3347515"/>
            <a:ext cx="3231723" cy="228641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99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1785104"/>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1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L’area</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formativa</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numero</a:t>
            </a:r>
            <a:r>
              <a:rPr lang="en-GB" altLang="es-ES" sz="2000" b="1" dirty="0">
                <a:solidFill>
                  <a:schemeClr val="accent1">
                    <a:lumMod val="75000"/>
                  </a:schemeClr>
                </a:solidFill>
                <a:latin typeface="Calibri" panose="020F0502020204030204" pitchFamily="34" charset="0"/>
                <a:cs typeface="Calibri" panose="020F0502020204030204" pitchFamily="34" charset="0"/>
              </a:rPr>
              <a:t> 2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DigComp</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altLang="es-ES" dirty="0" err="1">
                <a:latin typeface="Calibri" panose="020F0502020204030204" pitchFamily="34" charset="0"/>
                <a:cs typeface="Calibri" panose="020F0502020204030204" pitchFamily="34" charset="0"/>
              </a:rPr>
              <a:t>Nell’unità</a:t>
            </a:r>
            <a:r>
              <a:rPr lang="en-GB" altLang="es-ES" dirty="0">
                <a:latin typeface="Calibri" panose="020F0502020204030204" pitchFamily="34" charset="0"/>
                <a:cs typeface="Calibri" panose="020F0502020204030204" pitchFamily="34" charset="0"/>
              </a:rPr>
              <a:t> 1 </a:t>
            </a:r>
            <a:r>
              <a:rPr lang="en-GB" altLang="es-ES" dirty="0" err="1">
                <a:latin typeface="Calibri" panose="020F0502020204030204" pitchFamily="34" charset="0"/>
                <a:cs typeface="Calibri" panose="020F0502020204030204" pitchFamily="34" charset="0"/>
              </a:rPr>
              <a:t>sono</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stati</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presentati</a:t>
            </a:r>
            <a:r>
              <a:rPr lang="en-GB" altLang="es-ES" dirty="0">
                <a:latin typeface="Calibri" panose="020F0502020204030204" pitchFamily="34" charset="0"/>
                <a:cs typeface="Calibri" panose="020F0502020204030204" pitchFamily="34" charset="0"/>
              </a:rPr>
              <a:t> il background e le </a:t>
            </a:r>
            <a:r>
              <a:rPr lang="en-GB" altLang="es-ES" dirty="0" err="1">
                <a:latin typeface="Calibri" panose="020F0502020204030204" pitchFamily="34" charset="0"/>
                <a:cs typeface="Calibri" panose="020F0502020204030204" pitchFamily="34" charset="0"/>
              </a:rPr>
              <a:t>caratteristiche</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generali</a:t>
            </a:r>
            <a:r>
              <a:rPr lang="en-GB" altLang="es-ES" dirty="0">
                <a:latin typeface="Calibri" panose="020F0502020204030204" pitchFamily="34" charset="0"/>
                <a:cs typeface="Calibri" panose="020F0502020204030204" pitchFamily="34" charset="0"/>
              </a:rPr>
              <a:t> del Quadro </a:t>
            </a:r>
            <a:r>
              <a:rPr lang="en-GB" altLang="es-ES" dirty="0" err="1">
                <a:latin typeface="Calibri" panose="020F0502020204030204" pitchFamily="34" charset="0"/>
                <a:cs typeface="Calibri" panose="020F0502020204030204" pitchFamily="34" charset="0"/>
              </a:rPr>
              <a:t>DigComp</a:t>
            </a:r>
            <a:r>
              <a:rPr lang="en-GB" altLang="es-ES" dirty="0">
                <a:latin typeface="Calibri" panose="020F0502020204030204" pitchFamily="34" charset="0"/>
                <a:cs typeface="Calibri" panose="020F0502020204030204" pitchFamily="34" charset="0"/>
              </a:rPr>
              <a:t> in modo da </a:t>
            </a:r>
            <a:r>
              <a:rPr lang="en-GB" altLang="es-ES" dirty="0" err="1">
                <a:latin typeface="Calibri" panose="020F0502020204030204" pitchFamily="34" charset="0"/>
                <a:cs typeface="Calibri" panose="020F0502020204030204" pitchFamily="34" charset="0"/>
              </a:rPr>
              <a:t>rendere</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più</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conmprensibili</a:t>
            </a:r>
            <a:r>
              <a:rPr lang="en-GB" altLang="es-ES" dirty="0">
                <a:latin typeface="Calibri" panose="020F0502020204030204" pitchFamily="34" charset="0"/>
                <a:cs typeface="Calibri" panose="020F0502020204030204" pitchFamily="34" charset="0"/>
              </a:rPr>
              <a:t> le </a:t>
            </a:r>
            <a:r>
              <a:rPr lang="en-GB" altLang="es-ES" dirty="0" err="1">
                <a:latin typeface="Calibri" panose="020F0502020204030204" pitchFamily="34" charset="0"/>
                <a:cs typeface="Calibri" panose="020F0502020204030204" pitchFamily="34" charset="0"/>
              </a:rPr>
              <a:t>informazioni</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che</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verranno</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fornite</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nelle</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prossime</a:t>
            </a:r>
            <a:r>
              <a:rPr lang="en-GB" altLang="es-ES" dirty="0">
                <a:latin typeface="Calibri" panose="020F0502020204030204" pitchFamily="34" charset="0"/>
                <a:cs typeface="Calibri" panose="020F0502020204030204" pitchFamily="34" charset="0"/>
              </a:rPr>
              <a:t> slides. </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altLang="es-ES" dirty="0">
                <a:latin typeface="Calibri" panose="020F0502020204030204" pitchFamily="34" charset="0"/>
                <a:cs typeface="Calibri" panose="020F0502020204030204" pitchFamily="34" charset="0"/>
              </a:rPr>
              <a:t>Il </a:t>
            </a:r>
            <a:r>
              <a:rPr lang="en-GB" altLang="es-ES" dirty="0" err="1">
                <a:latin typeface="Calibri" panose="020F0502020204030204" pitchFamily="34" charset="0"/>
                <a:cs typeface="Calibri" panose="020F0502020204030204" pitchFamily="34" charset="0"/>
              </a:rPr>
              <a:t>pilastro</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della</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comunicazione</a:t>
            </a:r>
            <a:r>
              <a:rPr lang="en-GB" altLang="es-ES" dirty="0">
                <a:latin typeface="Calibri" panose="020F0502020204030204" pitchFamily="34" charset="0"/>
                <a:cs typeface="Calibri" panose="020F0502020204030204" pitchFamily="34" charset="0"/>
              </a:rPr>
              <a:t> e </a:t>
            </a:r>
            <a:r>
              <a:rPr lang="en-GB" altLang="es-ES" dirty="0" err="1">
                <a:latin typeface="Calibri" panose="020F0502020204030204" pitchFamily="34" charset="0"/>
                <a:cs typeface="Calibri" panose="020F0502020204030204" pitchFamily="34" charset="0"/>
              </a:rPr>
              <a:t>collaborazione</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è</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diviso</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nelle</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seguenti</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competenze</a:t>
            </a:r>
            <a:r>
              <a:rPr lang="en-GB" altLang="es-ES" dirty="0">
                <a:latin typeface="Calibri" panose="020F0502020204030204" pitchFamily="34" charset="0"/>
                <a:cs typeface="Calibri" panose="020F0502020204030204" pitchFamily="34" charset="0"/>
              </a:rPr>
              <a:t>:</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5" name="Tabella 5">
            <a:extLst>
              <a:ext uri="{FF2B5EF4-FFF2-40B4-BE49-F238E27FC236}">
                <a16:creationId xmlns:a16="http://schemas.microsoft.com/office/drawing/2014/main" id="{FEEE0B07-CFBB-4207-9448-D444E1EA1D3B}"/>
              </a:ext>
            </a:extLst>
          </p:cNvPr>
          <p:cNvGraphicFramePr>
            <a:graphicFrameLocks noGrp="1"/>
          </p:cNvGraphicFramePr>
          <p:nvPr>
            <p:extLst>
              <p:ext uri="{D42A27DB-BD31-4B8C-83A1-F6EECF244321}">
                <p14:modId xmlns:p14="http://schemas.microsoft.com/office/powerpoint/2010/main" val="3179034356"/>
              </p:ext>
            </p:extLst>
          </p:nvPr>
        </p:nvGraphicFramePr>
        <p:xfrm>
          <a:off x="217722" y="3486801"/>
          <a:ext cx="11756556" cy="1520573"/>
        </p:xfrm>
        <a:graphic>
          <a:graphicData uri="http://schemas.openxmlformats.org/drawingml/2006/table">
            <a:tbl>
              <a:tblPr firstRow="1" bandRow="1">
                <a:tableStyleId>{5C22544A-7EE6-4342-B048-85BDC9FD1C3A}</a:tableStyleId>
              </a:tblPr>
              <a:tblGrid>
                <a:gridCol w="1959426">
                  <a:extLst>
                    <a:ext uri="{9D8B030D-6E8A-4147-A177-3AD203B41FA5}">
                      <a16:colId xmlns:a16="http://schemas.microsoft.com/office/drawing/2014/main" val="3413382495"/>
                    </a:ext>
                  </a:extLst>
                </a:gridCol>
                <a:gridCol w="1959426">
                  <a:extLst>
                    <a:ext uri="{9D8B030D-6E8A-4147-A177-3AD203B41FA5}">
                      <a16:colId xmlns:a16="http://schemas.microsoft.com/office/drawing/2014/main" val="3551793072"/>
                    </a:ext>
                  </a:extLst>
                </a:gridCol>
                <a:gridCol w="1959426">
                  <a:extLst>
                    <a:ext uri="{9D8B030D-6E8A-4147-A177-3AD203B41FA5}">
                      <a16:colId xmlns:a16="http://schemas.microsoft.com/office/drawing/2014/main" val="692433218"/>
                    </a:ext>
                  </a:extLst>
                </a:gridCol>
                <a:gridCol w="1959426">
                  <a:extLst>
                    <a:ext uri="{9D8B030D-6E8A-4147-A177-3AD203B41FA5}">
                      <a16:colId xmlns:a16="http://schemas.microsoft.com/office/drawing/2014/main" val="1197029074"/>
                    </a:ext>
                  </a:extLst>
                </a:gridCol>
                <a:gridCol w="1959426">
                  <a:extLst>
                    <a:ext uri="{9D8B030D-6E8A-4147-A177-3AD203B41FA5}">
                      <a16:colId xmlns:a16="http://schemas.microsoft.com/office/drawing/2014/main" val="1665681532"/>
                    </a:ext>
                  </a:extLst>
                </a:gridCol>
                <a:gridCol w="1959426">
                  <a:extLst>
                    <a:ext uri="{9D8B030D-6E8A-4147-A177-3AD203B41FA5}">
                      <a16:colId xmlns:a16="http://schemas.microsoft.com/office/drawing/2014/main" val="391804571"/>
                    </a:ext>
                  </a:extLst>
                </a:gridCol>
              </a:tblGrid>
              <a:tr h="369447">
                <a:tc gridSpan="6">
                  <a:txBody>
                    <a:bodyPr/>
                    <a:lstStyle/>
                    <a:p>
                      <a:pPr algn="ctr"/>
                      <a:r>
                        <a:rPr lang="en-US" dirty="0">
                          <a:solidFill>
                            <a:sysClr val="windowText" lastClr="000000"/>
                          </a:solidFill>
                        </a:rPr>
                        <a:t>2. </a:t>
                      </a:r>
                      <a:r>
                        <a:rPr lang="en-US" dirty="0" err="1">
                          <a:solidFill>
                            <a:sysClr val="windowText" lastClr="000000"/>
                          </a:solidFill>
                        </a:rPr>
                        <a:t>Comunicazione</a:t>
                      </a:r>
                      <a:r>
                        <a:rPr lang="en-US" dirty="0">
                          <a:solidFill>
                            <a:sysClr val="windowText" lastClr="000000"/>
                          </a:solidFill>
                        </a:rPr>
                        <a:t> e </a:t>
                      </a:r>
                      <a:r>
                        <a:rPr lang="en-US" dirty="0" err="1">
                          <a:solidFill>
                            <a:sysClr val="windowText" lastClr="000000"/>
                          </a:solidFill>
                        </a:rPr>
                        <a:t>Collaborazione</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72058943"/>
                  </a:ext>
                </a:extLst>
              </a:tr>
              <a:tr h="1151126">
                <a:tc>
                  <a:txBody>
                    <a:bodyPr/>
                    <a:lstStyle/>
                    <a:p>
                      <a:r>
                        <a:rPr lang="en-GB" sz="1600" b="0" dirty="0"/>
                        <a:t>2.1 </a:t>
                      </a:r>
                      <a:r>
                        <a:rPr lang="en-GB" sz="1600" b="0" dirty="0" err="1"/>
                        <a:t>Interagire</a:t>
                      </a:r>
                      <a:r>
                        <a:rPr lang="en-GB" sz="1600" b="0" dirty="0"/>
                        <a:t> </a:t>
                      </a:r>
                      <a:r>
                        <a:rPr lang="en-GB" sz="1600" b="0" dirty="0" err="1"/>
                        <a:t>attraverso</a:t>
                      </a:r>
                      <a:r>
                        <a:rPr lang="en-GB" sz="1600" b="0" dirty="0"/>
                        <a:t> </a:t>
                      </a:r>
                      <a:r>
                        <a:rPr lang="en-GB" sz="1600" b="0" dirty="0" err="1"/>
                        <a:t>tecnologie</a:t>
                      </a:r>
                      <a:r>
                        <a:rPr lang="en-GB" sz="1600" b="0" dirty="0"/>
                        <a:t> </a:t>
                      </a:r>
                      <a:r>
                        <a:rPr lang="en-GB" sz="1600" b="0" dirty="0" err="1"/>
                        <a:t>digitali</a:t>
                      </a:r>
                      <a:endParaRPr lang="en-US" sz="16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t>2.2 </a:t>
                      </a:r>
                      <a:r>
                        <a:rPr lang="en-GB" sz="1600" b="0" dirty="0" err="1"/>
                        <a:t>Condividere</a:t>
                      </a:r>
                      <a:r>
                        <a:rPr lang="en-GB" sz="1600" b="0" dirty="0"/>
                        <a:t> </a:t>
                      </a:r>
                      <a:r>
                        <a:rPr lang="en-GB" sz="1600" b="0" dirty="0" err="1"/>
                        <a:t>attraverso</a:t>
                      </a:r>
                      <a:r>
                        <a:rPr lang="en-GB" sz="1600" b="0" dirty="0"/>
                        <a:t> </a:t>
                      </a:r>
                      <a:r>
                        <a:rPr lang="en-GB" sz="1600" b="0" dirty="0" err="1"/>
                        <a:t>tecnologie</a:t>
                      </a:r>
                      <a:r>
                        <a:rPr lang="en-GB" sz="1600" b="0" dirty="0"/>
                        <a:t> </a:t>
                      </a:r>
                      <a:r>
                        <a:rPr lang="en-GB" sz="1600" b="0" dirty="0" err="1"/>
                        <a:t>digitali</a:t>
                      </a:r>
                      <a:endParaRPr lang="en-US" sz="16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t>2.3 </a:t>
                      </a:r>
                      <a:r>
                        <a:rPr lang="en-GB" sz="1600" b="0" dirty="0" err="1"/>
                        <a:t>Impegnarsi</a:t>
                      </a:r>
                      <a:r>
                        <a:rPr lang="en-GB" sz="1600" b="0" dirty="0"/>
                        <a:t> </a:t>
                      </a:r>
                      <a:r>
                        <a:rPr lang="en-GB" sz="1600" b="0" dirty="0" err="1"/>
                        <a:t>civilmente</a:t>
                      </a:r>
                      <a:r>
                        <a:rPr lang="en-GB" sz="1600" b="0" dirty="0"/>
                        <a:t> </a:t>
                      </a:r>
                      <a:r>
                        <a:rPr lang="en-GB" sz="1600" b="0" dirty="0" err="1"/>
                        <a:t>attraverso</a:t>
                      </a:r>
                      <a:r>
                        <a:rPr lang="en-GB" sz="1600" b="0" dirty="0"/>
                        <a:t> le </a:t>
                      </a:r>
                      <a:r>
                        <a:rPr lang="en-GB" sz="1600" b="0" dirty="0" err="1"/>
                        <a:t>tecnologie</a:t>
                      </a:r>
                      <a:r>
                        <a:rPr lang="en-GB" sz="1600" b="0" dirty="0"/>
                        <a:t> </a:t>
                      </a:r>
                      <a:r>
                        <a:rPr lang="en-GB" sz="1600" b="0" dirty="0" err="1"/>
                        <a:t>digitali</a:t>
                      </a:r>
                      <a:endParaRPr lang="en-US" sz="16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t>2.4 </a:t>
                      </a:r>
                      <a:r>
                        <a:rPr lang="en-GB" sz="1600" b="0" dirty="0" err="1"/>
                        <a:t>Collaborare</a:t>
                      </a:r>
                      <a:r>
                        <a:rPr lang="en-GB" sz="1600" b="0" dirty="0"/>
                        <a:t> </a:t>
                      </a:r>
                      <a:r>
                        <a:rPr lang="en-GB" sz="1600" b="0" dirty="0" err="1"/>
                        <a:t>attraverso</a:t>
                      </a:r>
                      <a:r>
                        <a:rPr lang="en-GB" sz="1600" b="0" dirty="0"/>
                        <a:t> le </a:t>
                      </a:r>
                      <a:r>
                        <a:rPr lang="en-GB" sz="1600" b="0" dirty="0" err="1"/>
                        <a:t>tecnologie</a:t>
                      </a:r>
                      <a:r>
                        <a:rPr lang="en-GB" sz="1600" b="0" dirty="0"/>
                        <a:t> </a:t>
                      </a:r>
                      <a:r>
                        <a:rPr lang="en-GB" sz="1600" b="0" dirty="0" err="1"/>
                        <a:t>digitali</a:t>
                      </a:r>
                      <a:endParaRPr lang="en-US" sz="16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t>2.5 Netiquette</a:t>
                      </a:r>
                      <a:endParaRPr lang="en-US" sz="16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t>2.6 </a:t>
                      </a:r>
                      <a:r>
                        <a:rPr lang="en-GB" sz="1600" b="0" dirty="0" err="1"/>
                        <a:t>Gestire</a:t>
                      </a:r>
                      <a:r>
                        <a:rPr lang="en-GB" sz="1600" b="0" dirty="0"/>
                        <a:t> </a:t>
                      </a:r>
                      <a:r>
                        <a:rPr lang="en-GB" sz="1600" b="0" dirty="0" err="1"/>
                        <a:t>l’identità</a:t>
                      </a:r>
                      <a:r>
                        <a:rPr lang="en-GB" sz="1600" b="0" dirty="0"/>
                        <a:t> </a:t>
                      </a:r>
                      <a:r>
                        <a:rPr lang="en-GB" sz="1600" b="0" dirty="0" err="1"/>
                        <a:t>digitale</a:t>
                      </a:r>
                      <a:endParaRPr lang="en-US" sz="16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5591330"/>
                  </a:ext>
                </a:extLst>
              </a:tr>
            </a:tbl>
          </a:graphicData>
        </a:graphic>
      </p:graphicFrame>
      <p:sp>
        <p:nvSpPr>
          <p:cNvPr id="6" name="CasellaDiTesto 5">
            <a:extLst>
              <a:ext uri="{FF2B5EF4-FFF2-40B4-BE49-F238E27FC236}">
                <a16:creationId xmlns:a16="http://schemas.microsoft.com/office/drawing/2014/main" id="{3B71CCA5-F06A-485E-B48E-A9368EEA0BEF}"/>
              </a:ext>
            </a:extLst>
          </p:cNvPr>
          <p:cNvSpPr txBox="1"/>
          <p:nvPr/>
        </p:nvSpPr>
        <p:spPr>
          <a:xfrm>
            <a:off x="3578086" y="5178634"/>
            <a:ext cx="4982817" cy="369332"/>
          </a:xfrm>
          <a:prstGeom prst="rect">
            <a:avLst/>
          </a:prstGeom>
          <a:noFill/>
        </p:spPr>
        <p:txBody>
          <a:bodyPr wrap="square" rtlCol="0">
            <a:spAutoFit/>
          </a:bodyPr>
          <a:lstStyle/>
          <a:p>
            <a:pPr algn="ctr"/>
            <a:r>
              <a:rPr lang="en-US" dirty="0"/>
              <a:t>Fonte: DigComp 2.1, </a:t>
            </a:r>
            <a:r>
              <a:rPr lang="en-US" dirty="0" err="1"/>
              <a:t>pagina</a:t>
            </a:r>
            <a:r>
              <a:rPr lang="en-US" dirty="0"/>
              <a:t> 11</a:t>
            </a:r>
          </a:p>
        </p:txBody>
      </p:sp>
    </p:spTree>
    <p:extLst>
      <p:ext uri="{BB962C8B-B14F-4D97-AF65-F5344CB8AC3E}">
        <p14:creationId xmlns:p14="http://schemas.microsoft.com/office/powerpoint/2010/main" val="40127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2 – Le competenze 2.1 </a:t>
            </a:r>
            <a:r>
              <a:rPr lang="it-IT" altLang="es-ES" sz="2000" b="1" dirty="0" err="1">
                <a:solidFill>
                  <a:schemeClr val="accent1">
                    <a:lumMod val="75000"/>
                  </a:schemeClr>
                </a:solidFill>
                <a:latin typeface="Calibri" panose="020F0502020204030204" pitchFamily="34" charset="0"/>
                <a:cs typeface="Calibri" panose="020F0502020204030204" pitchFamily="34" charset="0"/>
              </a:rPr>
              <a:t>DigComp</a:t>
            </a:r>
            <a:endParaRPr lang="it-IT"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altLang="es-ES" dirty="0">
                <a:latin typeface="Calibri" panose="020F0502020204030204" pitchFamily="34" charset="0"/>
                <a:cs typeface="Calibri" panose="020F0502020204030204" pitchFamily="34" charset="0"/>
              </a:rPr>
              <a:t>Tutte le competenze esposte nella tabella precedente sono strettamente collegate tra loro:</a:t>
            </a:r>
          </a:p>
          <a:p>
            <a:pPr algn="just">
              <a:defRPr/>
            </a:pPr>
            <a:endParaRPr lang="it-IT" altLang="es-ES" dirty="0">
              <a:latin typeface="Calibri" panose="020F0502020204030204" pitchFamily="34" charset="0"/>
              <a:cs typeface="Calibri" panose="020F0502020204030204" pitchFamily="34" charset="0"/>
            </a:endParaRPr>
          </a:p>
          <a:p>
            <a:pPr marL="285750" indent="-285750" algn="just">
              <a:buFontTx/>
              <a:buChar char="-"/>
              <a:defRPr/>
            </a:pPr>
            <a:r>
              <a:rPr lang="it-IT" altLang="es-ES" dirty="0">
                <a:latin typeface="Calibri" panose="020F0502020204030204" pitchFamily="34" charset="0"/>
                <a:cs typeface="Calibri" panose="020F0502020204030204" pitchFamily="34" charset="0"/>
              </a:rPr>
              <a:t>Condividere, coinvolgere e collaborare non sarebbe possibile senza prima interagire attraverso le tecnologie digitali</a:t>
            </a:r>
          </a:p>
          <a:p>
            <a:pPr marL="285750" indent="-285750" algn="just">
              <a:buFontTx/>
              <a:buChar char="-"/>
              <a:defRPr/>
            </a:pPr>
            <a:r>
              <a:rPr lang="it-IT" altLang="es-ES" dirty="0">
                <a:latin typeface="Calibri" panose="020F0502020204030204" pitchFamily="34" charset="0"/>
                <a:cs typeface="Calibri" panose="020F0502020204030204" pitchFamily="34" charset="0"/>
              </a:rPr>
              <a:t>La netiquette aiuta a gestire (e definire) la propria identità digitale</a:t>
            </a:r>
          </a:p>
          <a:p>
            <a:pPr marL="285750" indent="-285750" algn="just">
              <a:buFontTx/>
              <a:buChar char="-"/>
              <a:defRPr/>
            </a:pPr>
            <a:r>
              <a:rPr lang="it-IT" altLang="es-ES" dirty="0">
                <a:latin typeface="Calibri" panose="020F0502020204030204" pitchFamily="34" charset="0"/>
                <a:cs typeface="Calibri" panose="020F0502020204030204" pitchFamily="34" charset="0"/>
              </a:rPr>
              <a:t>E via dicendo.</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altLang="es-ES" dirty="0">
                <a:latin typeface="Calibri" panose="020F0502020204030204" pitchFamily="34" charset="0"/>
                <a:cs typeface="Calibri" panose="020F0502020204030204" pitchFamily="34" charset="0"/>
              </a:rPr>
              <a:t>In altre parole, tra queste competenze non c’è un ordine gerarchico preciso, bensì sono collegate tra loro: migliorare una di queste competenze comporta una maggiore abilità anche nelle altre. </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altLang="es-ES" dirty="0">
                <a:latin typeface="Calibri" panose="020F0502020204030204" pitchFamily="34" charset="0"/>
                <a:cs typeface="Calibri" panose="020F0502020204030204" pitchFamily="34" charset="0"/>
              </a:rPr>
              <a:t>In merito alle competenze sviluppate, il </a:t>
            </a:r>
            <a:r>
              <a:rPr lang="it-IT" altLang="es-ES" dirty="0" err="1">
                <a:latin typeface="Calibri" panose="020F0502020204030204" pitchFamily="34" charset="0"/>
                <a:cs typeface="Calibri" panose="020F0502020204030204" pitchFamily="34" charset="0"/>
              </a:rPr>
              <a:t>DigComp</a:t>
            </a:r>
            <a:r>
              <a:rPr lang="it-IT" altLang="es-ES" dirty="0">
                <a:latin typeface="Calibri" panose="020F0502020204030204" pitchFamily="34" charset="0"/>
                <a:cs typeface="Calibri" panose="020F0502020204030204" pitchFamily="34" charset="0"/>
              </a:rPr>
              <a:t> 2.1 propone un modello progressivo utile a definire il livello di conoscenza sviluppato dagli individui.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89415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3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Interagire</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attraverso</a:t>
            </a:r>
            <a:r>
              <a:rPr lang="en-GB" altLang="es-ES" sz="2000" b="1" dirty="0">
                <a:solidFill>
                  <a:schemeClr val="accent1">
                    <a:lumMod val="75000"/>
                  </a:schemeClr>
                </a:solidFill>
                <a:latin typeface="Calibri" panose="020F0502020204030204" pitchFamily="34" charset="0"/>
                <a:cs typeface="Calibri" panose="020F0502020204030204" pitchFamily="34" charset="0"/>
              </a:rPr>
              <a:t> le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tecnologie</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digitali</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6" name="Immagine 5">
            <a:extLst>
              <a:ext uri="{FF2B5EF4-FFF2-40B4-BE49-F238E27FC236}">
                <a16:creationId xmlns:a16="http://schemas.microsoft.com/office/drawing/2014/main" id="{5B491D9F-AB48-432A-85A1-72D90352D831}"/>
              </a:ext>
            </a:extLst>
          </p:cNvPr>
          <p:cNvPicPr>
            <a:picLocks noChangeAspect="1"/>
          </p:cNvPicPr>
          <p:nvPr/>
        </p:nvPicPr>
        <p:blipFill>
          <a:blip r:embed="rId4"/>
          <a:stretch>
            <a:fillRect/>
          </a:stretch>
        </p:blipFill>
        <p:spPr>
          <a:xfrm>
            <a:off x="0" y="1971556"/>
            <a:ext cx="12192000" cy="3231614"/>
          </a:xfrm>
          <a:prstGeom prst="rect">
            <a:avLst/>
          </a:prstGeom>
        </p:spPr>
      </p:pic>
    </p:spTree>
    <p:extLst>
      <p:ext uri="{BB962C8B-B14F-4D97-AF65-F5344CB8AC3E}">
        <p14:creationId xmlns:p14="http://schemas.microsoft.com/office/powerpoint/2010/main" val="6199089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E855A1-45EC-4406-9D85-87949FC71E9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E1FFE5F-73D2-430A-97F7-78BA164E4300}">
  <ds:schemaRefs>
    <ds:schemaRef ds:uri="http://schemas.microsoft.com/sharepoint/v3/contenttype/forms"/>
  </ds:schemaRefs>
</ds:datastoreItem>
</file>

<file path=customXml/itemProps3.xml><?xml version="1.0" encoding="utf-8"?>
<ds:datastoreItem xmlns:ds="http://schemas.openxmlformats.org/officeDocument/2006/customXml" ds:itemID="{A492BB0D-77ED-4D5F-929D-C2A34803E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TM02900688[[fn=Faceta]]</Template>
  <TotalTime>3732</TotalTime>
  <Words>3194</Words>
  <Application>Microsoft Macintosh PowerPoint</Application>
  <PresentationFormat>Widescreen</PresentationFormat>
  <Paragraphs>231</Paragraphs>
  <Slides>29</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29</vt:i4>
      </vt:variant>
    </vt:vector>
  </HeadingPairs>
  <TitlesOfParts>
    <vt:vector size="33" baseType="lpstr">
      <vt:lpstr>Arial</vt:lpstr>
      <vt:lpstr>Calibri</vt:lpstr>
      <vt:lpstr>Calibri Light</vt:lpstr>
      <vt:lpstr>Tema de Office</vt:lpstr>
      <vt:lpstr>Interagire attraverso le tecnologie digitali: comunicazione e collaborazione  Municipality of Pescara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Microsoft Office User</cp:lastModifiedBy>
  <cp:revision>75</cp:revision>
  <dcterms:created xsi:type="dcterms:W3CDTF">2021-01-21T12:20:00Z</dcterms:created>
  <dcterms:modified xsi:type="dcterms:W3CDTF">2021-12-23T00:18:07Z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