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hLmq3gxqNUrEZw4ECdzwVWZ12uR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80"/>
  </p:normalViewPr>
  <p:slideViewPr>
    <p:cSldViewPr snapToGrid="0" snapToObjects="1">
      <p:cViewPr varScale="1">
        <p:scale>
          <a:sx n="78" d="100"/>
          <a:sy n="78" d="100"/>
        </p:scale>
        <p:origin x="85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4800"/>
              <a:buFont typeface="Calibri"/>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endParaRPr/>
          </a:p>
        </p:txBody>
      </p:sp>
      <p:pic>
        <p:nvPicPr>
          <p:cNvPr id="17" name="Google Shape;17;p31"/>
          <p:cNvPicPr preferRelativeResize="0"/>
          <p:nvPr/>
        </p:nvPicPr>
        <p:blipFill rotWithShape="1">
          <a:blip r:embed="rId2">
            <a:alphaModFix/>
          </a:blip>
          <a:srcRect/>
          <a:stretch/>
        </p:blipFill>
        <p:spPr>
          <a:xfrm>
            <a:off x="9278062" y="81119"/>
            <a:ext cx="2913937" cy="1160584"/>
          </a:xfrm>
          <a:prstGeom prst="rect">
            <a:avLst/>
          </a:prstGeom>
          <a:noFill/>
          <a:ln>
            <a:noFill/>
          </a:ln>
        </p:spPr>
      </p:pic>
      <p:pic>
        <p:nvPicPr>
          <p:cNvPr id="18" name="Google Shape;18;p31"/>
          <p:cNvPicPr preferRelativeResize="0"/>
          <p:nvPr/>
        </p:nvPicPr>
        <p:blipFill rotWithShape="1">
          <a:blip r:embed="rId3">
            <a:alphaModFix/>
          </a:blip>
          <a:srcRect/>
          <a:stretch/>
        </p:blipFill>
        <p:spPr>
          <a:xfrm>
            <a:off x="9192545" y="6198577"/>
            <a:ext cx="2999455" cy="659423"/>
          </a:xfrm>
          <a:prstGeom prst="rect">
            <a:avLst/>
          </a:prstGeom>
          <a:noFill/>
          <a:ln>
            <a:noFill/>
          </a:ln>
        </p:spPr>
      </p:pic>
      <p:pic>
        <p:nvPicPr>
          <p:cNvPr id="19" name="Google Shape;19;p31"/>
          <p:cNvPicPr preferRelativeResize="0"/>
          <p:nvPr/>
        </p:nvPicPr>
        <p:blipFill rotWithShape="1">
          <a:blip r:embed="rId4">
            <a:alphaModFix/>
          </a:blip>
          <a:srcRect/>
          <a:stretch/>
        </p:blipFill>
        <p:spPr>
          <a:xfrm>
            <a:off x="1" y="1"/>
            <a:ext cx="7167646" cy="69195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0"/>
        <p:cNvGrpSpPr/>
        <p:nvPr/>
      </p:nvGrpSpPr>
      <p:grpSpPr>
        <a:xfrm>
          <a:off x="0" y="0"/>
          <a:ext cx="0" cy="0"/>
          <a:chOff x="0" y="0"/>
          <a:chExt cx="0" cy="0"/>
        </a:xfrm>
      </p:grpSpPr>
      <p:sp>
        <p:nvSpPr>
          <p:cNvPr id="61" name="Google Shape;6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9"/>
        <p:cNvGrpSpPr/>
        <p:nvPr/>
      </p:nvGrpSpPr>
      <p:grpSpPr>
        <a:xfrm>
          <a:off x="0" y="0"/>
          <a:ext cx="0" cy="0"/>
          <a:chOff x="0" y="0"/>
          <a:chExt cx="0" cy="0"/>
        </a:xfrm>
      </p:grpSpPr>
      <p:sp>
        <p:nvSpPr>
          <p:cNvPr id="70" name="Google Shape;7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1"/>
        <p:cNvGrpSpPr/>
        <p:nvPr/>
      </p:nvGrpSpPr>
      <p:grpSpPr>
        <a:xfrm>
          <a:off x="0" y="0"/>
          <a:ext cx="0" cy="0"/>
          <a:chOff x="0" y="0"/>
          <a:chExt cx="0" cy="0"/>
        </a:xfrm>
      </p:grpSpPr>
      <p:sp>
        <p:nvSpPr>
          <p:cNvPr id="82" name="Google Shape;8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3"/>
          <p:cNvSpPr>
            <a:spLocks noGrp="1"/>
          </p:cNvSpPr>
          <p:nvPr>
            <p:ph type="pic" idx="2"/>
          </p:nvPr>
        </p:nvSpPr>
        <p:spPr>
          <a:xfrm>
            <a:off x="5183188" y="987425"/>
            <a:ext cx="6172200" cy="4873625"/>
          </a:xfrm>
          <a:prstGeom prst="rect">
            <a:avLst/>
          </a:prstGeom>
          <a:noFill/>
          <a:ln>
            <a:noFill/>
          </a:ln>
        </p:spPr>
      </p:sp>
      <p:sp>
        <p:nvSpPr>
          <p:cNvPr id="84" name="Google Shape;8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8"/>
        <p:cNvGrpSpPr/>
        <p:nvPr/>
      </p:nvGrpSpPr>
      <p:grpSpPr>
        <a:xfrm>
          <a:off x="0" y="0"/>
          <a:ext cx="0" cy="0"/>
          <a:chOff x="0" y="0"/>
          <a:chExt cx="0" cy="0"/>
        </a:xfrm>
      </p:grpSpPr>
      <p:sp>
        <p:nvSpPr>
          <p:cNvPr id="89" name="Google Shape;8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4"/>
        <p:cNvGrpSpPr/>
        <p:nvPr/>
      </p:nvGrpSpPr>
      <p:grpSpPr>
        <a:xfrm>
          <a:off x="0" y="0"/>
          <a:ext cx="0" cy="0"/>
          <a:chOff x="0" y="0"/>
          <a:chExt cx="0" cy="0"/>
        </a:xfrm>
      </p:grpSpPr>
      <p:sp>
        <p:nvSpPr>
          <p:cNvPr id="95" name="Google Shape;9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yle slide layout">
  <p:cSld name="Style slide layout">
    <p:spTree>
      <p:nvGrpSpPr>
        <p:cNvPr id="1" name="Shape 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1"/>
        <p:cNvGrpSpPr/>
        <p:nvPr/>
      </p:nvGrpSpPr>
      <p:grpSpPr>
        <a:xfrm>
          <a:off x="0" y="0"/>
          <a:ext cx="0" cy="0"/>
          <a:chOff x="0" y="0"/>
          <a:chExt cx="0" cy="0"/>
        </a:xfrm>
      </p:grpSpPr>
      <p:pic>
        <p:nvPicPr>
          <p:cNvPr id="22" name="Google Shape;22;p33"/>
          <p:cNvPicPr preferRelativeResize="0"/>
          <p:nvPr/>
        </p:nvPicPr>
        <p:blipFill rotWithShape="1">
          <a:blip r:embed="rId2">
            <a:alphaModFix/>
          </a:blip>
          <a:srcRect/>
          <a:stretch/>
        </p:blipFill>
        <p:spPr>
          <a:xfrm>
            <a:off x="9301470" y="6310796"/>
            <a:ext cx="2489015" cy="547204"/>
          </a:xfrm>
          <a:prstGeom prst="rect">
            <a:avLst/>
          </a:prstGeom>
          <a:noFill/>
          <a:ln>
            <a:noFill/>
          </a:ln>
        </p:spPr>
      </p:pic>
      <p:sp>
        <p:nvSpPr>
          <p:cNvPr id="23" name="Google Shape;23;p33"/>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4" name="Google Shape;24;p33"/>
          <p:cNvPicPr preferRelativeResize="0"/>
          <p:nvPr/>
        </p:nvPicPr>
        <p:blipFill rotWithShape="1">
          <a:blip r:embed="rId3">
            <a:alphaModFix/>
          </a:blip>
          <a:srcRect/>
          <a:stretch/>
        </p:blipFill>
        <p:spPr>
          <a:xfrm>
            <a:off x="0" y="0"/>
            <a:ext cx="2219417" cy="883966"/>
          </a:xfrm>
          <a:prstGeom prst="rect">
            <a:avLst/>
          </a:prstGeom>
          <a:noFill/>
          <a:ln>
            <a:noFill/>
          </a:ln>
        </p:spPr>
      </p:pic>
      <p:pic>
        <p:nvPicPr>
          <p:cNvPr id="25" name="Google Shape;25;p33"/>
          <p:cNvPicPr preferRelativeResize="0"/>
          <p:nvPr/>
        </p:nvPicPr>
        <p:blipFill rotWithShape="1">
          <a:blip r:embed="rId4" cstate="email">
            <a:alphaModFix/>
            <a:extLst>
              <a:ext uri="{28A0092B-C50C-407E-A947-70E740481C1C}">
                <a14:useLocalDpi xmlns:a14="http://schemas.microsoft.com/office/drawing/2010/main"/>
              </a:ext>
            </a:extLst>
          </a:blip>
          <a:srcRect l="-932" t="-885" b="-20"/>
          <a:stretch/>
        </p:blipFill>
        <p:spPr>
          <a:xfrm>
            <a:off x="10515599" y="-240631"/>
            <a:ext cx="1896879" cy="67110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26"/>
        <p:cNvGrpSpPr/>
        <p:nvPr/>
      </p:nvGrpSpPr>
      <p:grpSpPr>
        <a:xfrm>
          <a:off x="0" y="0"/>
          <a:ext cx="0" cy="0"/>
          <a:chOff x="0" y="0"/>
          <a:chExt cx="0" cy="0"/>
        </a:xfrm>
      </p:grpSpPr>
      <p:sp>
        <p:nvSpPr>
          <p:cNvPr id="27" name="Google Shape;27;p34"/>
          <p:cNvSpPr/>
          <p:nvPr/>
        </p:nvSpPr>
        <p:spPr>
          <a:xfrm rot="10800000">
            <a:off x="4606" y="-4432"/>
            <a:ext cx="4988375" cy="6679552"/>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34"/>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9" name="Google Shape;29;p34"/>
          <p:cNvPicPr preferRelativeResize="0"/>
          <p:nvPr/>
        </p:nvPicPr>
        <p:blipFill rotWithShape="1">
          <a:blip r:embed="rId2">
            <a:alphaModFix/>
          </a:blip>
          <a:srcRect/>
          <a:stretch/>
        </p:blipFill>
        <p:spPr>
          <a:xfrm>
            <a:off x="9957816" y="23000"/>
            <a:ext cx="2219417" cy="860965"/>
          </a:xfrm>
          <a:prstGeom prst="rect">
            <a:avLst/>
          </a:prstGeom>
          <a:noFill/>
          <a:ln>
            <a:noFill/>
          </a:ln>
        </p:spPr>
      </p:pic>
      <p:pic>
        <p:nvPicPr>
          <p:cNvPr id="30" name="Google Shape;30;p34"/>
          <p:cNvPicPr preferRelativeResize="0"/>
          <p:nvPr/>
        </p:nvPicPr>
        <p:blipFill rotWithShape="1">
          <a:blip r:embed="rId3">
            <a:alphaModFix/>
          </a:blip>
          <a:srcRect/>
          <a:stretch/>
        </p:blipFill>
        <p:spPr>
          <a:xfrm>
            <a:off x="9301470" y="6310796"/>
            <a:ext cx="2489015" cy="54720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31"/>
        <p:cNvGrpSpPr/>
        <p:nvPr/>
      </p:nvGrpSpPr>
      <p:grpSpPr>
        <a:xfrm>
          <a:off x="0" y="0"/>
          <a:ext cx="0" cy="0"/>
          <a:chOff x="0" y="0"/>
          <a:chExt cx="0" cy="0"/>
        </a:xfrm>
      </p:grpSpPr>
      <p:sp>
        <p:nvSpPr>
          <p:cNvPr id="32" name="Google Shape;3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5"/>
        <p:cNvGrpSpPr/>
        <p:nvPr/>
      </p:nvGrpSpPr>
      <p:grpSpPr>
        <a:xfrm>
          <a:off x="0" y="0"/>
          <a:ext cx="0" cy="0"/>
          <a:chOff x="0" y="0"/>
          <a:chExt cx="0" cy="0"/>
        </a:xfrm>
      </p:grpSpPr>
      <p:sp>
        <p:nvSpPr>
          <p:cNvPr id="36" name="Google Shape;36;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1"/>
        <p:cNvGrpSpPr/>
        <p:nvPr/>
      </p:nvGrpSpPr>
      <p:grpSpPr>
        <a:xfrm>
          <a:off x="0" y="0"/>
          <a:ext cx="0" cy="0"/>
          <a:chOff x="0" y="0"/>
          <a:chExt cx="0" cy="0"/>
        </a:xfrm>
      </p:grpSpPr>
      <p:sp>
        <p:nvSpPr>
          <p:cNvPr id="42" name="Google Shape;42;p3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4" name="Google Shape;4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7"/>
        <p:cNvGrpSpPr/>
        <p:nvPr/>
      </p:nvGrpSpPr>
      <p:grpSpPr>
        <a:xfrm>
          <a:off x="0" y="0"/>
          <a:ext cx="0" cy="0"/>
          <a:chOff x="0" y="0"/>
          <a:chExt cx="0" cy="0"/>
        </a:xfrm>
      </p:grpSpPr>
      <p:sp>
        <p:nvSpPr>
          <p:cNvPr id="48" name="Google Shape;4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3"/>
        <p:cNvGrpSpPr/>
        <p:nvPr/>
      </p:nvGrpSpPr>
      <p:grpSpPr>
        <a:xfrm>
          <a:off x="0" y="0"/>
          <a:ext cx="0" cy="0"/>
          <a:chOff x="0" y="0"/>
          <a:chExt cx="0" cy="0"/>
        </a:xfrm>
      </p:grpSpPr>
      <p:sp>
        <p:nvSpPr>
          <p:cNvPr id="54" name="Google Shape;5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9.jp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ich.unesco.org/en/list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ctrTitle"/>
          </p:nvPr>
        </p:nvSpPr>
        <p:spPr>
          <a:xfrm>
            <a:off x="7462905" y="2267569"/>
            <a:ext cx="4473369" cy="3031244"/>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chemeClr val="dk2"/>
              </a:buClr>
              <a:buSzPts val="4800"/>
              <a:buFont typeface="Calibri"/>
              <a:buNone/>
            </a:pPr>
            <a:r>
              <a:rPr lang="en-GB" sz="4800" b="1" dirty="0" err="1"/>
              <a:t>Condivisione</a:t>
            </a:r>
            <a:r>
              <a:rPr lang="en-GB" sz="4800" b="1" dirty="0"/>
              <a:t> </a:t>
            </a:r>
            <a:r>
              <a:rPr lang="en-GB" sz="4800" b="1" dirty="0" err="1"/>
              <a:t>delle</a:t>
            </a:r>
            <a:r>
              <a:rPr lang="en-GB" sz="4800" b="1" dirty="0"/>
              <a:t> </a:t>
            </a:r>
            <a:r>
              <a:rPr lang="en-GB" sz="4800" b="1" dirty="0" err="1"/>
              <a:t>conoscenze</a:t>
            </a:r>
            <a:r>
              <a:rPr lang="en-GB" sz="4800" b="1" dirty="0"/>
              <a:t> e </a:t>
            </a:r>
            <a:r>
              <a:rPr lang="en-GB" sz="4800" b="1" dirty="0" err="1"/>
              <a:t>apprendimento</a:t>
            </a:r>
            <a:r>
              <a:rPr lang="en-GB" sz="4800" b="1" dirty="0"/>
              <a:t> </a:t>
            </a:r>
            <a:r>
              <a:rPr lang="en-GB" sz="4800" b="1" dirty="0" err="1"/>
              <a:t>tra</a:t>
            </a:r>
            <a:r>
              <a:rPr lang="en-GB" sz="4800" b="1" dirty="0"/>
              <a:t> </a:t>
            </a:r>
            <a:r>
              <a:rPr lang="en-GB" sz="4800" b="1" dirty="0" err="1"/>
              <a:t>pari</a:t>
            </a:r>
            <a:r>
              <a:rPr lang="en-GB" sz="4800" b="1" dirty="0"/>
              <a:t> </a:t>
            </a:r>
            <a:br>
              <a:rPr lang="en-GB" sz="4800" b="1" dirty="0"/>
            </a:br>
            <a:br>
              <a:rPr lang="en-GB" sz="5400" b="1" dirty="0"/>
            </a:br>
            <a:r>
              <a:rPr lang="en-GB" sz="5400" dirty="0"/>
              <a:t>Irish Rural Link</a:t>
            </a:r>
            <a:endParaRPr sz="5400" b="1" dirty="0">
              <a:solidFill>
                <a:srgbClr val="266C9F"/>
              </a:solidFill>
            </a:endParaRPr>
          </a:p>
        </p:txBody>
      </p:sp>
      <p:pic>
        <p:nvPicPr>
          <p:cNvPr id="105" name="Google Shape;105;p1"/>
          <p:cNvPicPr preferRelativeResize="0"/>
          <p:nvPr/>
        </p:nvPicPr>
        <p:blipFill rotWithShape="1">
          <a:blip r:embed="rId3">
            <a:alphaModFix/>
          </a:blip>
          <a:srcRect/>
          <a:stretch/>
        </p:blipFill>
        <p:spPr>
          <a:xfrm>
            <a:off x="9296195" y="6221364"/>
            <a:ext cx="2895805" cy="6366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0"/>
          <p:cNvSpPr txBox="1">
            <a:spLocks noGrp="1"/>
          </p:cNvSpPr>
          <p:nvPr>
            <p:ph type="title" idx="4294967295"/>
          </p:nvPr>
        </p:nvSpPr>
        <p:spPr>
          <a:xfrm>
            <a:off x="-631596" y="0"/>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66C9F"/>
              </a:buClr>
              <a:buSzPts val="4400"/>
              <a:buFont typeface="Calibri"/>
              <a:buNone/>
            </a:pPr>
            <a:r>
              <a:rPr lang="en-GB" b="1">
                <a:solidFill>
                  <a:srgbClr val="266C9F"/>
                </a:solidFill>
              </a:rPr>
              <a:t>2.1. Networking</a:t>
            </a:r>
            <a:endParaRPr/>
          </a:p>
        </p:txBody>
      </p:sp>
      <p:sp>
        <p:nvSpPr>
          <p:cNvPr id="218" name="Google Shape;218;p10"/>
          <p:cNvSpPr txBox="1">
            <a:spLocks noGrp="1"/>
          </p:cNvSpPr>
          <p:nvPr>
            <p:ph type="body" idx="4294967295"/>
          </p:nvPr>
        </p:nvSpPr>
        <p:spPr>
          <a:xfrm>
            <a:off x="4866290" y="1847474"/>
            <a:ext cx="6818233"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GB" sz="2400" dirty="0"/>
              <a:t>Il </a:t>
            </a:r>
            <a:r>
              <a:rPr lang="it-IT" sz="2400" dirty="0"/>
              <a:t>networking è un’attivita importante all’interno dei servizi comunitari. Può avvenire tra membri di una singola organizzazione o di un gruppo sociale, tra persone provenienti da comunità diverse o tra organizzazioni. Aiuta a creare una rete di individui con gli stessi problemi e permette loro di collaborare al fine di trovare soluzioni, condividendo le proprie conoscenze e gli strumenti a loro disposizione. Per le organizzazioni è fondamentale comunicare con altri gruppi, aziende e individui, che possano aiutarli in maniera diretta o indiretta. </a:t>
            </a:r>
          </a:p>
        </p:txBody>
      </p:sp>
      <p:pic>
        <p:nvPicPr>
          <p:cNvPr id="219" name="Google Shape;219;p10" descr="Connections outlin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5245" y="156075"/>
            <a:ext cx="2678783" cy="267878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1"/>
          <p:cNvSpPr txBox="1">
            <a:spLocks noGrp="1"/>
          </p:cNvSpPr>
          <p:nvPr>
            <p:ph type="title" idx="4294967295"/>
          </p:nvPr>
        </p:nvSpPr>
        <p:spPr>
          <a:xfrm>
            <a:off x="1143001" y="153192"/>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66C9F"/>
              </a:buClr>
              <a:buSzPts val="4400"/>
              <a:buFont typeface="Calibri"/>
              <a:buNone/>
            </a:pPr>
            <a:r>
              <a:rPr lang="en-GB" b="1" dirty="0">
                <a:solidFill>
                  <a:srgbClr val="266C9F"/>
                </a:solidFill>
              </a:rPr>
              <a:t>2.1.1. </a:t>
            </a:r>
            <a:r>
              <a:rPr lang="en-GB" b="1" dirty="0" err="1">
                <a:solidFill>
                  <a:srgbClr val="266C9F"/>
                </a:solidFill>
              </a:rPr>
              <a:t>Creare</a:t>
            </a:r>
            <a:r>
              <a:rPr lang="en-GB" b="1" dirty="0">
                <a:solidFill>
                  <a:srgbClr val="266C9F"/>
                </a:solidFill>
              </a:rPr>
              <a:t> un Network</a:t>
            </a:r>
            <a:r>
              <a:rPr lang="en-GB" dirty="0"/>
              <a:t>		</a:t>
            </a:r>
            <a:endParaRPr dirty="0"/>
          </a:p>
        </p:txBody>
      </p:sp>
      <p:sp>
        <p:nvSpPr>
          <p:cNvPr id="225" name="Google Shape;225;p11"/>
          <p:cNvSpPr txBox="1">
            <a:spLocks noGrp="1"/>
          </p:cNvSpPr>
          <p:nvPr>
            <p:ph type="body" idx="4294967295"/>
          </p:nvPr>
        </p:nvSpPr>
        <p:spPr>
          <a:xfrm>
            <a:off x="3148552" y="1690688"/>
            <a:ext cx="8781068"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it-IT" sz="2400" dirty="0"/>
              <a:t>I network sono fondamentali per condividere idee e creare un patrimonio locale.</a:t>
            </a:r>
          </a:p>
          <a:p>
            <a:pPr marL="228600" lvl="0" indent="-228600" algn="l" rtl="0">
              <a:lnSpc>
                <a:spcPct val="90000"/>
              </a:lnSpc>
              <a:spcBef>
                <a:spcPts val="0"/>
              </a:spcBef>
              <a:spcAft>
                <a:spcPts val="0"/>
              </a:spcAft>
              <a:buClr>
                <a:schemeClr val="dk1"/>
              </a:buClr>
              <a:buSzPts val="2400"/>
              <a:buChar char="•"/>
            </a:pPr>
            <a:endParaRPr lang="it-IT" sz="2400" dirty="0"/>
          </a:p>
          <a:p>
            <a:pPr marL="228600" lvl="0" indent="-228600" algn="l" rtl="0">
              <a:lnSpc>
                <a:spcPct val="90000"/>
              </a:lnSpc>
              <a:spcBef>
                <a:spcPts val="0"/>
              </a:spcBef>
              <a:spcAft>
                <a:spcPts val="0"/>
              </a:spcAft>
              <a:buClr>
                <a:schemeClr val="dk1"/>
              </a:buClr>
              <a:buSzPts val="2400"/>
              <a:buChar char="•"/>
            </a:pPr>
            <a:r>
              <a:rPr lang="it-IT" sz="2400" dirty="0"/>
              <a:t>Possono essere composti da gruppi di persone con idee uguali o simili, ma possono anche includere elementi esterni utili a fornire consigli e supporto in ambito di conoscenze o finanziamenti.</a:t>
            </a:r>
          </a:p>
          <a:p>
            <a:pPr marL="228600" lvl="0" indent="-228600" algn="l" rtl="0">
              <a:lnSpc>
                <a:spcPct val="90000"/>
              </a:lnSpc>
              <a:spcBef>
                <a:spcPts val="0"/>
              </a:spcBef>
              <a:spcAft>
                <a:spcPts val="0"/>
              </a:spcAft>
              <a:buClr>
                <a:schemeClr val="dk1"/>
              </a:buClr>
              <a:buSzPts val="2400"/>
              <a:buChar char="•"/>
            </a:pPr>
            <a:endParaRPr lang="it-IT" sz="2400" dirty="0"/>
          </a:p>
          <a:p>
            <a:pPr marL="228600" lvl="0" indent="-228600" algn="l" rtl="0">
              <a:lnSpc>
                <a:spcPct val="90000"/>
              </a:lnSpc>
              <a:spcBef>
                <a:spcPts val="0"/>
              </a:spcBef>
              <a:spcAft>
                <a:spcPts val="0"/>
              </a:spcAft>
              <a:buClr>
                <a:schemeClr val="dk1"/>
              </a:buClr>
              <a:buSzPts val="2400"/>
              <a:buChar char="•"/>
            </a:pPr>
            <a:r>
              <a:rPr lang="it-IT" sz="2400" dirty="0"/>
              <a:t>Troviamo svariati esempi di network nell’ambito ICH. In Irlanda c’è un network per le costruzioni in pietra a secco ma esistono reti in questo ambito anche a livello europeo, come ad esempio quello che vede coinvolti Italia, Grecia e Spagna. </a:t>
            </a:r>
            <a:endParaRPr lang="it-IT" dirty="0"/>
          </a:p>
        </p:txBody>
      </p:sp>
      <p:pic>
        <p:nvPicPr>
          <p:cNvPr id="226" name="Google Shape;226;p11" descr="Person standing close to shorn sheep eating grass in pasture, with palm held to furthest sheep’s mouth"/>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2380" y="550214"/>
            <a:ext cx="2783092" cy="18570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2"/>
          <p:cNvSpPr txBox="1">
            <a:spLocks noGrp="1"/>
          </p:cNvSpPr>
          <p:nvPr>
            <p:ph type="title" idx="4294967295"/>
          </p:nvPr>
        </p:nvSpPr>
        <p:spPr>
          <a:xfrm>
            <a:off x="970961" y="4028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6C9F"/>
              </a:buClr>
              <a:buSzPts val="4400"/>
              <a:buFont typeface="Calibri"/>
              <a:buNone/>
            </a:pPr>
            <a:r>
              <a:rPr lang="en-GB" b="1" dirty="0">
                <a:solidFill>
                  <a:srgbClr val="266C9F"/>
                </a:solidFill>
              </a:rPr>
              <a:t>2.1.2. </a:t>
            </a:r>
            <a:r>
              <a:rPr lang="en-GB" b="1" dirty="0" err="1">
                <a:solidFill>
                  <a:srgbClr val="266C9F"/>
                </a:solidFill>
              </a:rPr>
              <a:t>Benefici</a:t>
            </a:r>
            <a:r>
              <a:rPr lang="en-GB" b="1" dirty="0">
                <a:solidFill>
                  <a:srgbClr val="266C9F"/>
                </a:solidFill>
              </a:rPr>
              <a:t> del Networking</a:t>
            </a:r>
            <a:r>
              <a:rPr lang="en-GB" dirty="0"/>
              <a:t>	</a:t>
            </a:r>
            <a:endParaRPr dirty="0"/>
          </a:p>
        </p:txBody>
      </p:sp>
      <p:sp>
        <p:nvSpPr>
          <p:cNvPr id="232" name="Google Shape;232;p12"/>
          <p:cNvSpPr txBox="1">
            <a:spLocks noGrp="1"/>
          </p:cNvSpPr>
          <p:nvPr>
            <p:ph type="body" idx="4294967295"/>
          </p:nvPr>
        </p:nvSpPr>
        <p:spPr>
          <a:xfrm>
            <a:off x="2507529" y="1576895"/>
            <a:ext cx="9337249" cy="456938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it-IT" sz="2400" dirty="0"/>
              <a:t>Esistono svariati benefici collegati al networking, di seguito alcuni dei principali.  </a:t>
            </a:r>
            <a:endParaRPr lang="it-IT" dirty="0"/>
          </a:p>
          <a:p>
            <a:pPr marL="228600" lvl="0" indent="-228600" algn="l" rtl="0">
              <a:lnSpc>
                <a:spcPct val="90000"/>
              </a:lnSpc>
              <a:spcBef>
                <a:spcPts val="1000"/>
              </a:spcBef>
              <a:spcAft>
                <a:spcPts val="0"/>
              </a:spcAft>
              <a:buClr>
                <a:schemeClr val="dk1"/>
              </a:buClr>
              <a:buSzPts val="2400"/>
              <a:buChar char="•"/>
            </a:pPr>
            <a:r>
              <a:rPr lang="it-IT" sz="2400" b="1" dirty="0"/>
              <a:t>Condivisione del Sapere – </a:t>
            </a:r>
            <a:r>
              <a:rPr lang="it-IT" sz="2400" dirty="0"/>
              <a:t>I network permettono di condividere idee e conoscenze. Offrono uno spazio di apprendimento, confronto e permette di osservare come gli altri sviluppano I propri progetti.</a:t>
            </a:r>
          </a:p>
          <a:p>
            <a:pPr marL="228600" lvl="0" indent="-228600" algn="l" rtl="0">
              <a:lnSpc>
                <a:spcPct val="90000"/>
              </a:lnSpc>
              <a:spcBef>
                <a:spcPts val="1000"/>
              </a:spcBef>
              <a:spcAft>
                <a:spcPts val="0"/>
              </a:spcAft>
              <a:buClr>
                <a:schemeClr val="dk1"/>
              </a:buClr>
              <a:buSzPts val="2400"/>
              <a:buChar char="•"/>
            </a:pPr>
            <a:r>
              <a:rPr lang="it-IT" sz="2400" b="1" dirty="0"/>
              <a:t>Creazione di Opportunità </a:t>
            </a:r>
            <a:r>
              <a:rPr lang="it-IT" sz="2400" dirty="0"/>
              <a:t>– all’interno dei network possono trovarsi persone influenti o consiglieri che possano aiutare gli altri ad avviare il processo di sviluppo della propria idea ICH. </a:t>
            </a:r>
            <a:endParaRPr lang="it-IT" dirty="0"/>
          </a:p>
          <a:p>
            <a:pPr marL="228600" lvl="0" indent="-228600" algn="l" rtl="0">
              <a:lnSpc>
                <a:spcPct val="90000"/>
              </a:lnSpc>
              <a:spcBef>
                <a:spcPts val="1000"/>
              </a:spcBef>
              <a:spcAft>
                <a:spcPts val="0"/>
              </a:spcAft>
              <a:buClr>
                <a:schemeClr val="dk1"/>
              </a:buClr>
              <a:buSzPts val="2400"/>
              <a:buChar char="•"/>
            </a:pPr>
            <a:r>
              <a:rPr lang="it-IT" sz="2400" b="1" dirty="0"/>
              <a:t>Connessioni </a:t>
            </a:r>
            <a:r>
              <a:rPr lang="it-IT" sz="2400" dirty="0"/>
              <a:t>– Il network connette individui e comunità tra loro. Permette anche di connettersi con persone al di fuori della propria rete attraverso connessioni comuni. </a:t>
            </a:r>
            <a:endParaRPr lang="it-IT" dirty="0"/>
          </a:p>
        </p:txBody>
      </p:sp>
      <p:pic>
        <p:nvPicPr>
          <p:cNvPr id="233" name="Google Shape;233;p12" descr="Network outlin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5097" y="1490743"/>
            <a:ext cx="1904215" cy="190421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3"/>
          <p:cNvSpPr txBox="1">
            <a:spLocks noGrp="1"/>
          </p:cNvSpPr>
          <p:nvPr>
            <p:ph type="title" idx="4294967295"/>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66C9F"/>
              </a:buClr>
              <a:buSzPts val="4400"/>
              <a:buFont typeface="Calibri"/>
              <a:buNone/>
            </a:pPr>
            <a:r>
              <a:rPr lang="en-GB" b="1" dirty="0">
                <a:solidFill>
                  <a:srgbClr val="266C9F"/>
                </a:solidFill>
              </a:rPr>
              <a:t>2.1.2. </a:t>
            </a:r>
            <a:r>
              <a:rPr lang="en-GB" b="1" dirty="0" err="1">
                <a:solidFill>
                  <a:srgbClr val="266C9F"/>
                </a:solidFill>
              </a:rPr>
              <a:t>Benefici</a:t>
            </a:r>
            <a:r>
              <a:rPr lang="en-GB" b="1" dirty="0">
                <a:solidFill>
                  <a:srgbClr val="266C9F"/>
                </a:solidFill>
              </a:rPr>
              <a:t> del Networking</a:t>
            </a:r>
            <a:r>
              <a:rPr lang="en-GB" dirty="0"/>
              <a:t>	</a:t>
            </a:r>
            <a:endParaRPr dirty="0"/>
          </a:p>
        </p:txBody>
      </p:sp>
      <p:sp>
        <p:nvSpPr>
          <p:cNvPr id="239" name="Google Shape;239;p13"/>
          <p:cNvSpPr txBox="1">
            <a:spLocks noGrp="1"/>
          </p:cNvSpPr>
          <p:nvPr>
            <p:ph type="body" idx="4294967295"/>
          </p:nvPr>
        </p:nvSpPr>
        <p:spPr>
          <a:xfrm>
            <a:off x="3525624" y="1650477"/>
            <a:ext cx="8253167" cy="47037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it-IT" sz="2400" b="1" dirty="0"/>
              <a:t>Migliorare il Profilo </a:t>
            </a:r>
            <a:r>
              <a:rPr lang="it-IT" sz="2400" dirty="0"/>
              <a:t>– aiuta a migliorare il profilo della propria attivita ICH e dell’area locale. Questo può portare alla creazione di nuove opportunità locali quali turismo o nuovi posti di lavoro.</a:t>
            </a:r>
          </a:p>
          <a:p>
            <a:pPr marL="0" lvl="0" indent="0" algn="l" rtl="0">
              <a:lnSpc>
                <a:spcPct val="90000"/>
              </a:lnSpc>
              <a:spcBef>
                <a:spcPts val="0"/>
              </a:spcBef>
              <a:spcAft>
                <a:spcPts val="0"/>
              </a:spcAft>
              <a:buClr>
                <a:schemeClr val="dk1"/>
              </a:buClr>
              <a:buSzPts val="2400"/>
              <a:buNone/>
            </a:pPr>
            <a:endParaRPr lang="it-IT" sz="2400" dirty="0"/>
          </a:p>
          <a:p>
            <a:pPr marL="228600" lvl="0" indent="-228600" algn="l" rtl="0">
              <a:lnSpc>
                <a:spcPct val="90000"/>
              </a:lnSpc>
              <a:spcBef>
                <a:spcPts val="0"/>
              </a:spcBef>
              <a:spcAft>
                <a:spcPts val="0"/>
              </a:spcAft>
              <a:buClr>
                <a:schemeClr val="dk1"/>
              </a:buClr>
              <a:buSzPts val="2400"/>
              <a:buChar char="•"/>
            </a:pPr>
            <a:r>
              <a:rPr lang="it-IT" sz="2400" b="1" dirty="0"/>
              <a:t>Condividere Risorse – </a:t>
            </a:r>
            <a:r>
              <a:rPr lang="it-IT" sz="2400" dirty="0"/>
              <a:t>Essere parte di un network permette di accedere a risorse alle quali non si potrebbe accedere da soli. </a:t>
            </a:r>
            <a:endParaRPr dirty="0"/>
          </a:p>
        </p:txBody>
      </p:sp>
      <p:pic>
        <p:nvPicPr>
          <p:cNvPr id="240" name="Google Shape;240;p13" descr="Netwo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5757" y="1650477"/>
            <a:ext cx="2631649" cy="26316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4"/>
          <p:cNvSpPr/>
          <p:nvPr/>
        </p:nvSpPr>
        <p:spPr>
          <a:xfrm>
            <a:off x="4658894" y="9809"/>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46" name="Google Shape;246;p14"/>
          <p:cNvGrpSpPr/>
          <p:nvPr/>
        </p:nvGrpSpPr>
        <p:grpSpPr>
          <a:xfrm>
            <a:off x="6003782" y="2746326"/>
            <a:ext cx="6013253" cy="2739171"/>
            <a:chOff x="4834470" y="1482096"/>
            <a:chExt cx="6186103" cy="2862506"/>
          </a:xfrm>
        </p:grpSpPr>
        <p:grpSp>
          <p:nvGrpSpPr>
            <p:cNvPr id="247" name="Google Shape;247;p14"/>
            <p:cNvGrpSpPr/>
            <p:nvPr/>
          </p:nvGrpSpPr>
          <p:grpSpPr>
            <a:xfrm>
              <a:off x="5895648" y="1482096"/>
              <a:ext cx="5124925" cy="2862506"/>
              <a:chOff x="6420994" y="1411926"/>
              <a:chExt cx="5124925" cy="2862506"/>
            </a:xfrm>
          </p:grpSpPr>
          <p:sp>
            <p:nvSpPr>
              <p:cNvPr id="248" name="Google Shape;248;p14"/>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49" name="Google Shape;249;p14"/>
              <p:cNvSpPr txBox="1"/>
              <p:nvPr/>
            </p:nvSpPr>
            <p:spPr>
              <a:xfrm>
                <a:off x="6420994" y="1411926"/>
                <a:ext cx="5124925" cy="2862506"/>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it-IT" sz="2000" b="1" dirty="0">
                    <a:solidFill>
                      <a:schemeClr val="dk1"/>
                    </a:solidFill>
                    <a:latin typeface="Calibri"/>
                    <a:ea typeface="Calibri"/>
                    <a:cs typeface="Calibri"/>
                    <a:sym typeface="Calibri"/>
                  </a:rPr>
                  <a:t>Identificare sfide/opportunità</a:t>
                </a:r>
                <a:endParaRPr lang="it-IT" dirty="0"/>
              </a:p>
              <a:p>
                <a:pPr marL="0" marR="0" lvl="0" indent="0" algn="l" rtl="0">
                  <a:spcBef>
                    <a:spcPts val="0"/>
                  </a:spcBef>
                  <a:spcAft>
                    <a:spcPts val="0"/>
                  </a:spcAft>
                  <a:buNone/>
                </a:pPr>
                <a:r>
                  <a:rPr lang="it-IT" sz="2000" dirty="0">
                    <a:solidFill>
                      <a:schemeClr val="dk1"/>
                    </a:solidFill>
                    <a:latin typeface="Calibri"/>
                    <a:ea typeface="Calibri"/>
                    <a:cs typeface="Calibri"/>
                    <a:sym typeface="Calibri"/>
                  </a:rPr>
                  <a:t>Perché creare un network?</a:t>
                </a:r>
              </a:p>
              <a:p>
                <a:pPr marL="0" marR="0" lvl="0" indent="0" algn="l" rtl="0">
                  <a:spcBef>
                    <a:spcPts val="0"/>
                  </a:spcBef>
                  <a:spcAft>
                    <a:spcPts val="0"/>
                  </a:spcAft>
                  <a:buNone/>
                </a:pPr>
                <a:r>
                  <a:rPr lang="it-IT" sz="2000" dirty="0">
                    <a:solidFill>
                      <a:schemeClr val="dk1"/>
                    </a:solidFill>
                    <a:latin typeface="Calibri"/>
                    <a:ea typeface="Calibri"/>
                    <a:cs typeface="Calibri"/>
                    <a:sym typeface="Calibri"/>
                  </a:rPr>
                  <a:t>Quale obiettivo si vuole raggiungere? (Sensibilizzare, rafforzare la comunità locale?) </a:t>
                </a:r>
              </a:p>
              <a:p>
                <a:pPr marL="0" marR="0" lvl="0" indent="0" algn="l" rtl="0">
                  <a:spcBef>
                    <a:spcPts val="0"/>
                  </a:spcBef>
                  <a:spcAft>
                    <a:spcPts val="0"/>
                  </a:spcAft>
                  <a:buNone/>
                </a:pPr>
                <a:r>
                  <a:rPr lang="it-IT" sz="2000" dirty="0">
                    <a:solidFill>
                      <a:schemeClr val="dk1"/>
                    </a:solidFill>
                    <a:latin typeface="Calibri"/>
                    <a:ea typeface="Calibri"/>
                    <a:cs typeface="Calibri"/>
                    <a:sym typeface="Calibri"/>
                  </a:rPr>
                  <a:t>La cooperazione migliorerebbe la situazione attuale? </a:t>
                </a:r>
              </a:p>
              <a:p>
                <a:pPr marL="0" marR="0" lvl="0" indent="0" algn="l" rtl="0">
                  <a:spcBef>
                    <a:spcPts val="0"/>
                  </a:spcBef>
                  <a:spcAft>
                    <a:spcPts val="0"/>
                  </a:spcAft>
                  <a:buNone/>
                </a:pPr>
                <a:r>
                  <a:rPr lang="it-IT" sz="2000" dirty="0">
                    <a:solidFill>
                      <a:schemeClr val="dk1"/>
                    </a:solidFill>
                    <a:latin typeface="Calibri"/>
                    <a:ea typeface="Calibri"/>
                    <a:cs typeface="Calibri"/>
                    <a:sym typeface="Calibri"/>
                  </a:rPr>
                  <a:t>Analizzare I punti di forza e di debolezza della comunità/attivita di riferimento. </a:t>
                </a:r>
              </a:p>
              <a:p>
                <a:pPr marL="0" marR="0" lvl="0" indent="0" algn="l" rtl="0">
                  <a:spcBef>
                    <a:spcPts val="0"/>
                  </a:spcBef>
                  <a:spcAft>
                    <a:spcPts val="0"/>
                  </a:spcAft>
                  <a:buNone/>
                </a:pPr>
                <a:r>
                  <a:rPr lang="en-GB" sz="1200" i="1" dirty="0">
                    <a:solidFill>
                      <a:schemeClr val="dk1"/>
                    </a:solidFill>
                    <a:latin typeface="Calibri"/>
                    <a:ea typeface="Calibri"/>
                    <a:cs typeface="Calibri"/>
                    <a:sym typeface="Calibri"/>
                  </a:rPr>
                  <a:t>Fonte: RUBIZMO Cooperation Tool: </a:t>
                </a:r>
                <a:r>
                  <a:rPr lang="en-GB" sz="1200" i="1" dirty="0" err="1">
                    <a:solidFill>
                      <a:schemeClr val="dk1"/>
                    </a:solidFill>
                    <a:latin typeface="Calibri"/>
                    <a:ea typeface="Calibri"/>
                    <a:cs typeface="Calibri"/>
                    <a:sym typeface="Calibri"/>
                  </a:rPr>
                  <a:t>www.rubizmo.eu</a:t>
                </a:r>
                <a:endParaRPr sz="1200" i="1" dirty="0">
                  <a:solidFill>
                    <a:schemeClr val="dk1"/>
                  </a:solidFill>
                  <a:latin typeface="Calibri"/>
                  <a:ea typeface="Calibri"/>
                  <a:cs typeface="Calibri"/>
                  <a:sym typeface="Calibri"/>
                </a:endParaRPr>
              </a:p>
            </p:txBody>
          </p:sp>
        </p:grpSp>
        <p:sp>
          <p:nvSpPr>
            <p:cNvPr id="250" name="Google Shape;250;p14"/>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251" name="Google Shape;251;p14"/>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252" name="Google Shape;252;p14"/>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53" name="Google Shape;253;p14"/>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254" name="Google Shape;254;p14"/>
          <p:cNvSpPr txBox="1"/>
          <p:nvPr/>
        </p:nvSpPr>
        <p:spPr>
          <a:xfrm>
            <a:off x="5922072" y="439885"/>
            <a:ext cx="3030576" cy="1323399"/>
          </a:xfrm>
          <a:prstGeom prst="rect">
            <a:avLst/>
          </a:prstGeom>
          <a:noFill/>
          <a:ln>
            <a:noFill/>
          </a:ln>
        </p:spPr>
        <p:txBody>
          <a:bodyPr spcFirstLastPara="1" wrap="square" lIns="91425" tIns="45700" rIns="91425" bIns="45700" anchor="t" anchorCtr="0">
            <a:spAutoFit/>
          </a:bodyPr>
          <a:lstStyle/>
          <a:p>
            <a:pPr lvl="0"/>
            <a:r>
              <a:rPr lang="en-GB" sz="4000" b="1" dirty="0" err="1">
                <a:solidFill>
                  <a:srgbClr val="2F5496"/>
                </a:solidFill>
                <a:latin typeface="Calibri"/>
                <a:ea typeface="Calibri"/>
                <a:cs typeface="Calibri"/>
                <a:sym typeface="Calibri"/>
              </a:rPr>
              <a:t>Creare</a:t>
            </a:r>
            <a:r>
              <a:rPr lang="en-GB" sz="4000" b="1" dirty="0">
                <a:solidFill>
                  <a:srgbClr val="2F5496"/>
                </a:solidFill>
                <a:latin typeface="Calibri"/>
                <a:ea typeface="Calibri"/>
                <a:cs typeface="Calibri"/>
                <a:sym typeface="Calibri"/>
              </a:rPr>
              <a:t> un Network</a:t>
            </a:r>
            <a:endParaRPr dirty="0"/>
          </a:p>
        </p:txBody>
      </p:sp>
      <p:sp>
        <p:nvSpPr>
          <p:cNvPr id="255" name="Google Shape;255;p14"/>
          <p:cNvSpPr/>
          <p:nvPr/>
        </p:nvSpPr>
        <p:spPr>
          <a:xfrm>
            <a:off x="6160167" y="1757076"/>
            <a:ext cx="4635895" cy="6462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b="1" dirty="0" err="1">
                <a:solidFill>
                  <a:srgbClr val="2F5496"/>
                </a:solidFill>
                <a:latin typeface="Calibri"/>
                <a:ea typeface="Calibri"/>
                <a:cs typeface="Calibri"/>
                <a:sym typeface="Calibri"/>
              </a:rPr>
              <a:t>Considerazioni</a:t>
            </a:r>
            <a:r>
              <a:rPr lang="en-GB" sz="1800" b="1" dirty="0">
                <a:solidFill>
                  <a:srgbClr val="2F5496"/>
                </a:solidFill>
                <a:latin typeface="Calibri"/>
                <a:ea typeface="Calibri"/>
                <a:cs typeface="Calibri"/>
                <a:sym typeface="Calibri"/>
              </a:rPr>
              <a:t> da fare prima di </a:t>
            </a:r>
            <a:r>
              <a:rPr lang="en-GB" sz="1800" b="1" dirty="0" err="1">
                <a:solidFill>
                  <a:srgbClr val="2F5496"/>
                </a:solidFill>
                <a:latin typeface="Calibri"/>
                <a:ea typeface="Calibri"/>
                <a:cs typeface="Calibri"/>
                <a:sym typeface="Calibri"/>
              </a:rPr>
              <a:t>creare</a:t>
            </a:r>
            <a:r>
              <a:rPr lang="en-GB" sz="1800" b="1" dirty="0">
                <a:solidFill>
                  <a:srgbClr val="2F5496"/>
                </a:solidFill>
                <a:latin typeface="Calibri"/>
                <a:ea typeface="Calibri"/>
                <a:cs typeface="Calibri"/>
                <a:sym typeface="Calibri"/>
              </a:rPr>
              <a:t> un network: </a:t>
            </a:r>
            <a:endParaRPr dirty="0"/>
          </a:p>
        </p:txBody>
      </p:sp>
      <p:grpSp>
        <p:nvGrpSpPr>
          <p:cNvPr id="256" name="Google Shape;256;p14"/>
          <p:cNvGrpSpPr/>
          <p:nvPr/>
        </p:nvGrpSpPr>
        <p:grpSpPr>
          <a:xfrm>
            <a:off x="466780" y="1846315"/>
            <a:ext cx="4057274" cy="3247269"/>
            <a:chOff x="2770052" y="2009628"/>
            <a:chExt cx="327085" cy="277079"/>
          </a:xfrm>
        </p:grpSpPr>
        <p:sp>
          <p:nvSpPr>
            <p:cNvPr id="257" name="Google Shape;257;p14"/>
            <p:cNvSpPr/>
            <p:nvPr/>
          </p:nvSpPr>
          <p:spPr>
            <a:xfrm>
              <a:off x="2770052" y="2023537"/>
              <a:ext cx="327085" cy="263170"/>
            </a:xfrm>
            <a:custGeom>
              <a:avLst/>
              <a:gdLst/>
              <a:ahLst/>
              <a:cxnLst/>
              <a:rect l="l" t="t" r="r" b="b"/>
              <a:pathLst>
                <a:path w="10276" h="8268" extrusionOk="0">
                  <a:moveTo>
                    <a:pt x="6251" y="2267"/>
                  </a:moveTo>
                  <a:lnTo>
                    <a:pt x="7061" y="2541"/>
                  </a:lnTo>
                  <a:cubicBezTo>
                    <a:pt x="7073" y="2544"/>
                    <a:pt x="7086" y="2545"/>
                    <a:pt x="7098" y="2545"/>
                  </a:cubicBezTo>
                  <a:cubicBezTo>
                    <a:pt x="7136" y="2545"/>
                    <a:pt x="7174" y="2532"/>
                    <a:pt x="7192" y="2505"/>
                  </a:cubicBezTo>
                  <a:lnTo>
                    <a:pt x="7454" y="2314"/>
                  </a:lnTo>
                  <a:lnTo>
                    <a:pt x="9240" y="4660"/>
                  </a:lnTo>
                  <a:lnTo>
                    <a:pt x="8978" y="4874"/>
                  </a:lnTo>
                  <a:cubicBezTo>
                    <a:pt x="8966" y="4862"/>
                    <a:pt x="8942" y="4839"/>
                    <a:pt x="8930" y="4839"/>
                  </a:cubicBezTo>
                  <a:lnTo>
                    <a:pt x="5811" y="3148"/>
                  </a:lnTo>
                  <a:lnTo>
                    <a:pt x="5930" y="2969"/>
                  </a:lnTo>
                  <a:cubicBezTo>
                    <a:pt x="5978" y="2898"/>
                    <a:pt x="5966" y="2803"/>
                    <a:pt x="5894" y="2755"/>
                  </a:cubicBezTo>
                  <a:cubicBezTo>
                    <a:pt x="5864" y="2742"/>
                    <a:pt x="5834" y="2735"/>
                    <a:pt x="5806" y="2735"/>
                  </a:cubicBezTo>
                  <a:cubicBezTo>
                    <a:pt x="5756" y="2735"/>
                    <a:pt x="5710" y="2757"/>
                    <a:pt x="5680" y="2803"/>
                  </a:cubicBezTo>
                  <a:lnTo>
                    <a:pt x="5358" y="3326"/>
                  </a:lnTo>
                  <a:cubicBezTo>
                    <a:pt x="5335" y="3350"/>
                    <a:pt x="5323" y="3374"/>
                    <a:pt x="5323" y="3398"/>
                  </a:cubicBezTo>
                  <a:lnTo>
                    <a:pt x="5323" y="4684"/>
                  </a:lnTo>
                  <a:cubicBezTo>
                    <a:pt x="5323" y="4946"/>
                    <a:pt x="5097" y="5172"/>
                    <a:pt x="4835" y="5172"/>
                  </a:cubicBezTo>
                  <a:cubicBezTo>
                    <a:pt x="4561" y="5172"/>
                    <a:pt x="4346" y="4946"/>
                    <a:pt x="4346" y="4684"/>
                  </a:cubicBezTo>
                  <a:lnTo>
                    <a:pt x="4346" y="3410"/>
                  </a:lnTo>
                  <a:lnTo>
                    <a:pt x="4620" y="2267"/>
                  </a:lnTo>
                  <a:close/>
                  <a:moveTo>
                    <a:pt x="2680" y="1767"/>
                  </a:moveTo>
                  <a:lnTo>
                    <a:pt x="2918" y="1898"/>
                  </a:lnTo>
                  <a:lnTo>
                    <a:pt x="941" y="5303"/>
                  </a:lnTo>
                  <a:lnTo>
                    <a:pt x="703" y="5172"/>
                  </a:lnTo>
                  <a:lnTo>
                    <a:pt x="2680" y="1767"/>
                  </a:lnTo>
                  <a:close/>
                  <a:moveTo>
                    <a:pt x="3180" y="4743"/>
                  </a:moveTo>
                  <a:cubicBezTo>
                    <a:pt x="3287" y="4743"/>
                    <a:pt x="3370" y="4779"/>
                    <a:pt x="3442" y="4874"/>
                  </a:cubicBezTo>
                  <a:cubicBezTo>
                    <a:pt x="3561" y="5017"/>
                    <a:pt x="3525" y="5231"/>
                    <a:pt x="3370" y="5339"/>
                  </a:cubicBezTo>
                  <a:lnTo>
                    <a:pt x="2322" y="6112"/>
                  </a:lnTo>
                  <a:cubicBezTo>
                    <a:pt x="2262" y="6150"/>
                    <a:pt x="2194" y="6169"/>
                    <a:pt x="2127" y="6169"/>
                  </a:cubicBezTo>
                  <a:cubicBezTo>
                    <a:pt x="2023" y="6169"/>
                    <a:pt x="1923" y="6123"/>
                    <a:pt x="1858" y="6029"/>
                  </a:cubicBezTo>
                  <a:cubicBezTo>
                    <a:pt x="1751" y="5886"/>
                    <a:pt x="1787" y="5672"/>
                    <a:pt x="1929" y="5565"/>
                  </a:cubicBezTo>
                  <a:lnTo>
                    <a:pt x="2989" y="4803"/>
                  </a:lnTo>
                  <a:cubicBezTo>
                    <a:pt x="3049" y="4755"/>
                    <a:pt x="3120" y="4743"/>
                    <a:pt x="3180" y="4743"/>
                  </a:cubicBezTo>
                  <a:close/>
                  <a:moveTo>
                    <a:pt x="3775" y="5493"/>
                  </a:moveTo>
                  <a:cubicBezTo>
                    <a:pt x="3870" y="5493"/>
                    <a:pt x="3954" y="5553"/>
                    <a:pt x="4013" y="5636"/>
                  </a:cubicBezTo>
                  <a:cubicBezTo>
                    <a:pt x="4132" y="5779"/>
                    <a:pt x="4085" y="5993"/>
                    <a:pt x="3942" y="6089"/>
                  </a:cubicBezTo>
                  <a:lnTo>
                    <a:pt x="3132" y="6708"/>
                  </a:lnTo>
                  <a:cubicBezTo>
                    <a:pt x="3076" y="6745"/>
                    <a:pt x="3013" y="6764"/>
                    <a:pt x="2949" y="6764"/>
                  </a:cubicBezTo>
                  <a:cubicBezTo>
                    <a:pt x="2851" y="6764"/>
                    <a:pt x="2752" y="6718"/>
                    <a:pt x="2680" y="6624"/>
                  </a:cubicBezTo>
                  <a:cubicBezTo>
                    <a:pt x="2572" y="6482"/>
                    <a:pt x="2596" y="6255"/>
                    <a:pt x="2751" y="6148"/>
                  </a:cubicBezTo>
                  <a:lnTo>
                    <a:pt x="3537" y="5589"/>
                  </a:lnTo>
                  <a:cubicBezTo>
                    <a:pt x="3573" y="5565"/>
                    <a:pt x="3596" y="5541"/>
                    <a:pt x="3620" y="5529"/>
                  </a:cubicBezTo>
                  <a:cubicBezTo>
                    <a:pt x="3668" y="5517"/>
                    <a:pt x="3715" y="5493"/>
                    <a:pt x="3775" y="5493"/>
                  </a:cubicBezTo>
                  <a:close/>
                  <a:moveTo>
                    <a:pt x="4359" y="6281"/>
                  </a:moveTo>
                  <a:cubicBezTo>
                    <a:pt x="4454" y="6281"/>
                    <a:pt x="4550" y="6321"/>
                    <a:pt x="4620" y="6398"/>
                  </a:cubicBezTo>
                  <a:cubicBezTo>
                    <a:pt x="4739" y="6553"/>
                    <a:pt x="4704" y="6755"/>
                    <a:pt x="4549" y="6863"/>
                  </a:cubicBezTo>
                  <a:lnTo>
                    <a:pt x="3954" y="7303"/>
                  </a:lnTo>
                  <a:cubicBezTo>
                    <a:pt x="3898" y="7331"/>
                    <a:pt x="3829" y="7358"/>
                    <a:pt x="3767" y="7358"/>
                  </a:cubicBezTo>
                  <a:cubicBezTo>
                    <a:pt x="3749" y="7358"/>
                    <a:pt x="3732" y="7356"/>
                    <a:pt x="3715" y="7351"/>
                  </a:cubicBezTo>
                  <a:cubicBezTo>
                    <a:pt x="3620" y="7339"/>
                    <a:pt x="3549" y="7303"/>
                    <a:pt x="3513" y="7220"/>
                  </a:cubicBezTo>
                  <a:cubicBezTo>
                    <a:pt x="3406" y="7077"/>
                    <a:pt x="3430" y="6863"/>
                    <a:pt x="3584" y="6755"/>
                  </a:cubicBezTo>
                  <a:lnTo>
                    <a:pt x="4144" y="6363"/>
                  </a:lnTo>
                  <a:lnTo>
                    <a:pt x="4168" y="6339"/>
                  </a:lnTo>
                  <a:cubicBezTo>
                    <a:pt x="4226" y="6300"/>
                    <a:pt x="4292" y="6281"/>
                    <a:pt x="4359" y="6281"/>
                  </a:cubicBezTo>
                  <a:close/>
                  <a:moveTo>
                    <a:pt x="2870" y="2553"/>
                  </a:moveTo>
                  <a:lnTo>
                    <a:pt x="3156" y="2707"/>
                  </a:lnTo>
                  <a:cubicBezTo>
                    <a:pt x="3173" y="2725"/>
                    <a:pt x="3197" y="2736"/>
                    <a:pt x="3218" y="2736"/>
                  </a:cubicBezTo>
                  <a:cubicBezTo>
                    <a:pt x="3226" y="2736"/>
                    <a:pt x="3233" y="2734"/>
                    <a:pt x="3239" y="2731"/>
                  </a:cubicBezTo>
                  <a:lnTo>
                    <a:pt x="3942" y="2636"/>
                  </a:lnTo>
                  <a:lnTo>
                    <a:pt x="4192" y="2743"/>
                  </a:lnTo>
                  <a:lnTo>
                    <a:pt x="4049" y="3338"/>
                  </a:lnTo>
                  <a:lnTo>
                    <a:pt x="4049" y="3362"/>
                  </a:lnTo>
                  <a:lnTo>
                    <a:pt x="4049" y="4648"/>
                  </a:lnTo>
                  <a:cubicBezTo>
                    <a:pt x="4049" y="5077"/>
                    <a:pt x="4406" y="5434"/>
                    <a:pt x="4835" y="5434"/>
                  </a:cubicBezTo>
                  <a:cubicBezTo>
                    <a:pt x="5263" y="5434"/>
                    <a:pt x="5620" y="5077"/>
                    <a:pt x="5620" y="4648"/>
                  </a:cubicBezTo>
                  <a:lnTo>
                    <a:pt x="5620" y="3410"/>
                  </a:lnTo>
                  <a:lnTo>
                    <a:pt x="5656" y="3362"/>
                  </a:lnTo>
                  <a:lnTo>
                    <a:pt x="8776" y="5065"/>
                  </a:lnTo>
                  <a:cubicBezTo>
                    <a:pt x="8942" y="5184"/>
                    <a:pt x="9002" y="5374"/>
                    <a:pt x="8907" y="5541"/>
                  </a:cubicBezTo>
                  <a:cubicBezTo>
                    <a:pt x="8850" y="5654"/>
                    <a:pt x="8745" y="5717"/>
                    <a:pt x="8631" y="5717"/>
                  </a:cubicBezTo>
                  <a:cubicBezTo>
                    <a:pt x="8576" y="5717"/>
                    <a:pt x="8520" y="5703"/>
                    <a:pt x="8466" y="5672"/>
                  </a:cubicBezTo>
                  <a:lnTo>
                    <a:pt x="6740" y="4743"/>
                  </a:lnTo>
                  <a:cubicBezTo>
                    <a:pt x="6711" y="4727"/>
                    <a:pt x="6682" y="4719"/>
                    <a:pt x="6655" y="4719"/>
                  </a:cubicBezTo>
                  <a:cubicBezTo>
                    <a:pt x="6603" y="4719"/>
                    <a:pt x="6557" y="4748"/>
                    <a:pt x="6525" y="4803"/>
                  </a:cubicBezTo>
                  <a:cubicBezTo>
                    <a:pt x="6490" y="4874"/>
                    <a:pt x="6513" y="4958"/>
                    <a:pt x="6585" y="5005"/>
                  </a:cubicBezTo>
                  <a:lnTo>
                    <a:pt x="8037" y="5791"/>
                  </a:lnTo>
                  <a:cubicBezTo>
                    <a:pt x="8192" y="5886"/>
                    <a:pt x="8252" y="6077"/>
                    <a:pt x="8168" y="6243"/>
                  </a:cubicBezTo>
                  <a:cubicBezTo>
                    <a:pt x="8104" y="6356"/>
                    <a:pt x="7996" y="6415"/>
                    <a:pt x="7881" y="6415"/>
                  </a:cubicBezTo>
                  <a:cubicBezTo>
                    <a:pt x="7826" y="6415"/>
                    <a:pt x="7770" y="6401"/>
                    <a:pt x="7716" y="6374"/>
                  </a:cubicBezTo>
                  <a:lnTo>
                    <a:pt x="6251" y="5565"/>
                  </a:lnTo>
                  <a:cubicBezTo>
                    <a:pt x="6226" y="5554"/>
                    <a:pt x="6200" y="5548"/>
                    <a:pt x="6175" y="5548"/>
                  </a:cubicBezTo>
                  <a:cubicBezTo>
                    <a:pt x="6120" y="5548"/>
                    <a:pt x="6070" y="5575"/>
                    <a:pt x="6037" y="5624"/>
                  </a:cubicBezTo>
                  <a:cubicBezTo>
                    <a:pt x="5990" y="5708"/>
                    <a:pt x="6025" y="5791"/>
                    <a:pt x="6097" y="5839"/>
                  </a:cubicBezTo>
                  <a:lnTo>
                    <a:pt x="7287" y="6493"/>
                  </a:lnTo>
                  <a:cubicBezTo>
                    <a:pt x="7454" y="6577"/>
                    <a:pt x="7514" y="6779"/>
                    <a:pt x="7418" y="6934"/>
                  </a:cubicBezTo>
                  <a:cubicBezTo>
                    <a:pt x="7360" y="7050"/>
                    <a:pt x="7250" y="7114"/>
                    <a:pt x="7132" y="7114"/>
                  </a:cubicBezTo>
                  <a:cubicBezTo>
                    <a:pt x="7081" y="7114"/>
                    <a:pt x="7028" y="7102"/>
                    <a:pt x="6978" y="7077"/>
                  </a:cubicBezTo>
                  <a:lnTo>
                    <a:pt x="5728" y="6386"/>
                  </a:lnTo>
                  <a:cubicBezTo>
                    <a:pt x="5705" y="6371"/>
                    <a:pt x="5680" y="6365"/>
                    <a:pt x="5655" y="6365"/>
                  </a:cubicBezTo>
                  <a:cubicBezTo>
                    <a:pt x="5601" y="6365"/>
                    <a:pt x="5546" y="6397"/>
                    <a:pt x="5513" y="6446"/>
                  </a:cubicBezTo>
                  <a:cubicBezTo>
                    <a:pt x="5478" y="6517"/>
                    <a:pt x="5501" y="6613"/>
                    <a:pt x="5573" y="6660"/>
                  </a:cubicBezTo>
                  <a:lnTo>
                    <a:pt x="6549" y="7172"/>
                  </a:lnTo>
                  <a:cubicBezTo>
                    <a:pt x="6704" y="7267"/>
                    <a:pt x="6763" y="7458"/>
                    <a:pt x="6680" y="7625"/>
                  </a:cubicBezTo>
                  <a:cubicBezTo>
                    <a:pt x="6616" y="7737"/>
                    <a:pt x="6508" y="7801"/>
                    <a:pt x="6393" y="7801"/>
                  </a:cubicBezTo>
                  <a:cubicBezTo>
                    <a:pt x="6338" y="7801"/>
                    <a:pt x="6282" y="7786"/>
                    <a:pt x="6228" y="7756"/>
                  </a:cubicBezTo>
                  <a:lnTo>
                    <a:pt x="5549" y="7386"/>
                  </a:lnTo>
                  <a:cubicBezTo>
                    <a:pt x="5549" y="7255"/>
                    <a:pt x="5501" y="7101"/>
                    <a:pt x="5406" y="6994"/>
                  </a:cubicBezTo>
                  <a:cubicBezTo>
                    <a:pt x="5299" y="6851"/>
                    <a:pt x="5132" y="6755"/>
                    <a:pt x="4954" y="6744"/>
                  </a:cubicBezTo>
                  <a:lnTo>
                    <a:pt x="4954" y="6696"/>
                  </a:lnTo>
                  <a:cubicBezTo>
                    <a:pt x="4977" y="6541"/>
                    <a:pt x="4930" y="6363"/>
                    <a:pt x="4835" y="6220"/>
                  </a:cubicBezTo>
                  <a:cubicBezTo>
                    <a:pt x="4716" y="6077"/>
                    <a:pt x="4549" y="5982"/>
                    <a:pt x="4370" y="5970"/>
                  </a:cubicBezTo>
                  <a:lnTo>
                    <a:pt x="4370" y="5922"/>
                  </a:lnTo>
                  <a:cubicBezTo>
                    <a:pt x="4406" y="5767"/>
                    <a:pt x="4358" y="5589"/>
                    <a:pt x="4251" y="5446"/>
                  </a:cubicBezTo>
                  <a:cubicBezTo>
                    <a:pt x="4132" y="5303"/>
                    <a:pt x="3965" y="5208"/>
                    <a:pt x="3787" y="5196"/>
                  </a:cubicBezTo>
                  <a:lnTo>
                    <a:pt x="3787" y="5148"/>
                  </a:lnTo>
                  <a:cubicBezTo>
                    <a:pt x="3823" y="4993"/>
                    <a:pt x="3775" y="4815"/>
                    <a:pt x="3668" y="4672"/>
                  </a:cubicBezTo>
                  <a:cubicBezTo>
                    <a:pt x="3547" y="4516"/>
                    <a:pt x="3359" y="4432"/>
                    <a:pt x="3172" y="4432"/>
                  </a:cubicBezTo>
                  <a:cubicBezTo>
                    <a:pt x="3044" y="4432"/>
                    <a:pt x="2917" y="4471"/>
                    <a:pt x="2811" y="4553"/>
                  </a:cubicBezTo>
                  <a:lnTo>
                    <a:pt x="1763" y="5315"/>
                  </a:lnTo>
                  <a:lnTo>
                    <a:pt x="1394" y="5112"/>
                  </a:lnTo>
                  <a:lnTo>
                    <a:pt x="2870" y="2553"/>
                  </a:lnTo>
                  <a:close/>
                  <a:moveTo>
                    <a:pt x="4936" y="7026"/>
                  </a:moveTo>
                  <a:cubicBezTo>
                    <a:pt x="5036" y="7026"/>
                    <a:pt x="5132" y="7070"/>
                    <a:pt x="5204" y="7148"/>
                  </a:cubicBezTo>
                  <a:cubicBezTo>
                    <a:pt x="5251" y="7244"/>
                    <a:pt x="5275" y="7315"/>
                    <a:pt x="5263" y="7398"/>
                  </a:cubicBezTo>
                  <a:cubicBezTo>
                    <a:pt x="5251" y="7494"/>
                    <a:pt x="5204" y="7565"/>
                    <a:pt x="5132" y="7625"/>
                  </a:cubicBezTo>
                  <a:lnTo>
                    <a:pt x="4787" y="7875"/>
                  </a:lnTo>
                  <a:cubicBezTo>
                    <a:pt x="4729" y="7918"/>
                    <a:pt x="4658" y="7940"/>
                    <a:pt x="4588" y="7940"/>
                  </a:cubicBezTo>
                  <a:cubicBezTo>
                    <a:pt x="4487" y="7940"/>
                    <a:pt x="4386" y="7895"/>
                    <a:pt x="4323" y="7803"/>
                  </a:cubicBezTo>
                  <a:cubicBezTo>
                    <a:pt x="4215" y="7660"/>
                    <a:pt x="4251" y="7446"/>
                    <a:pt x="4406" y="7339"/>
                  </a:cubicBezTo>
                  <a:lnTo>
                    <a:pt x="4727" y="7101"/>
                  </a:lnTo>
                  <a:lnTo>
                    <a:pt x="4739" y="7089"/>
                  </a:lnTo>
                  <a:cubicBezTo>
                    <a:pt x="4802" y="7046"/>
                    <a:pt x="4870" y="7026"/>
                    <a:pt x="4936" y="7026"/>
                  </a:cubicBezTo>
                  <a:close/>
                  <a:moveTo>
                    <a:pt x="180" y="0"/>
                  </a:moveTo>
                  <a:cubicBezTo>
                    <a:pt x="125" y="0"/>
                    <a:pt x="69" y="27"/>
                    <a:pt x="36" y="76"/>
                  </a:cubicBezTo>
                  <a:cubicBezTo>
                    <a:pt x="1" y="159"/>
                    <a:pt x="24" y="243"/>
                    <a:pt x="96" y="290"/>
                  </a:cubicBezTo>
                  <a:lnTo>
                    <a:pt x="2382" y="1600"/>
                  </a:lnTo>
                  <a:lnTo>
                    <a:pt x="405" y="5005"/>
                  </a:lnTo>
                  <a:lnTo>
                    <a:pt x="251" y="4922"/>
                  </a:lnTo>
                  <a:cubicBezTo>
                    <a:pt x="221" y="4905"/>
                    <a:pt x="192" y="4897"/>
                    <a:pt x="164" y="4897"/>
                  </a:cubicBezTo>
                  <a:cubicBezTo>
                    <a:pt x="113" y="4897"/>
                    <a:pt x="67" y="4923"/>
                    <a:pt x="36" y="4969"/>
                  </a:cubicBezTo>
                  <a:cubicBezTo>
                    <a:pt x="1" y="5053"/>
                    <a:pt x="24" y="5136"/>
                    <a:pt x="96" y="5184"/>
                  </a:cubicBezTo>
                  <a:lnTo>
                    <a:pt x="882" y="5648"/>
                  </a:lnTo>
                  <a:cubicBezTo>
                    <a:pt x="908" y="5663"/>
                    <a:pt x="934" y="5670"/>
                    <a:pt x="959" y="5670"/>
                  </a:cubicBezTo>
                  <a:cubicBezTo>
                    <a:pt x="1014" y="5670"/>
                    <a:pt x="1063" y="5638"/>
                    <a:pt x="1096" y="5589"/>
                  </a:cubicBezTo>
                  <a:lnTo>
                    <a:pt x="1215" y="5398"/>
                  </a:lnTo>
                  <a:lnTo>
                    <a:pt x="1537" y="5565"/>
                  </a:lnTo>
                  <a:cubicBezTo>
                    <a:pt x="1441" y="5779"/>
                    <a:pt x="1453" y="6029"/>
                    <a:pt x="1584" y="6220"/>
                  </a:cubicBezTo>
                  <a:cubicBezTo>
                    <a:pt x="1703" y="6386"/>
                    <a:pt x="1894" y="6482"/>
                    <a:pt x="2096" y="6482"/>
                  </a:cubicBezTo>
                  <a:cubicBezTo>
                    <a:pt x="2156" y="6482"/>
                    <a:pt x="2227" y="6458"/>
                    <a:pt x="2287" y="6446"/>
                  </a:cubicBezTo>
                  <a:cubicBezTo>
                    <a:pt x="2287" y="6577"/>
                    <a:pt x="2334" y="6720"/>
                    <a:pt x="2406" y="6815"/>
                  </a:cubicBezTo>
                  <a:cubicBezTo>
                    <a:pt x="2525" y="6982"/>
                    <a:pt x="2715" y="7077"/>
                    <a:pt x="2906" y="7077"/>
                  </a:cubicBezTo>
                  <a:cubicBezTo>
                    <a:pt x="2965" y="7077"/>
                    <a:pt x="3049" y="7053"/>
                    <a:pt x="3108" y="7041"/>
                  </a:cubicBezTo>
                  <a:cubicBezTo>
                    <a:pt x="3108" y="7160"/>
                    <a:pt x="3144" y="7291"/>
                    <a:pt x="3227" y="7398"/>
                  </a:cubicBezTo>
                  <a:cubicBezTo>
                    <a:pt x="3323" y="7529"/>
                    <a:pt x="3465" y="7625"/>
                    <a:pt x="3644" y="7648"/>
                  </a:cubicBezTo>
                  <a:cubicBezTo>
                    <a:pt x="3668" y="7648"/>
                    <a:pt x="3715" y="7672"/>
                    <a:pt x="3739" y="7672"/>
                  </a:cubicBezTo>
                  <a:cubicBezTo>
                    <a:pt x="3799" y="7672"/>
                    <a:pt x="3882" y="7648"/>
                    <a:pt x="3942" y="7636"/>
                  </a:cubicBezTo>
                  <a:cubicBezTo>
                    <a:pt x="3942" y="7767"/>
                    <a:pt x="3977" y="7886"/>
                    <a:pt x="4061" y="7994"/>
                  </a:cubicBezTo>
                  <a:cubicBezTo>
                    <a:pt x="4156" y="8125"/>
                    <a:pt x="4299" y="8220"/>
                    <a:pt x="4477" y="8244"/>
                  </a:cubicBezTo>
                  <a:cubicBezTo>
                    <a:pt x="4501" y="8244"/>
                    <a:pt x="4549" y="8267"/>
                    <a:pt x="4573" y="8267"/>
                  </a:cubicBezTo>
                  <a:cubicBezTo>
                    <a:pt x="4716" y="8267"/>
                    <a:pt x="4835" y="8220"/>
                    <a:pt x="4954" y="8148"/>
                  </a:cubicBezTo>
                  <a:lnTo>
                    <a:pt x="5287" y="7886"/>
                  </a:lnTo>
                  <a:cubicBezTo>
                    <a:pt x="5370" y="7827"/>
                    <a:pt x="5430" y="7767"/>
                    <a:pt x="5466" y="7684"/>
                  </a:cubicBezTo>
                  <a:lnTo>
                    <a:pt x="6085" y="8029"/>
                  </a:lnTo>
                  <a:cubicBezTo>
                    <a:pt x="6168" y="8077"/>
                    <a:pt x="6275" y="8101"/>
                    <a:pt x="6382" y="8101"/>
                  </a:cubicBezTo>
                  <a:cubicBezTo>
                    <a:pt x="6442" y="8101"/>
                    <a:pt x="6501" y="8089"/>
                    <a:pt x="6561" y="8077"/>
                  </a:cubicBezTo>
                  <a:cubicBezTo>
                    <a:pt x="6716" y="8029"/>
                    <a:pt x="6859" y="7922"/>
                    <a:pt x="6930" y="7779"/>
                  </a:cubicBezTo>
                  <a:cubicBezTo>
                    <a:pt x="6990" y="7648"/>
                    <a:pt x="7013" y="7529"/>
                    <a:pt x="7002" y="7398"/>
                  </a:cubicBezTo>
                  <a:cubicBezTo>
                    <a:pt x="7049" y="7398"/>
                    <a:pt x="7073" y="7422"/>
                    <a:pt x="7121" y="7422"/>
                  </a:cubicBezTo>
                  <a:cubicBezTo>
                    <a:pt x="7347" y="7422"/>
                    <a:pt x="7573" y="7303"/>
                    <a:pt x="7668" y="7089"/>
                  </a:cubicBezTo>
                  <a:cubicBezTo>
                    <a:pt x="7728" y="6970"/>
                    <a:pt x="7764" y="6839"/>
                    <a:pt x="7752" y="6720"/>
                  </a:cubicBezTo>
                  <a:cubicBezTo>
                    <a:pt x="7787" y="6720"/>
                    <a:pt x="7823" y="6732"/>
                    <a:pt x="7871" y="6732"/>
                  </a:cubicBezTo>
                  <a:cubicBezTo>
                    <a:pt x="8085" y="6732"/>
                    <a:pt x="8311" y="6613"/>
                    <a:pt x="8418" y="6410"/>
                  </a:cubicBezTo>
                  <a:cubicBezTo>
                    <a:pt x="8478" y="6291"/>
                    <a:pt x="8502" y="6172"/>
                    <a:pt x="8490" y="6029"/>
                  </a:cubicBezTo>
                  <a:cubicBezTo>
                    <a:pt x="8537" y="6029"/>
                    <a:pt x="8561" y="6053"/>
                    <a:pt x="8609" y="6053"/>
                  </a:cubicBezTo>
                  <a:cubicBezTo>
                    <a:pt x="8668" y="6053"/>
                    <a:pt x="8728" y="6029"/>
                    <a:pt x="8787" y="6017"/>
                  </a:cubicBezTo>
                  <a:cubicBezTo>
                    <a:pt x="8954" y="5970"/>
                    <a:pt x="9085" y="5874"/>
                    <a:pt x="9157" y="5720"/>
                  </a:cubicBezTo>
                  <a:cubicBezTo>
                    <a:pt x="9240" y="5577"/>
                    <a:pt x="9264" y="5410"/>
                    <a:pt x="9204" y="5243"/>
                  </a:cubicBezTo>
                  <a:cubicBezTo>
                    <a:pt x="9192" y="5196"/>
                    <a:pt x="9180" y="5172"/>
                    <a:pt x="9157" y="5136"/>
                  </a:cubicBezTo>
                  <a:lnTo>
                    <a:pt x="9430" y="4946"/>
                  </a:lnTo>
                  <a:lnTo>
                    <a:pt x="9561" y="5124"/>
                  </a:lnTo>
                  <a:cubicBezTo>
                    <a:pt x="9591" y="5161"/>
                    <a:pt x="9644" y="5180"/>
                    <a:pt x="9694" y="5180"/>
                  </a:cubicBezTo>
                  <a:cubicBezTo>
                    <a:pt x="9724" y="5180"/>
                    <a:pt x="9753" y="5173"/>
                    <a:pt x="9776" y="5160"/>
                  </a:cubicBezTo>
                  <a:lnTo>
                    <a:pt x="10192" y="4827"/>
                  </a:lnTo>
                  <a:cubicBezTo>
                    <a:pt x="10264" y="4743"/>
                    <a:pt x="10276" y="4648"/>
                    <a:pt x="10240" y="4577"/>
                  </a:cubicBezTo>
                  <a:cubicBezTo>
                    <a:pt x="10210" y="4539"/>
                    <a:pt x="10157" y="4521"/>
                    <a:pt x="10107" y="4521"/>
                  </a:cubicBezTo>
                  <a:cubicBezTo>
                    <a:pt x="10077" y="4521"/>
                    <a:pt x="10048" y="4527"/>
                    <a:pt x="10026" y="4541"/>
                  </a:cubicBezTo>
                  <a:lnTo>
                    <a:pt x="9728" y="4779"/>
                  </a:lnTo>
                  <a:lnTo>
                    <a:pt x="7347" y="1671"/>
                  </a:lnTo>
                  <a:lnTo>
                    <a:pt x="8704" y="790"/>
                  </a:lnTo>
                  <a:cubicBezTo>
                    <a:pt x="8776" y="755"/>
                    <a:pt x="8787" y="659"/>
                    <a:pt x="8752" y="588"/>
                  </a:cubicBezTo>
                  <a:cubicBezTo>
                    <a:pt x="8721" y="542"/>
                    <a:pt x="8670" y="516"/>
                    <a:pt x="8619" y="516"/>
                  </a:cubicBezTo>
                  <a:cubicBezTo>
                    <a:pt x="8591" y="516"/>
                    <a:pt x="8563" y="523"/>
                    <a:pt x="8537" y="540"/>
                  </a:cubicBezTo>
                  <a:lnTo>
                    <a:pt x="7049" y="1493"/>
                  </a:lnTo>
                  <a:cubicBezTo>
                    <a:pt x="6978" y="1540"/>
                    <a:pt x="6966" y="1648"/>
                    <a:pt x="7002" y="1719"/>
                  </a:cubicBezTo>
                  <a:lnTo>
                    <a:pt x="7275" y="2076"/>
                  </a:lnTo>
                  <a:lnTo>
                    <a:pt x="7085" y="2219"/>
                  </a:lnTo>
                  <a:lnTo>
                    <a:pt x="6311" y="1969"/>
                  </a:lnTo>
                  <a:cubicBezTo>
                    <a:pt x="6287" y="1969"/>
                    <a:pt x="6275" y="1957"/>
                    <a:pt x="6263" y="1957"/>
                  </a:cubicBezTo>
                  <a:lnTo>
                    <a:pt x="4501" y="1957"/>
                  </a:lnTo>
                  <a:cubicBezTo>
                    <a:pt x="4430" y="1957"/>
                    <a:pt x="4370" y="2005"/>
                    <a:pt x="4358" y="2076"/>
                  </a:cubicBezTo>
                  <a:lnTo>
                    <a:pt x="4251" y="2481"/>
                  </a:lnTo>
                  <a:lnTo>
                    <a:pt x="4001" y="2374"/>
                  </a:lnTo>
                  <a:cubicBezTo>
                    <a:pt x="3965" y="2362"/>
                    <a:pt x="3954" y="2362"/>
                    <a:pt x="3930" y="2362"/>
                  </a:cubicBezTo>
                  <a:lnTo>
                    <a:pt x="3227" y="2433"/>
                  </a:lnTo>
                  <a:lnTo>
                    <a:pt x="2989" y="2302"/>
                  </a:lnTo>
                  <a:lnTo>
                    <a:pt x="3215" y="1910"/>
                  </a:lnTo>
                  <a:cubicBezTo>
                    <a:pt x="3251" y="1838"/>
                    <a:pt x="3227" y="1743"/>
                    <a:pt x="3156" y="1707"/>
                  </a:cubicBezTo>
                  <a:lnTo>
                    <a:pt x="251" y="16"/>
                  </a:lnTo>
                  <a:cubicBezTo>
                    <a:pt x="229" y="5"/>
                    <a:pt x="204" y="0"/>
                    <a:pt x="180"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8" name="Google Shape;258;p14"/>
            <p:cNvSpPr/>
            <p:nvPr/>
          </p:nvSpPr>
          <p:spPr>
            <a:xfrm>
              <a:off x="3059960" y="2009628"/>
              <a:ext cx="37177" cy="26960"/>
            </a:xfrm>
            <a:custGeom>
              <a:avLst/>
              <a:gdLst/>
              <a:ahLst/>
              <a:cxnLst/>
              <a:rect l="l" t="t" r="r" b="b"/>
              <a:pathLst>
                <a:path w="1168" h="847" extrusionOk="0">
                  <a:moveTo>
                    <a:pt x="999" y="0"/>
                  </a:moveTo>
                  <a:cubicBezTo>
                    <a:pt x="971" y="0"/>
                    <a:pt x="943" y="8"/>
                    <a:pt x="918" y="25"/>
                  </a:cubicBezTo>
                  <a:lnTo>
                    <a:pt x="84" y="561"/>
                  </a:lnTo>
                  <a:cubicBezTo>
                    <a:pt x="13" y="608"/>
                    <a:pt x="1" y="692"/>
                    <a:pt x="37" y="775"/>
                  </a:cubicBezTo>
                  <a:cubicBezTo>
                    <a:pt x="72" y="811"/>
                    <a:pt x="120" y="846"/>
                    <a:pt x="156" y="846"/>
                  </a:cubicBezTo>
                  <a:cubicBezTo>
                    <a:pt x="191" y="846"/>
                    <a:pt x="215" y="823"/>
                    <a:pt x="239" y="811"/>
                  </a:cubicBezTo>
                  <a:lnTo>
                    <a:pt x="1073" y="275"/>
                  </a:lnTo>
                  <a:cubicBezTo>
                    <a:pt x="1156" y="239"/>
                    <a:pt x="1168" y="144"/>
                    <a:pt x="1132" y="72"/>
                  </a:cubicBezTo>
                  <a:cubicBezTo>
                    <a:pt x="1101" y="26"/>
                    <a:pt x="1051" y="0"/>
                    <a:pt x="999"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259" name="Google Shape;259;p14"/>
          <p:cNvGrpSpPr/>
          <p:nvPr/>
        </p:nvGrpSpPr>
        <p:grpSpPr>
          <a:xfrm>
            <a:off x="8849209" y="622810"/>
            <a:ext cx="1474228" cy="893713"/>
            <a:chOff x="5776798" y="3409778"/>
            <a:chExt cx="346379" cy="264518"/>
          </a:xfrm>
        </p:grpSpPr>
        <p:sp>
          <p:nvSpPr>
            <p:cNvPr id="260" name="Google Shape;260;p14"/>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1" name="Google Shape;261;p14"/>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2" name="Google Shape;262;p14"/>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3" name="Google Shape;263;p14"/>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4" name="Google Shape;264;p14"/>
            <p:cNvSpPr/>
            <p:nvPr/>
          </p:nvSpPr>
          <p:spPr>
            <a:xfrm>
              <a:off x="5776798" y="340977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5" name="Google Shape;265;p14"/>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266" name="Google Shape;266;p14"/>
          <p:cNvSpPr/>
          <p:nvPr/>
        </p:nvSpPr>
        <p:spPr>
          <a:xfrm>
            <a:off x="3048000" y="2690336"/>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5"/>
          <p:cNvSpPr/>
          <p:nvPr/>
        </p:nvSpPr>
        <p:spPr>
          <a:xfrm>
            <a:off x="4658894" y="9809"/>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72" name="Google Shape;272;p15"/>
          <p:cNvGrpSpPr/>
          <p:nvPr/>
        </p:nvGrpSpPr>
        <p:grpSpPr>
          <a:xfrm>
            <a:off x="5854695" y="2609305"/>
            <a:ext cx="5651245" cy="3097201"/>
            <a:chOff x="4804236" y="1427555"/>
            <a:chExt cx="6216337" cy="1978246"/>
          </a:xfrm>
        </p:grpSpPr>
        <p:grpSp>
          <p:nvGrpSpPr>
            <p:cNvPr id="273" name="Google Shape;273;p15"/>
            <p:cNvGrpSpPr/>
            <p:nvPr/>
          </p:nvGrpSpPr>
          <p:grpSpPr>
            <a:xfrm>
              <a:off x="5895648" y="1479311"/>
              <a:ext cx="5124925" cy="1926490"/>
              <a:chOff x="6420994" y="1409141"/>
              <a:chExt cx="5124925" cy="1926490"/>
            </a:xfrm>
          </p:grpSpPr>
          <p:sp>
            <p:nvSpPr>
              <p:cNvPr id="274" name="Google Shape;274;p15"/>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75" name="Google Shape;275;p15"/>
              <p:cNvSpPr txBox="1"/>
              <p:nvPr/>
            </p:nvSpPr>
            <p:spPr>
              <a:xfrm>
                <a:off x="6420994" y="1409141"/>
                <a:ext cx="5124925" cy="192649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it-IT" sz="2000" b="1" dirty="0">
                    <a:solidFill>
                      <a:schemeClr val="dk1"/>
                    </a:solidFill>
                    <a:latin typeface="Calibri"/>
                    <a:ea typeface="Calibri"/>
                    <a:cs typeface="Calibri"/>
                    <a:sym typeface="Calibri"/>
                  </a:rPr>
                  <a:t>Identificare i Partner</a:t>
                </a:r>
                <a:endParaRPr dirty="0"/>
              </a:p>
              <a:p>
                <a:pPr marL="0" marR="0" lvl="0" indent="0" algn="l" rtl="0">
                  <a:spcBef>
                    <a:spcPts val="0"/>
                  </a:spcBef>
                  <a:spcAft>
                    <a:spcPts val="0"/>
                  </a:spcAft>
                  <a:buNone/>
                </a:pPr>
                <a:r>
                  <a:rPr lang="en-GB" sz="2000" dirty="0">
                    <a:solidFill>
                      <a:schemeClr val="dk1"/>
                    </a:solidFill>
                    <a:latin typeface="Calibri"/>
                    <a:ea typeface="Calibri"/>
                    <a:cs typeface="Calibri"/>
                    <a:sym typeface="Calibri"/>
                  </a:rPr>
                  <a:t>Con chi </a:t>
                </a:r>
                <a:r>
                  <a:rPr lang="en-GB" sz="2000" dirty="0" err="1">
                    <a:solidFill>
                      <a:schemeClr val="dk1"/>
                    </a:solidFill>
                    <a:latin typeface="Calibri"/>
                    <a:ea typeface="Calibri"/>
                    <a:cs typeface="Calibri"/>
                    <a:sym typeface="Calibri"/>
                  </a:rPr>
                  <a:t>si</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vuole</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cooperare</a:t>
                </a:r>
                <a:r>
                  <a:rPr lang="en-GB" sz="2000" dirty="0">
                    <a:solidFill>
                      <a:schemeClr val="dk1"/>
                    </a:solidFill>
                    <a:latin typeface="Calibri"/>
                    <a:ea typeface="Calibri"/>
                    <a:cs typeface="Calibri"/>
                    <a:sym typeface="Calibri"/>
                  </a:rPr>
                  <a:t>?</a:t>
                </a:r>
              </a:p>
              <a:p>
                <a:pPr marL="0" marR="0" lvl="0" indent="0" algn="l" rtl="0">
                  <a:spcBef>
                    <a:spcPts val="0"/>
                  </a:spcBef>
                  <a:spcAft>
                    <a:spcPts val="0"/>
                  </a:spcAft>
                  <a:buNone/>
                </a:pPr>
                <a:r>
                  <a:rPr lang="en-GB" sz="2000" dirty="0" err="1">
                    <a:solidFill>
                      <a:schemeClr val="dk1"/>
                    </a:solidFill>
                    <a:latin typeface="Calibri"/>
                    <a:ea typeface="Calibri"/>
                    <a:cs typeface="Calibri"/>
                    <a:sym typeface="Calibri"/>
                  </a:rPr>
                  <a:t>Esistono</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altri</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gruppi</a:t>
                </a:r>
                <a:r>
                  <a:rPr lang="en-GB" sz="2000" dirty="0">
                    <a:solidFill>
                      <a:schemeClr val="dk1"/>
                    </a:solidFill>
                    <a:latin typeface="Calibri"/>
                    <a:ea typeface="Calibri"/>
                    <a:cs typeface="Calibri"/>
                    <a:sym typeface="Calibri"/>
                  </a:rPr>
                  <a:t>/</a:t>
                </a:r>
                <a:r>
                  <a:rPr lang="en-GB" sz="2000" dirty="0" err="1">
                    <a:solidFill>
                      <a:schemeClr val="dk1"/>
                    </a:solidFill>
                    <a:latin typeface="Calibri"/>
                    <a:ea typeface="Calibri"/>
                    <a:cs typeface="Calibri"/>
                    <a:sym typeface="Calibri"/>
                  </a:rPr>
                  <a:t>individui</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già</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coinvolti</a:t>
                </a:r>
                <a:r>
                  <a:rPr lang="en-GB" sz="2000" dirty="0">
                    <a:solidFill>
                      <a:schemeClr val="dk1"/>
                    </a:solidFill>
                    <a:latin typeface="Calibri"/>
                    <a:ea typeface="Calibri"/>
                    <a:cs typeface="Calibri"/>
                    <a:sym typeface="Calibri"/>
                  </a:rPr>
                  <a:t> in attivita </a:t>
                </a:r>
                <a:r>
                  <a:rPr lang="en-GB" sz="2000" dirty="0" err="1">
                    <a:solidFill>
                      <a:schemeClr val="dk1"/>
                    </a:solidFill>
                    <a:latin typeface="Calibri"/>
                    <a:ea typeface="Calibri"/>
                    <a:cs typeface="Calibri"/>
                    <a:sym typeface="Calibri"/>
                  </a:rPr>
                  <a:t>simili</a:t>
                </a:r>
                <a:r>
                  <a:rPr lang="en-GB" sz="2000" dirty="0">
                    <a:solidFill>
                      <a:schemeClr val="dk1"/>
                    </a:solidFill>
                    <a:latin typeface="Calibri"/>
                    <a:ea typeface="Calibri"/>
                    <a:cs typeface="Calibri"/>
                    <a:sym typeface="Calibri"/>
                  </a:rPr>
                  <a:t>?</a:t>
                </a:r>
              </a:p>
              <a:p>
                <a:pPr marL="0" marR="0" lvl="0" indent="0" algn="l" rtl="0">
                  <a:spcBef>
                    <a:spcPts val="0"/>
                  </a:spcBef>
                  <a:spcAft>
                    <a:spcPts val="0"/>
                  </a:spcAft>
                  <a:buNone/>
                </a:pPr>
                <a:r>
                  <a:rPr lang="en-GB" sz="2000" dirty="0" err="1">
                    <a:solidFill>
                      <a:schemeClr val="dk1"/>
                    </a:solidFill>
                    <a:latin typeface="Calibri"/>
                    <a:ea typeface="Calibri"/>
                    <a:cs typeface="Calibri"/>
                    <a:sym typeface="Calibri"/>
                  </a:rPr>
                  <a:t>Esistono</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persone</a:t>
                </a:r>
                <a:r>
                  <a:rPr lang="en-GB" sz="2000" dirty="0">
                    <a:solidFill>
                      <a:schemeClr val="dk1"/>
                    </a:solidFill>
                    <a:latin typeface="Calibri"/>
                    <a:ea typeface="Calibri"/>
                    <a:cs typeface="Calibri"/>
                    <a:sym typeface="Calibri"/>
                  </a:rPr>
                  <a:t> del </a:t>
                </a:r>
                <a:r>
                  <a:rPr lang="en-GB" sz="2000" dirty="0" err="1">
                    <a:solidFill>
                      <a:schemeClr val="dk1"/>
                    </a:solidFill>
                    <a:latin typeface="Calibri"/>
                    <a:ea typeface="Calibri"/>
                    <a:cs typeface="Calibri"/>
                    <a:sym typeface="Calibri"/>
                  </a:rPr>
                  <a:t>posto</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coinvolte</a:t>
                </a:r>
                <a:r>
                  <a:rPr lang="en-GB" sz="2000" dirty="0">
                    <a:solidFill>
                      <a:schemeClr val="dk1"/>
                    </a:solidFill>
                    <a:latin typeface="Calibri"/>
                    <a:ea typeface="Calibri"/>
                    <a:cs typeface="Calibri"/>
                    <a:sym typeface="Calibri"/>
                  </a:rPr>
                  <a:t> in attivita </a:t>
                </a:r>
                <a:r>
                  <a:rPr lang="en-GB" sz="2000" dirty="0" err="1">
                    <a:solidFill>
                      <a:schemeClr val="dk1"/>
                    </a:solidFill>
                    <a:latin typeface="Calibri"/>
                    <a:ea typeface="Calibri"/>
                    <a:cs typeface="Calibri"/>
                    <a:sym typeface="Calibri"/>
                  </a:rPr>
                  <a:t>simili</a:t>
                </a:r>
                <a:r>
                  <a:rPr lang="en-GB" sz="2000" dirty="0">
                    <a:solidFill>
                      <a:schemeClr val="dk1"/>
                    </a:solidFill>
                    <a:latin typeface="Calibri"/>
                    <a:ea typeface="Calibri"/>
                    <a:cs typeface="Calibri"/>
                    <a:sym typeface="Calibri"/>
                  </a:rPr>
                  <a:t> in </a:t>
                </a:r>
                <a:r>
                  <a:rPr lang="en-GB" sz="2000" dirty="0" err="1">
                    <a:solidFill>
                      <a:schemeClr val="dk1"/>
                    </a:solidFill>
                    <a:latin typeface="Calibri"/>
                    <a:ea typeface="Calibri"/>
                    <a:cs typeface="Calibri"/>
                    <a:sym typeface="Calibri"/>
                  </a:rPr>
                  <a:t>altri</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luoghi</a:t>
                </a:r>
                <a:r>
                  <a:rPr lang="en-GB" sz="2000" dirty="0">
                    <a:solidFill>
                      <a:schemeClr val="dk1"/>
                    </a:solidFill>
                    <a:latin typeface="Calibri"/>
                    <a:ea typeface="Calibri"/>
                    <a:cs typeface="Calibri"/>
                    <a:sym typeface="Calibri"/>
                  </a:rPr>
                  <a:t>? </a:t>
                </a:r>
              </a:p>
              <a:p>
                <a:pPr marL="0" marR="0" lvl="0" indent="0" algn="l" rtl="0">
                  <a:spcBef>
                    <a:spcPts val="0"/>
                  </a:spcBef>
                  <a:spcAft>
                    <a:spcPts val="0"/>
                  </a:spcAft>
                  <a:buNone/>
                </a:pPr>
                <a:r>
                  <a:rPr lang="en-GB" sz="2000" dirty="0">
                    <a:solidFill>
                      <a:schemeClr val="dk1"/>
                    </a:solidFill>
                    <a:latin typeface="Calibri"/>
                    <a:ea typeface="Calibri"/>
                    <a:cs typeface="Calibri"/>
                    <a:sym typeface="Calibri"/>
                  </a:rPr>
                  <a:t>Che </a:t>
                </a:r>
                <a:r>
                  <a:rPr lang="en-GB" sz="2000" dirty="0" err="1">
                    <a:solidFill>
                      <a:schemeClr val="dk1"/>
                    </a:solidFill>
                    <a:latin typeface="Calibri"/>
                    <a:ea typeface="Calibri"/>
                    <a:cs typeface="Calibri"/>
                    <a:sym typeface="Calibri"/>
                  </a:rPr>
                  <a:t>valore</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aggiunto</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offrirebbero</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queste</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persone</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all’interno</a:t>
                </a:r>
                <a:r>
                  <a:rPr lang="en-GB" sz="2000" dirty="0">
                    <a:solidFill>
                      <a:schemeClr val="dk1"/>
                    </a:solidFill>
                    <a:latin typeface="Calibri"/>
                    <a:ea typeface="Calibri"/>
                    <a:cs typeface="Calibri"/>
                    <a:sym typeface="Calibri"/>
                  </a:rPr>
                  <a:t> del network? </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i="1" dirty="0">
                    <a:solidFill>
                      <a:schemeClr val="dk1"/>
                    </a:solidFill>
                    <a:latin typeface="Calibri"/>
                    <a:ea typeface="Calibri"/>
                    <a:cs typeface="Calibri"/>
                    <a:sym typeface="Calibri"/>
                  </a:rPr>
                  <a:t>Source: RUBIZMO Cooperation Tool: </a:t>
                </a:r>
                <a:r>
                  <a:rPr lang="en-GB" sz="1200" i="1" dirty="0" err="1">
                    <a:solidFill>
                      <a:schemeClr val="dk1"/>
                    </a:solidFill>
                    <a:latin typeface="Calibri"/>
                    <a:ea typeface="Calibri"/>
                    <a:cs typeface="Calibri"/>
                    <a:sym typeface="Calibri"/>
                  </a:rPr>
                  <a:t>www.rubizmo.eu</a:t>
                </a:r>
                <a:endParaRPr sz="12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p:txBody>
          </p:sp>
        </p:grpSp>
        <p:sp>
          <p:nvSpPr>
            <p:cNvPr id="276" name="Google Shape;276;p15"/>
            <p:cNvSpPr/>
            <p:nvPr/>
          </p:nvSpPr>
          <p:spPr>
            <a:xfrm>
              <a:off x="4804236" y="1427555"/>
              <a:ext cx="1061178" cy="65428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277" name="Google Shape;277;p15"/>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278" name="Google Shape;278;p15"/>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79" name="Google Shape;279;p15"/>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280" name="Google Shape;280;p15"/>
          <p:cNvSpPr txBox="1"/>
          <p:nvPr/>
        </p:nvSpPr>
        <p:spPr>
          <a:xfrm>
            <a:off x="5922072" y="439885"/>
            <a:ext cx="3030576"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rgbClr val="2F5496"/>
                </a:solidFill>
                <a:latin typeface="Calibri"/>
                <a:ea typeface="Calibri"/>
                <a:cs typeface="Calibri"/>
                <a:sym typeface="Calibri"/>
              </a:rPr>
              <a:t>Creare</a:t>
            </a:r>
            <a:r>
              <a:rPr lang="en-GB" sz="4000" b="1" dirty="0">
                <a:solidFill>
                  <a:srgbClr val="2F5496"/>
                </a:solidFill>
                <a:latin typeface="Calibri"/>
                <a:ea typeface="Calibri"/>
                <a:cs typeface="Calibri"/>
                <a:sym typeface="Calibri"/>
              </a:rPr>
              <a:t> un Network </a:t>
            </a:r>
            <a:endParaRPr dirty="0"/>
          </a:p>
        </p:txBody>
      </p:sp>
      <p:sp>
        <p:nvSpPr>
          <p:cNvPr id="281" name="Google Shape;281;p15"/>
          <p:cNvSpPr/>
          <p:nvPr/>
        </p:nvSpPr>
        <p:spPr>
          <a:xfrm>
            <a:off x="6160167" y="1757076"/>
            <a:ext cx="4635895" cy="646331"/>
          </a:xfrm>
          <a:prstGeom prst="rect">
            <a:avLst/>
          </a:prstGeom>
          <a:noFill/>
          <a:ln>
            <a:noFill/>
          </a:ln>
        </p:spPr>
        <p:txBody>
          <a:bodyPr spcFirstLastPara="1" wrap="square" lIns="91425" tIns="45700" rIns="91425" bIns="45700" anchor="t" anchorCtr="0">
            <a:spAutoFit/>
          </a:bodyPr>
          <a:lstStyle/>
          <a:p>
            <a:pPr lvl="0" algn="just"/>
            <a:r>
              <a:rPr lang="en-GB" sz="1800" b="1" dirty="0" err="1">
                <a:solidFill>
                  <a:srgbClr val="2F5496"/>
                </a:solidFill>
                <a:latin typeface="Calibri"/>
                <a:ea typeface="Calibri"/>
                <a:cs typeface="Calibri"/>
                <a:sym typeface="Calibri"/>
              </a:rPr>
              <a:t>Considerazioni</a:t>
            </a:r>
            <a:r>
              <a:rPr lang="en-GB" sz="1800" b="1" dirty="0">
                <a:solidFill>
                  <a:srgbClr val="2F5496"/>
                </a:solidFill>
                <a:latin typeface="Calibri"/>
                <a:ea typeface="Calibri"/>
                <a:cs typeface="Calibri"/>
                <a:sym typeface="Calibri"/>
              </a:rPr>
              <a:t> da fare prima di </a:t>
            </a:r>
            <a:r>
              <a:rPr lang="en-GB" sz="1800" b="1" dirty="0" err="1">
                <a:solidFill>
                  <a:srgbClr val="2F5496"/>
                </a:solidFill>
                <a:latin typeface="Calibri"/>
                <a:ea typeface="Calibri"/>
                <a:cs typeface="Calibri"/>
                <a:sym typeface="Calibri"/>
              </a:rPr>
              <a:t>creare</a:t>
            </a:r>
            <a:r>
              <a:rPr lang="en-GB" sz="1800" b="1" dirty="0">
                <a:solidFill>
                  <a:srgbClr val="2F5496"/>
                </a:solidFill>
                <a:latin typeface="Calibri"/>
                <a:ea typeface="Calibri"/>
                <a:cs typeface="Calibri"/>
                <a:sym typeface="Calibri"/>
              </a:rPr>
              <a:t> un network: </a:t>
            </a:r>
            <a:endParaRPr lang="en-GB" sz="1800" dirty="0"/>
          </a:p>
        </p:txBody>
      </p:sp>
      <p:grpSp>
        <p:nvGrpSpPr>
          <p:cNvPr id="282" name="Google Shape;282;p15"/>
          <p:cNvGrpSpPr/>
          <p:nvPr/>
        </p:nvGrpSpPr>
        <p:grpSpPr>
          <a:xfrm>
            <a:off x="466780" y="1846315"/>
            <a:ext cx="4057274" cy="3247269"/>
            <a:chOff x="2770052" y="2009628"/>
            <a:chExt cx="327085" cy="277079"/>
          </a:xfrm>
        </p:grpSpPr>
        <p:sp>
          <p:nvSpPr>
            <p:cNvPr id="283" name="Google Shape;283;p15"/>
            <p:cNvSpPr/>
            <p:nvPr/>
          </p:nvSpPr>
          <p:spPr>
            <a:xfrm>
              <a:off x="2770052" y="2023537"/>
              <a:ext cx="327085" cy="263170"/>
            </a:xfrm>
            <a:custGeom>
              <a:avLst/>
              <a:gdLst/>
              <a:ahLst/>
              <a:cxnLst/>
              <a:rect l="l" t="t" r="r" b="b"/>
              <a:pathLst>
                <a:path w="10276" h="8268" extrusionOk="0">
                  <a:moveTo>
                    <a:pt x="6251" y="2267"/>
                  </a:moveTo>
                  <a:lnTo>
                    <a:pt x="7061" y="2541"/>
                  </a:lnTo>
                  <a:cubicBezTo>
                    <a:pt x="7073" y="2544"/>
                    <a:pt x="7086" y="2545"/>
                    <a:pt x="7098" y="2545"/>
                  </a:cubicBezTo>
                  <a:cubicBezTo>
                    <a:pt x="7136" y="2545"/>
                    <a:pt x="7174" y="2532"/>
                    <a:pt x="7192" y="2505"/>
                  </a:cubicBezTo>
                  <a:lnTo>
                    <a:pt x="7454" y="2314"/>
                  </a:lnTo>
                  <a:lnTo>
                    <a:pt x="9240" y="4660"/>
                  </a:lnTo>
                  <a:lnTo>
                    <a:pt x="8978" y="4874"/>
                  </a:lnTo>
                  <a:cubicBezTo>
                    <a:pt x="8966" y="4862"/>
                    <a:pt x="8942" y="4839"/>
                    <a:pt x="8930" y="4839"/>
                  </a:cubicBezTo>
                  <a:lnTo>
                    <a:pt x="5811" y="3148"/>
                  </a:lnTo>
                  <a:lnTo>
                    <a:pt x="5930" y="2969"/>
                  </a:lnTo>
                  <a:cubicBezTo>
                    <a:pt x="5978" y="2898"/>
                    <a:pt x="5966" y="2803"/>
                    <a:pt x="5894" y="2755"/>
                  </a:cubicBezTo>
                  <a:cubicBezTo>
                    <a:pt x="5864" y="2742"/>
                    <a:pt x="5834" y="2735"/>
                    <a:pt x="5806" y="2735"/>
                  </a:cubicBezTo>
                  <a:cubicBezTo>
                    <a:pt x="5756" y="2735"/>
                    <a:pt x="5710" y="2757"/>
                    <a:pt x="5680" y="2803"/>
                  </a:cubicBezTo>
                  <a:lnTo>
                    <a:pt x="5358" y="3326"/>
                  </a:lnTo>
                  <a:cubicBezTo>
                    <a:pt x="5335" y="3350"/>
                    <a:pt x="5323" y="3374"/>
                    <a:pt x="5323" y="3398"/>
                  </a:cubicBezTo>
                  <a:lnTo>
                    <a:pt x="5323" y="4684"/>
                  </a:lnTo>
                  <a:cubicBezTo>
                    <a:pt x="5323" y="4946"/>
                    <a:pt x="5097" y="5172"/>
                    <a:pt x="4835" y="5172"/>
                  </a:cubicBezTo>
                  <a:cubicBezTo>
                    <a:pt x="4561" y="5172"/>
                    <a:pt x="4346" y="4946"/>
                    <a:pt x="4346" y="4684"/>
                  </a:cubicBezTo>
                  <a:lnTo>
                    <a:pt x="4346" y="3410"/>
                  </a:lnTo>
                  <a:lnTo>
                    <a:pt x="4620" y="2267"/>
                  </a:lnTo>
                  <a:close/>
                  <a:moveTo>
                    <a:pt x="2680" y="1767"/>
                  </a:moveTo>
                  <a:lnTo>
                    <a:pt x="2918" y="1898"/>
                  </a:lnTo>
                  <a:lnTo>
                    <a:pt x="941" y="5303"/>
                  </a:lnTo>
                  <a:lnTo>
                    <a:pt x="703" y="5172"/>
                  </a:lnTo>
                  <a:lnTo>
                    <a:pt x="2680" y="1767"/>
                  </a:lnTo>
                  <a:close/>
                  <a:moveTo>
                    <a:pt x="3180" y="4743"/>
                  </a:moveTo>
                  <a:cubicBezTo>
                    <a:pt x="3287" y="4743"/>
                    <a:pt x="3370" y="4779"/>
                    <a:pt x="3442" y="4874"/>
                  </a:cubicBezTo>
                  <a:cubicBezTo>
                    <a:pt x="3561" y="5017"/>
                    <a:pt x="3525" y="5231"/>
                    <a:pt x="3370" y="5339"/>
                  </a:cubicBezTo>
                  <a:lnTo>
                    <a:pt x="2322" y="6112"/>
                  </a:lnTo>
                  <a:cubicBezTo>
                    <a:pt x="2262" y="6150"/>
                    <a:pt x="2194" y="6169"/>
                    <a:pt x="2127" y="6169"/>
                  </a:cubicBezTo>
                  <a:cubicBezTo>
                    <a:pt x="2023" y="6169"/>
                    <a:pt x="1923" y="6123"/>
                    <a:pt x="1858" y="6029"/>
                  </a:cubicBezTo>
                  <a:cubicBezTo>
                    <a:pt x="1751" y="5886"/>
                    <a:pt x="1787" y="5672"/>
                    <a:pt x="1929" y="5565"/>
                  </a:cubicBezTo>
                  <a:lnTo>
                    <a:pt x="2989" y="4803"/>
                  </a:lnTo>
                  <a:cubicBezTo>
                    <a:pt x="3049" y="4755"/>
                    <a:pt x="3120" y="4743"/>
                    <a:pt x="3180" y="4743"/>
                  </a:cubicBezTo>
                  <a:close/>
                  <a:moveTo>
                    <a:pt x="3775" y="5493"/>
                  </a:moveTo>
                  <a:cubicBezTo>
                    <a:pt x="3870" y="5493"/>
                    <a:pt x="3954" y="5553"/>
                    <a:pt x="4013" y="5636"/>
                  </a:cubicBezTo>
                  <a:cubicBezTo>
                    <a:pt x="4132" y="5779"/>
                    <a:pt x="4085" y="5993"/>
                    <a:pt x="3942" y="6089"/>
                  </a:cubicBezTo>
                  <a:lnTo>
                    <a:pt x="3132" y="6708"/>
                  </a:lnTo>
                  <a:cubicBezTo>
                    <a:pt x="3076" y="6745"/>
                    <a:pt x="3013" y="6764"/>
                    <a:pt x="2949" y="6764"/>
                  </a:cubicBezTo>
                  <a:cubicBezTo>
                    <a:pt x="2851" y="6764"/>
                    <a:pt x="2752" y="6718"/>
                    <a:pt x="2680" y="6624"/>
                  </a:cubicBezTo>
                  <a:cubicBezTo>
                    <a:pt x="2572" y="6482"/>
                    <a:pt x="2596" y="6255"/>
                    <a:pt x="2751" y="6148"/>
                  </a:cubicBezTo>
                  <a:lnTo>
                    <a:pt x="3537" y="5589"/>
                  </a:lnTo>
                  <a:cubicBezTo>
                    <a:pt x="3573" y="5565"/>
                    <a:pt x="3596" y="5541"/>
                    <a:pt x="3620" y="5529"/>
                  </a:cubicBezTo>
                  <a:cubicBezTo>
                    <a:pt x="3668" y="5517"/>
                    <a:pt x="3715" y="5493"/>
                    <a:pt x="3775" y="5493"/>
                  </a:cubicBezTo>
                  <a:close/>
                  <a:moveTo>
                    <a:pt x="4359" y="6281"/>
                  </a:moveTo>
                  <a:cubicBezTo>
                    <a:pt x="4454" y="6281"/>
                    <a:pt x="4550" y="6321"/>
                    <a:pt x="4620" y="6398"/>
                  </a:cubicBezTo>
                  <a:cubicBezTo>
                    <a:pt x="4739" y="6553"/>
                    <a:pt x="4704" y="6755"/>
                    <a:pt x="4549" y="6863"/>
                  </a:cubicBezTo>
                  <a:lnTo>
                    <a:pt x="3954" y="7303"/>
                  </a:lnTo>
                  <a:cubicBezTo>
                    <a:pt x="3898" y="7331"/>
                    <a:pt x="3829" y="7358"/>
                    <a:pt x="3767" y="7358"/>
                  </a:cubicBezTo>
                  <a:cubicBezTo>
                    <a:pt x="3749" y="7358"/>
                    <a:pt x="3732" y="7356"/>
                    <a:pt x="3715" y="7351"/>
                  </a:cubicBezTo>
                  <a:cubicBezTo>
                    <a:pt x="3620" y="7339"/>
                    <a:pt x="3549" y="7303"/>
                    <a:pt x="3513" y="7220"/>
                  </a:cubicBezTo>
                  <a:cubicBezTo>
                    <a:pt x="3406" y="7077"/>
                    <a:pt x="3430" y="6863"/>
                    <a:pt x="3584" y="6755"/>
                  </a:cubicBezTo>
                  <a:lnTo>
                    <a:pt x="4144" y="6363"/>
                  </a:lnTo>
                  <a:lnTo>
                    <a:pt x="4168" y="6339"/>
                  </a:lnTo>
                  <a:cubicBezTo>
                    <a:pt x="4226" y="6300"/>
                    <a:pt x="4292" y="6281"/>
                    <a:pt x="4359" y="6281"/>
                  </a:cubicBezTo>
                  <a:close/>
                  <a:moveTo>
                    <a:pt x="2870" y="2553"/>
                  </a:moveTo>
                  <a:lnTo>
                    <a:pt x="3156" y="2707"/>
                  </a:lnTo>
                  <a:cubicBezTo>
                    <a:pt x="3173" y="2725"/>
                    <a:pt x="3197" y="2736"/>
                    <a:pt x="3218" y="2736"/>
                  </a:cubicBezTo>
                  <a:cubicBezTo>
                    <a:pt x="3226" y="2736"/>
                    <a:pt x="3233" y="2734"/>
                    <a:pt x="3239" y="2731"/>
                  </a:cubicBezTo>
                  <a:lnTo>
                    <a:pt x="3942" y="2636"/>
                  </a:lnTo>
                  <a:lnTo>
                    <a:pt x="4192" y="2743"/>
                  </a:lnTo>
                  <a:lnTo>
                    <a:pt x="4049" y="3338"/>
                  </a:lnTo>
                  <a:lnTo>
                    <a:pt x="4049" y="3362"/>
                  </a:lnTo>
                  <a:lnTo>
                    <a:pt x="4049" y="4648"/>
                  </a:lnTo>
                  <a:cubicBezTo>
                    <a:pt x="4049" y="5077"/>
                    <a:pt x="4406" y="5434"/>
                    <a:pt x="4835" y="5434"/>
                  </a:cubicBezTo>
                  <a:cubicBezTo>
                    <a:pt x="5263" y="5434"/>
                    <a:pt x="5620" y="5077"/>
                    <a:pt x="5620" y="4648"/>
                  </a:cubicBezTo>
                  <a:lnTo>
                    <a:pt x="5620" y="3410"/>
                  </a:lnTo>
                  <a:lnTo>
                    <a:pt x="5656" y="3362"/>
                  </a:lnTo>
                  <a:lnTo>
                    <a:pt x="8776" y="5065"/>
                  </a:lnTo>
                  <a:cubicBezTo>
                    <a:pt x="8942" y="5184"/>
                    <a:pt x="9002" y="5374"/>
                    <a:pt x="8907" y="5541"/>
                  </a:cubicBezTo>
                  <a:cubicBezTo>
                    <a:pt x="8850" y="5654"/>
                    <a:pt x="8745" y="5717"/>
                    <a:pt x="8631" y="5717"/>
                  </a:cubicBezTo>
                  <a:cubicBezTo>
                    <a:pt x="8576" y="5717"/>
                    <a:pt x="8520" y="5703"/>
                    <a:pt x="8466" y="5672"/>
                  </a:cubicBezTo>
                  <a:lnTo>
                    <a:pt x="6740" y="4743"/>
                  </a:lnTo>
                  <a:cubicBezTo>
                    <a:pt x="6711" y="4727"/>
                    <a:pt x="6682" y="4719"/>
                    <a:pt x="6655" y="4719"/>
                  </a:cubicBezTo>
                  <a:cubicBezTo>
                    <a:pt x="6603" y="4719"/>
                    <a:pt x="6557" y="4748"/>
                    <a:pt x="6525" y="4803"/>
                  </a:cubicBezTo>
                  <a:cubicBezTo>
                    <a:pt x="6490" y="4874"/>
                    <a:pt x="6513" y="4958"/>
                    <a:pt x="6585" y="5005"/>
                  </a:cubicBezTo>
                  <a:lnTo>
                    <a:pt x="8037" y="5791"/>
                  </a:lnTo>
                  <a:cubicBezTo>
                    <a:pt x="8192" y="5886"/>
                    <a:pt x="8252" y="6077"/>
                    <a:pt x="8168" y="6243"/>
                  </a:cubicBezTo>
                  <a:cubicBezTo>
                    <a:pt x="8104" y="6356"/>
                    <a:pt x="7996" y="6415"/>
                    <a:pt x="7881" y="6415"/>
                  </a:cubicBezTo>
                  <a:cubicBezTo>
                    <a:pt x="7826" y="6415"/>
                    <a:pt x="7770" y="6401"/>
                    <a:pt x="7716" y="6374"/>
                  </a:cubicBezTo>
                  <a:lnTo>
                    <a:pt x="6251" y="5565"/>
                  </a:lnTo>
                  <a:cubicBezTo>
                    <a:pt x="6226" y="5554"/>
                    <a:pt x="6200" y="5548"/>
                    <a:pt x="6175" y="5548"/>
                  </a:cubicBezTo>
                  <a:cubicBezTo>
                    <a:pt x="6120" y="5548"/>
                    <a:pt x="6070" y="5575"/>
                    <a:pt x="6037" y="5624"/>
                  </a:cubicBezTo>
                  <a:cubicBezTo>
                    <a:pt x="5990" y="5708"/>
                    <a:pt x="6025" y="5791"/>
                    <a:pt x="6097" y="5839"/>
                  </a:cubicBezTo>
                  <a:lnTo>
                    <a:pt x="7287" y="6493"/>
                  </a:lnTo>
                  <a:cubicBezTo>
                    <a:pt x="7454" y="6577"/>
                    <a:pt x="7514" y="6779"/>
                    <a:pt x="7418" y="6934"/>
                  </a:cubicBezTo>
                  <a:cubicBezTo>
                    <a:pt x="7360" y="7050"/>
                    <a:pt x="7250" y="7114"/>
                    <a:pt x="7132" y="7114"/>
                  </a:cubicBezTo>
                  <a:cubicBezTo>
                    <a:pt x="7081" y="7114"/>
                    <a:pt x="7028" y="7102"/>
                    <a:pt x="6978" y="7077"/>
                  </a:cubicBezTo>
                  <a:lnTo>
                    <a:pt x="5728" y="6386"/>
                  </a:lnTo>
                  <a:cubicBezTo>
                    <a:pt x="5705" y="6371"/>
                    <a:pt x="5680" y="6365"/>
                    <a:pt x="5655" y="6365"/>
                  </a:cubicBezTo>
                  <a:cubicBezTo>
                    <a:pt x="5601" y="6365"/>
                    <a:pt x="5546" y="6397"/>
                    <a:pt x="5513" y="6446"/>
                  </a:cubicBezTo>
                  <a:cubicBezTo>
                    <a:pt x="5478" y="6517"/>
                    <a:pt x="5501" y="6613"/>
                    <a:pt x="5573" y="6660"/>
                  </a:cubicBezTo>
                  <a:lnTo>
                    <a:pt x="6549" y="7172"/>
                  </a:lnTo>
                  <a:cubicBezTo>
                    <a:pt x="6704" y="7267"/>
                    <a:pt x="6763" y="7458"/>
                    <a:pt x="6680" y="7625"/>
                  </a:cubicBezTo>
                  <a:cubicBezTo>
                    <a:pt x="6616" y="7737"/>
                    <a:pt x="6508" y="7801"/>
                    <a:pt x="6393" y="7801"/>
                  </a:cubicBezTo>
                  <a:cubicBezTo>
                    <a:pt x="6338" y="7801"/>
                    <a:pt x="6282" y="7786"/>
                    <a:pt x="6228" y="7756"/>
                  </a:cubicBezTo>
                  <a:lnTo>
                    <a:pt x="5549" y="7386"/>
                  </a:lnTo>
                  <a:cubicBezTo>
                    <a:pt x="5549" y="7255"/>
                    <a:pt x="5501" y="7101"/>
                    <a:pt x="5406" y="6994"/>
                  </a:cubicBezTo>
                  <a:cubicBezTo>
                    <a:pt x="5299" y="6851"/>
                    <a:pt x="5132" y="6755"/>
                    <a:pt x="4954" y="6744"/>
                  </a:cubicBezTo>
                  <a:lnTo>
                    <a:pt x="4954" y="6696"/>
                  </a:lnTo>
                  <a:cubicBezTo>
                    <a:pt x="4977" y="6541"/>
                    <a:pt x="4930" y="6363"/>
                    <a:pt x="4835" y="6220"/>
                  </a:cubicBezTo>
                  <a:cubicBezTo>
                    <a:pt x="4716" y="6077"/>
                    <a:pt x="4549" y="5982"/>
                    <a:pt x="4370" y="5970"/>
                  </a:cubicBezTo>
                  <a:lnTo>
                    <a:pt x="4370" y="5922"/>
                  </a:lnTo>
                  <a:cubicBezTo>
                    <a:pt x="4406" y="5767"/>
                    <a:pt x="4358" y="5589"/>
                    <a:pt x="4251" y="5446"/>
                  </a:cubicBezTo>
                  <a:cubicBezTo>
                    <a:pt x="4132" y="5303"/>
                    <a:pt x="3965" y="5208"/>
                    <a:pt x="3787" y="5196"/>
                  </a:cubicBezTo>
                  <a:lnTo>
                    <a:pt x="3787" y="5148"/>
                  </a:lnTo>
                  <a:cubicBezTo>
                    <a:pt x="3823" y="4993"/>
                    <a:pt x="3775" y="4815"/>
                    <a:pt x="3668" y="4672"/>
                  </a:cubicBezTo>
                  <a:cubicBezTo>
                    <a:pt x="3547" y="4516"/>
                    <a:pt x="3359" y="4432"/>
                    <a:pt x="3172" y="4432"/>
                  </a:cubicBezTo>
                  <a:cubicBezTo>
                    <a:pt x="3044" y="4432"/>
                    <a:pt x="2917" y="4471"/>
                    <a:pt x="2811" y="4553"/>
                  </a:cubicBezTo>
                  <a:lnTo>
                    <a:pt x="1763" y="5315"/>
                  </a:lnTo>
                  <a:lnTo>
                    <a:pt x="1394" y="5112"/>
                  </a:lnTo>
                  <a:lnTo>
                    <a:pt x="2870" y="2553"/>
                  </a:lnTo>
                  <a:close/>
                  <a:moveTo>
                    <a:pt x="4936" y="7026"/>
                  </a:moveTo>
                  <a:cubicBezTo>
                    <a:pt x="5036" y="7026"/>
                    <a:pt x="5132" y="7070"/>
                    <a:pt x="5204" y="7148"/>
                  </a:cubicBezTo>
                  <a:cubicBezTo>
                    <a:pt x="5251" y="7244"/>
                    <a:pt x="5275" y="7315"/>
                    <a:pt x="5263" y="7398"/>
                  </a:cubicBezTo>
                  <a:cubicBezTo>
                    <a:pt x="5251" y="7494"/>
                    <a:pt x="5204" y="7565"/>
                    <a:pt x="5132" y="7625"/>
                  </a:cubicBezTo>
                  <a:lnTo>
                    <a:pt x="4787" y="7875"/>
                  </a:lnTo>
                  <a:cubicBezTo>
                    <a:pt x="4729" y="7918"/>
                    <a:pt x="4658" y="7940"/>
                    <a:pt x="4588" y="7940"/>
                  </a:cubicBezTo>
                  <a:cubicBezTo>
                    <a:pt x="4487" y="7940"/>
                    <a:pt x="4386" y="7895"/>
                    <a:pt x="4323" y="7803"/>
                  </a:cubicBezTo>
                  <a:cubicBezTo>
                    <a:pt x="4215" y="7660"/>
                    <a:pt x="4251" y="7446"/>
                    <a:pt x="4406" y="7339"/>
                  </a:cubicBezTo>
                  <a:lnTo>
                    <a:pt x="4727" y="7101"/>
                  </a:lnTo>
                  <a:lnTo>
                    <a:pt x="4739" y="7089"/>
                  </a:lnTo>
                  <a:cubicBezTo>
                    <a:pt x="4802" y="7046"/>
                    <a:pt x="4870" y="7026"/>
                    <a:pt x="4936" y="7026"/>
                  </a:cubicBezTo>
                  <a:close/>
                  <a:moveTo>
                    <a:pt x="180" y="0"/>
                  </a:moveTo>
                  <a:cubicBezTo>
                    <a:pt x="125" y="0"/>
                    <a:pt x="69" y="27"/>
                    <a:pt x="36" y="76"/>
                  </a:cubicBezTo>
                  <a:cubicBezTo>
                    <a:pt x="1" y="159"/>
                    <a:pt x="24" y="243"/>
                    <a:pt x="96" y="290"/>
                  </a:cubicBezTo>
                  <a:lnTo>
                    <a:pt x="2382" y="1600"/>
                  </a:lnTo>
                  <a:lnTo>
                    <a:pt x="405" y="5005"/>
                  </a:lnTo>
                  <a:lnTo>
                    <a:pt x="251" y="4922"/>
                  </a:lnTo>
                  <a:cubicBezTo>
                    <a:pt x="221" y="4905"/>
                    <a:pt x="192" y="4897"/>
                    <a:pt x="164" y="4897"/>
                  </a:cubicBezTo>
                  <a:cubicBezTo>
                    <a:pt x="113" y="4897"/>
                    <a:pt x="67" y="4923"/>
                    <a:pt x="36" y="4969"/>
                  </a:cubicBezTo>
                  <a:cubicBezTo>
                    <a:pt x="1" y="5053"/>
                    <a:pt x="24" y="5136"/>
                    <a:pt x="96" y="5184"/>
                  </a:cubicBezTo>
                  <a:lnTo>
                    <a:pt x="882" y="5648"/>
                  </a:lnTo>
                  <a:cubicBezTo>
                    <a:pt x="908" y="5663"/>
                    <a:pt x="934" y="5670"/>
                    <a:pt x="959" y="5670"/>
                  </a:cubicBezTo>
                  <a:cubicBezTo>
                    <a:pt x="1014" y="5670"/>
                    <a:pt x="1063" y="5638"/>
                    <a:pt x="1096" y="5589"/>
                  </a:cubicBezTo>
                  <a:lnTo>
                    <a:pt x="1215" y="5398"/>
                  </a:lnTo>
                  <a:lnTo>
                    <a:pt x="1537" y="5565"/>
                  </a:lnTo>
                  <a:cubicBezTo>
                    <a:pt x="1441" y="5779"/>
                    <a:pt x="1453" y="6029"/>
                    <a:pt x="1584" y="6220"/>
                  </a:cubicBezTo>
                  <a:cubicBezTo>
                    <a:pt x="1703" y="6386"/>
                    <a:pt x="1894" y="6482"/>
                    <a:pt x="2096" y="6482"/>
                  </a:cubicBezTo>
                  <a:cubicBezTo>
                    <a:pt x="2156" y="6482"/>
                    <a:pt x="2227" y="6458"/>
                    <a:pt x="2287" y="6446"/>
                  </a:cubicBezTo>
                  <a:cubicBezTo>
                    <a:pt x="2287" y="6577"/>
                    <a:pt x="2334" y="6720"/>
                    <a:pt x="2406" y="6815"/>
                  </a:cubicBezTo>
                  <a:cubicBezTo>
                    <a:pt x="2525" y="6982"/>
                    <a:pt x="2715" y="7077"/>
                    <a:pt x="2906" y="7077"/>
                  </a:cubicBezTo>
                  <a:cubicBezTo>
                    <a:pt x="2965" y="7077"/>
                    <a:pt x="3049" y="7053"/>
                    <a:pt x="3108" y="7041"/>
                  </a:cubicBezTo>
                  <a:cubicBezTo>
                    <a:pt x="3108" y="7160"/>
                    <a:pt x="3144" y="7291"/>
                    <a:pt x="3227" y="7398"/>
                  </a:cubicBezTo>
                  <a:cubicBezTo>
                    <a:pt x="3323" y="7529"/>
                    <a:pt x="3465" y="7625"/>
                    <a:pt x="3644" y="7648"/>
                  </a:cubicBezTo>
                  <a:cubicBezTo>
                    <a:pt x="3668" y="7648"/>
                    <a:pt x="3715" y="7672"/>
                    <a:pt x="3739" y="7672"/>
                  </a:cubicBezTo>
                  <a:cubicBezTo>
                    <a:pt x="3799" y="7672"/>
                    <a:pt x="3882" y="7648"/>
                    <a:pt x="3942" y="7636"/>
                  </a:cubicBezTo>
                  <a:cubicBezTo>
                    <a:pt x="3942" y="7767"/>
                    <a:pt x="3977" y="7886"/>
                    <a:pt x="4061" y="7994"/>
                  </a:cubicBezTo>
                  <a:cubicBezTo>
                    <a:pt x="4156" y="8125"/>
                    <a:pt x="4299" y="8220"/>
                    <a:pt x="4477" y="8244"/>
                  </a:cubicBezTo>
                  <a:cubicBezTo>
                    <a:pt x="4501" y="8244"/>
                    <a:pt x="4549" y="8267"/>
                    <a:pt x="4573" y="8267"/>
                  </a:cubicBezTo>
                  <a:cubicBezTo>
                    <a:pt x="4716" y="8267"/>
                    <a:pt x="4835" y="8220"/>
                    <a:pt x="4954" y="8148"/>
                  </a:cubicBezTo>
                  <a:lnTo>
                    <a:pt x="5287" y="7886"/>
                  </a:lnTo>
                  <a:cubicBezTo>
                    <a:pt x="5370" y="7827"/>
                    <a:pt x="5430" y="7767"/>
                    <a:pt x="5466" y="7684"/>
                  </a:cubicBezTo>
                  <a:lnTo>
                    <a:pt x="6085" y="8029"/>
                  </a:lnTo>
                  <a:cubicBezTo>
                    <a:pt x="6168" y="8077"/>
                    <a:pt x="6275" y="8101"/>
                    <a:pt x="6382" y="8101"/>
                  </a:cubicBezTo>
                  <a:cubicBezTo>
                    <a:pt x="6442" y="8101"/>
                    <a:pt x="6501" y="8089"/>
                    <a:pt x="6561" y="8077"/>
                  </a:cubicBezTo>
                  <a:cubicBezTo>
                    <a:pt x="6716" y="8029"/>
                    <a:pt x="6859" y="7922"/>
                    <a:pt x="6930" y="7779"/>
                  </a:cubicBezTo>
                  <a:cubicBezTo>
                    <a:pt x="6990" y="7648"/>
                    <a:pt x="7013" y="7529"/>
                    <a:pt x="7002" y="7398"/>
                  </a:cubicBezTo>
                  <a:cubicBezTo>
                    <a:pt x="7049" y="7398"/>
                    <a:pt x="7073" y="7422"/>
                    <a:pt x="7121" y="7422"/>
                  </a:cubicBezTo>
                  <a:cubicBezTo>
                    <a:pt x="7347" y="7422"/>
                    <a:pt x="7573" y="7303"/>
                    <a:pt x="7668" y="7089"/>
                  </a:cubicBezTo>
                  <a:cubicBezTo>
                    <a:pt x="7728" y="6970"/>
                    <a:pt x="7764" y="6839"/>
                    <a:pt x="7752" y="6720"/>
                  </a:cubicBezTo>
                  <a:cubicBezTo>
                    <a:pt x="7787" y="6720"/>
                    <a:pt x="7823" y="6732"/>
                    <a:pt x="7871" y="6732"/>
                  </a:cubicBezTo>
                  <a:cubicBezTo>
                    <a:pt x="8085" y="6732"/>
                    <a:pt x="8311" y="6613"/>
                    <a:pt x="8418" y="6410"/>
                  </a:cubicBezTo>
                  <a:cubicBezTo>
                    <a:pt x="8478" y="6291"/>
                    <a:pt x="8502" y="6172"/>
                    <a:pt x="8490" y="6029"/>
                  </a:cubicBezTo>
                  <a:cubicBezTo>
                    <a:pt x="8537" y="6029"/>
                    <a:pt x="8561" y="6053"/>
                    <a:pt x="8609" y="6053"/>
                  </a:cubicBezTo>
                  <a:cubicBezTo>
                    <a:pt x="8668" y="6053"/>
                    <a:pt x="8728" y="6029"/>
                    <a:pt x="8787" y="6017"/>
                  </a:cubicBezTo>
                  <a:cubicBezTo>
                    <a:pt x="8954" y="5970"/>
                    <a:pt x="9085" y="5874"/>
                    <a:pt x="9157" y="5720"/>
                  </a:cubicBezTo>
                  <a:cubicBezTo>
                    <a:pt x="9240" y="5577"/>
                    <a:pt x="9264" y="5410"/>
                    <a:pt x="9204" y="5243"/>
                  </a:cubicBezTo>
                  <a:cubicBezTo>
                    <a:pt x="9192" y="5196"/>
                    <a:pt x="9180" y="5172"/>
                    <a:pt x="9157" y="5136"/>
                  </a:cubicBezTo>
                  <a:lnTo>
                    <a:pt x="9430" y="4946"/>
                  </a:lnTo>
                  <a:lnTo>
                    <a:pt x="9561" y="5124"/>
                  </a:lnTo>
                  <a:cubicBezTo>
                    <a:pt x="9591" y="5161"/>
                    <a:pt x="9644" y="5180"/>
                    <a:pt x="9694" y="5180"/>
                  </a:cubicBezTo>
                  <a:cubicBezTo>
                    <a:pt x="9724" y="5180"/>
                    <a:pt x="9753" y="5173"/>
                    <a:pt x="9776" y="5160"/>
                  </a:cubicBezTo>
                  <a:lnTo>
                    <a:pt x="10192" y="4827"/>
                  </a:lnTo>
                  <a:cubicBezTo>
                    <a:pt x="10264" y="4743"/>
                    <a:pt x="10276" y="4648"/>
                    <a:pt x="10240" y="4577"/>
                  </a:cubicBezTo>
                  <a:cubicBezTo>
                    <a:pt x="10210" y="4539"/>
                    <a:pt x="10157" y="4521"/>
                    <a:pt x="10107" y="4521"/>
                  </a:cubicBezTo>
                  <a:cubicBezTo>
                    <a:pt x="10077" y="4521"/>
                    <a:pt x="10048" y="4527"/>
                    <a:pt x="10026" y="4541"/>
                  </a:cubicBezTo>
                  <a:lnTo>
                    <a:pt x="9728" y="4779"/>
                  </a:lnTo>
                  <a:lnTo>
                    <a:pt x="7347" y="1671"/>
                  </a:lnTo>
                  <a:lnTo>
                    <a:pt x="8704" y="790"/>
                  </a:lnTo>
                  <a:cubicBezTo>
                    <a:pt x="8776" y="755"/>
                    <a:pt x="8787" y="659"/>
                    <a:pt x="8752" y="588"/>
                  </a:cubicBezTo>
                  <a:cubicBezTo>
                    <a:pt x="8721" y="542"/>
                    <a:pt x="8670" y="516"/>
                    <a:pt x="8619" y="516"/>
                  </a:cubicBezTo>
                  <a:cubicBezTo>
                    <a:pt x="8591" y="516"/>
                    <a:pt x="8563" y="523"/>
                    <a:pt x="8537" y="540"/>
                  </a:cubicBezTo>
                  <a:lnTo>
                    <a:pt x="7049" y="1493"/>
                  </a:lnTo>
                  <a:cubicBezTo>
                    <a:pt x="6978" y="1540"/>
                    <a:pt x="6966" y="1648"/>
                    <a:pt x="7002" y="1719"/>
                  </a:cubicBezTo>
                  <a:lnTo>
                    <a:pt x="7275" y="2076"/>
                  </a:lnTo>
                  <a:lnTo>
                    <a:pt x="7085" y="2219"/>
                  </a:lnTo>
                  <a:lnTo>
                    <a:pt x="6311" y="1969"/>
                  </a:lnTo>
                  <a:cubicBezTo>
                    <a:pt x="6287" y="1969"/>
                    <a:pt x="6275" y="1957"/>
                    <a:pt x="6263" y="1957"/>
                  </a:cubicBezTo>
                  <a:lnTo>
                    <a:pt x="4501" y="1957"/>
                  </a:lnTo>
                  <a:cubicBezTo>
                    <a:pt x="4430" y="1957"/>
                    <a:pt x="4370" y="2005"/>
                    <a:pt x="4358" y="2076"/>
                  </a:cubicBezTo>
                  <a:lnTo>
                    <a:pt x="4251" y="2481"/>
                  </a:lnTo>
                  <a:lnTo>
                    <a:pt x="4001" y="2374"/>
                  </a:lnTo>
                  <a:cubicBezTo>
                    <a:pt x="3965" y="2362"/>
                    <a:pt x="3954" y="2362"/>
                    <a:pt x="3930" y="2362"/>
                  </a:cubicBezTo>
                  <a:lnTo>
                    <a:pt x="3227" y="2433"/>
                  </a:lnTo>
                  <a:lnTo>
                    <a:pt x="2989" y="2302"/>
                  </a:lnTo>
                  <a:lnTo>
                    <a:pt x="3215" y="1910"/>
                  </a:lnTo>
                  <a:cubicBezTo>
                    <a:pt x="3251" y="1838"/>
                    <a:pt x="3227" y="1743"/>
                    <a:pt x="3156" y="1707"/>
                  </a:cubicBezTo>
                  <a:lnTo>
                    <a:pt x="251" y="16"/>
                  </a:lnTo>
                  <a:cubicBezTo>
                    <a:pt x="229" y="5"/>
                    <a:pt x="204" y="0"/>
                    <a:pt x="180"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4" name="Google Shape;284;p15"/>
            <p:cNvSpPr/>
            <p:nvPr/>
          </p:nvSpPr>
          <p:spPr>
            <a:xfrm>
              <a:off x="3059960" y="2009628"/>
              <a:ext cx="37177" cy="26960"/>
            </a:xfrm>
            <a:custGeom>
              <a:avLst/>
              <a:gdLst/>
              <a:ahLst/>
              <a:cxnLst/>
              <a:rect l="l" t="t" r="r" b="b"/>
              <a:pathLst>
                <a:path w="1168" h="847" extrusionOk="0">
                  <a:moveTo>
                    <a:pt x="999" y="0"/>
                  </a:moveTo>
                  <a:cubicBezTo>
                    <a:pt x="971" y="0"/>
                    <a:pt x="943" y="8"/>
                    <a:pt x="918" y="25"/>
                  </a:cubicBezTo>
                  <a:lnTo>
                    <a:pt x="84" y="561"/>
                  </a:lnTo>
                  <a:cubicBezTo>
                    <a:pt x="13" y="608"/>
                    <a:pt x="1" y="692"/>
                    <a:pt x="37" y="775"/>
                  </a:cubicBezTo>
                  <a:cubicBezTo>
                    <a:pt x="72" y="811"/>
                    <a:pt x="120" y="846"/>
                    <a:pt x="156" y="846"/>
                  </a:cubicBezTo>
                  <a:cubicBezTo>
                    <a:pt x="191" y="846"/>
                    <a:pt x="215" y="823"/>
                    <a:pt x="239" y="811"/>
                  </a:cubicBezTo>
                  <a:lnTo>
                    <a:pt x="1073" y="275"/>
                  </a:lnTo>
                  <a:cubicBezTo>
                    <a:pt x="1156" y="239"/>
                    <a:pt x="1168" y="144"/>
                    <a:pt x="1132" y="72"/>
                  </a:cubicBezTo>
                  <a:cubicBezTo>
                    <a:pt x="1101" y="26"/>
                    <a:pt x="1051" y="0"/>
                    <a:pt x="999"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285" name="Google Shape;285;p15"/>
          <p:cNvGrpSpPr/>
          <p:nvPr/>
        </p:nvGrpSpPr>
        <p:grpSpPr>
          <a:xfrm>
            <a:off x="8849209" y="622810"/>
            <a:ext cx="1474228" cy="893713"/>
            <a:chOff x="5776798" y="3409778"/>
            <a:chExt cx="346379" cy="264518"/>
          </a:xfrm>
        </p:grpSpPr>
        <p:sp>
          <p:nvSpPr>
            <p:cNvPr id="286" name="Google Shape;286;p15"/>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7" name="Google Shape;287;p15"/>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8" name="Google Shape;288;p15"/>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9" name="Google Shape;289;p15"/>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0" name="Google Shape;290;p15"/>
            <p:cNvSpPr/>
            <p:nvPr/>
          </p:nvSpPr>
          <p:spPr>
            <a:xfrm>
              <a:off x="5776798" y="340977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1" name="Google Shape;291;p15"/>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292" name="Google Shape;292;p15"/>
          <p:cNvSpPr/>
          <p:nvPr/>
        </p:nvSpPr>
        <p:spPr>
          <a:xfrm>
            <a:off x="3048000" y="2690336"/>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6"/>
          <p:cNvSpPr/>
          <p:nvPr/>
        </p:nvSpPr>
        <p:spPr>
          <a:xfrm>
            <a:off x="4658894" y="9809"/>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8" name="Google Shape;298;p16"/>
          <p:cNvGrpSpPr/>
          <p:nvPr/>
        </p:nvGrpSpPr>
        <p:grpSpPr>
          <a:xfrm>
            <a:off x="6115686" y="2711726"/>
            <a:ext cx="6186103" cy="3630207"/>
            <a:chOff x="4834470" y="1491808"/>
            <a:chExt cx="6186103" cy="3409536"/>
          </a:xfrm>
        </p:grpSpPr>
        <p:grpSp>
          <p:nvGrpSpPr>
            <p:cNvPr id="299" name="Google Shape;299;p16"/>
            <p:cNvGrpSpPr/>
            <p:nvPr/>
          </p:nvGrpSpPr>
          <p:grpSpPr>
            <a:xfrm>
              <a:off x="5825896" y="1519291"/>
              <a:ext cx="5194677" cy="3382053"/>
              <a:chOff x="6351242" y="1449121"/>
              <a:chExt cx="5194677" cy="3382053"/>
            </a:xfrm>
          </p:grpSpPr>
          <p:sp>
            <p:nvSpPr>
              <p:cNvPr id="300" name="Google Shape;300;p16"/>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1" name="Google Shape;301;p16"/>
              <p:cNvSpPr txBox="1"/>
              <p:nvPr/>
            </p:nvSpPr>
            <p:spPr>
              <a:xfrm>
                <a:off x="6351242" y="1449121"/>
                <a:ext cx="5124925" cy="3382053"/>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2400" b="1" dirty="0" err="1">
                    <a:solidFill>
                      <a:schemeClr val="dk1"/>
                    </a:solidFill>
                    <a:latin typeface="Calibri"/>
                    <a:ea typeface="Calibri"/>
                    <a:cs typeface="Calibri"/>
                    <a:sym typeface="Calibri"/>
                  </a:rPr>
                  <a:t>Identificare</a:t>
                </a:r>
                <a:r>
                  <a:rPr lang="en-GB" sz="2400" b="1" dirty="0">
                    <a:solidFill>
                      <a:schemeClr val="dk1"/>
                    </a:solidFill>
                    <a:latin typeface="Calibri"/>
                    <a:ea typeface="Calibri"/>
                    <a:cs typeface="Calibri"/>
                    <a:sym typeface="Calibri"/>
                  </a:rPr>
                  <a:t> </a:t>
                </a:r>
                <a:r>
                  <a:rPr lang="en-GB" sz="2400" b="1" dirty="0" err="1">
                    <a:solidFill>
                      <a:schemeClr val="dk1"/>
                    </a:solidFill>
                    <a:latin typeface="Calibri"/>
                    <a:ea typeface="Calibri"/>
                    <a:cs typeface="Calibri"/>
                    <a:sym typeface="Calibri"/>
                  </a:rPr>
                  <a:t>luogo</a:t>
                </a:r>
                <a:r>
                  <a:rPr lang="en-GB" sz="2400" b="1" dirty="0">
                    <a:solidFill>
                      <a:schemeClr val="dk1"/>
                    </a:solidFill>
                    <a:latin typeface="Calibri"/>
                    <a:ea typeface="Calibri"/>
                    <a:cs typeface="Calibri"/>
                    <a:sym typeface="Calibri"/>
                  </a:rPr>
                  <a:t> e </a:t>
                </a:r>
                <a:r>
                  <a:rPr lang="en-GB" sz="2400" b="1" dirty="0" err="1">
                    <a:solidFill>
                      <a:schemeClr val="dk1"/>
                    </a:solidFill>
                    <a:latin typeface="Calibri"/>
                    <a:ea typeface="Calibri"/>
                    <a:cs typeface="Calibri"/>
                    <a:sym typeface="Calibri"/>
                  </a:rPr>
                  <a:t>risorse</a:t>
                </a:r>
                <a:br>
                  <a:rPr lang="en-GB" sz="2400" dirty="0">
                    <a:solidFill>
                      <a:schemeClr val="dk1"/>
                    </a:solidFill>
                    <a:latin typeface="Calibri"/>
                    <a:ea typeface="Calibri"/>
                    <a:cs typeface="Calibri"/>
                    <a:sym typeface="Calibri"/>
                  </a:rPr>
                </a:br>
                <a:r>
                  <a:rPr lang="en-GB" sz="2400" dirty="0" err="1">
                    <a:solidFill>
                      <a:schemeClr val="dk1"/>
                    </a:solidFill>
                    <a:latin typeface="Calibri"/>
                    <a:ea typeface="Calibri"/>
                    <a:cs typeface="Calibri"/>
                    <a:sym typeface="Calibri"/>
                  </a:rPr>
                  <a:t>Bisogna</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stabilire</a:t>
                </a:r>
                <a:r>
                  <a:rPr lang="en-GB" sz="2400" dirty="0">
                    <a:solidFill>
                      <a:schemeClr val="dk1"/>
                    </a:solidFill>
                    <a:latin typeface="Calibri"/>
                    <a:ea typeface="Calibri"/>
                    <a:cs typeface="Calibri"/>
                    <a:sym typeface="Calibri"/>
                  </a:rPr>
                  <a:t> un confine </a:t>
                </a:r>
                <a:r>
                  <a:rPr lang="en-GB" sz="2400" dirty="0" err="1">
                    <a:solidFill>
                      <a:schemeClr val="dk1"/>
                    </a:solidFill>
                    <a:latin typeface="Calibri"/>
                    <a:ea typeface="Calibri"/>
                    <a:cs typeface="Calibri"/>
                    <a:sym typeface="Calibri"/>
                  </a:rPr>
                  <a:t>regionale</a:t>
                </a:r>
                <a:r>
                  <a:rPr lang="en-GB" sz="2400" dirty="0">
                    <a:solidFill>
                      <a:schemeClr val="dk1"/>
                    </a:solidFill>
                    <a:latin typeface="Calibri"/>
                    <a:ea typeface="Calibri"/>
                    <a:cs typeface="Calibri"/>
                    <a:sym typeface="Calibri"/>
                  </a:rPr>
                  <a:t>?</a:t>
                </a:r>
              </a:p>
              <a:p>
                <a:pPr marL="0" marR="0" lvl="0" indent="0" algn="l" rtl="0">
                  <a:spcBef>
                    <a:spcPts val="0"/>
                  </a:spcBef>
                  <a:spcAft>
                    <a:spcPts val="0"/>
                  </a:spcAft>
                  <a:buNone/>
                </a:pPr>
                <a:r>
                  <a:rPr lang="en-GB" sz="2400" dirty="0" err="1">
                    <a:solidFill>
                      <a:schemeClr val="dk1"/>
                    </a:solidFill>
                    <a:latin typeface="Calibri"/>
                    <a:ea typeface="Calibri"/>
                    <a:cs typeface="Calibri"/>
                    <a:sym typeface="Calibri"/>
                  </a:rPr>
                  <a:t>È</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necessario</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stabilire</a:t>
                </a:r>
                <a:r>
                  <a:rPr lang="en-GB" sz="2400" dirty="0">
                    <a:solidFill>
                      <a:schemeClr val="dk1"/>
                    </a:solidFill>
                    <a:latin typeface="Calibri"/>
                    <a:ea typeface="Calibri"/>
                    <a:cs typeface="Calibri"/>
                    <a:sym typeface="Calibri"/>
                  </a:rPr>
                  <a:t> una </a:t>
                </a:r>
                <a:r>
                  <a:rPr lang="en-GB" sz="2400" dirty="0" err="1">
                    <a:solidFill>
                      <a:schemeClr val="dk1"/>
                    </a:solidFill>
                    <a:latin typeface="Calibri"/>
                    <a:ea typeface="Calibri"/>
                    <a:cs typeface="Calibri"/>
                    <a:sym typeface="Calibri"/>
                  </a:rPr>
                  <a:t>sede</a:t>
                </a:r>
                <a:r>
                  <a:rPr lang="en-GB" sz="2400" dirty="0">
                    <a:solidFill>
                      <a:schemeClr val="dk1"/>
                    </a:solidFill>
                    <a:latin typeface="Calibri"/>
                    <a:ea typeface="Calibri"/>
                    <a:cs typeface="Calibri"/>
                    <a:sym typeface="Calibri"/>
                  </a:rPr>
                  <a:t>, e se </a:t>
                </a:r>
                <a:r>
                  <a:rPr lang="en-GB" sz="2400" dirty="0" err="1">
                    <a:solidFill>
                      <a:schemeClr val="dk1"/>
                    </a:solidFill>
                    <a:latin typeface="Calibri"/>
                    <a:ea typeface="Calibri"/>
                    <a:cs typeface="Calibri"/>
                    <a:sym typeface="Calibri"/>
                  </a:rPr>
                  <a:t>sì</a:t>
                </a:r>
                <a:r>
                  <a:rPr lang="en-GB" sz="2400" dirty="0">
                    <a:solidFill>
                      <a:schemeClr val="dk1"/>
                    </a:solidFill>
                    <a:latin typeface="Calibri"/>
                    <a:ea typeface="Calibri"/>
                    <a:cs typeface="Calibri"/>
                    <a:sym typeface="Calibri"/>
                  </a:rPr>
                  <a:t>, dove?</a:t>
                </a:r>
              </a:p>
              <a:p>
                <a:pPr marL="0" marR="0" lvl="0" indent="0" algn="l" rtl="0">
                  <a:spcBef>
                    <a:spcPts val="0"/>
                  </a:spcBef>
                  <a:spcAft>
                    <a:spcPts val="0"/>
                  </a:spcAft>
                  <a:buNone/>
                </a:pPr>
                <a:r>
                  <a:rPr lang="en-GB" sz="2400" dirty="0">
                    <a:solidFill>
                      <a:schemeClr val="dk1"/>
                    </a:solidFill>
                    <a:latin typeface="Calibri"/>
                    <a:ea typeface="Calibri"/>
                    <a:cs typeface="Calibri"/>
                    <a:sym typeface="Calibri"/>
                  </a:rPr>
                  <a:t>Di </a:t>
                </a:r>
                <a:r>
                  <a:rPr lang="en-GB" sz="2400" dirty="0" err="1">
                    <a:solidFill>
                      <a:schemeClr val="dk1"/>
                    </a:solidFill>
                    <a:latin typeface="Calibri"/>
                    <a:ea typeface="Calibri"/>
                    <a:cs typeface="Calibri"/>
                    <a:sym typeface="Calibri"/>
                  </a:rPr>
                  <a:t>quali</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risorse</a:t>
                </a:r>
                <a:r>
                  <a:rPr lang="en-GB" sz="2400" dirty="0">
                    <a:solidFill>
                      <a:schemeClr val="dk1"/>
                    </a:solidFill>
                    <a:latin typeface="Calibri"/>
                    <a:ea typeface="Calibri"/>
                    <a:cs typeface="Calibri"/>
                    <a:sym typeface="Calibri"/>
                  </a:rPr>
                  <a:t> ha </a:t>
                </a:r>
                <a:r>
                  <a:rPr lang="en-GB" sz="2400" dirty="0" err="1">
                    <a:solidFill>
                      <a:schemeClr val="dk1"/>
                    </a:solidFill>
                    <a:latin typeface="Calibri"/>
                    <a:ea typeface="Calibri"/>
                    <a:cs typeface="Calibri"/>
                    <a:sym typeface="Calibri"/>
                  </a:rPr>
                  <a:t>bisogno</a:t>
                </a:r>
                <a:r>
                  <a:rPr lang="en-GB" sz="2400" dirty="0">
                    <a:solidFill>
                      <a:schemeClr val="dk1"/>
                    </a:solidFill>
                    <a:latin typeface="Calibri"/>
                    <a:ea typeface="Calibri"/>
                    <a:cs typeface="Calibri"/>
                    <a:sym typeface="Calibri"/>
                  </a:rPr>
                  <a:t> il network per </a:t>
                </a:r>
                <a:r>
                  <a:rPr lang="en-GB" sz="2400" dirty="0" err="1">
                    <a:solidFill>
                      <a:schemeClr val="dk1"/>
                    </a:solidFill>
                    <a:latin typeface="Calibri"/>
                    <a:ea typeface="Calibri"/>
                    <a:cs typeface="Calibri"/>
                    <a:sym typeface="Calibri"/>
                  </a:rPr>
                  <a:t>essere</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avviato</a:t>
                </a:r>
                <a:r>
                  <a:rPr lang="en-GB" sz="2400" dirty="0">
                    <a:solidFill>
                      <a:schemeClr val="dk1"/>
                    </a:solidFill>
                    <a:latin typeface="Calibri"/>
                    <a:ea typeface="Calibri"/>
                    <a:cs typeface="Calibri"/>
                    <a:sym typeface="Calibri"/>
                  </a:rPr>
                  <a:t>?</a:t>
                </a:r>
              </a:p>
              <a:p>
                <a:pPr marL="0" marR="0" lvl="0" indent="0" algn="l" rtl="0">
                  <a:spcBef>
                    <a:spcPts val="0"/>
                  </a:spcBef>
                  <a:spcAft>
                    <a:spcPts val="0"/>
                  </a:spcAft>
                  <a:buNone/>
                </a:pPr>
                <a:r>
                  <a:rPr lang="en-GB" sz="2400" dirty="0">
                    <a:solidFill>
                      <a:schemeClr val="dk1"/>
                    </a:solidFill>
                    <a:latin typeface="Calibri"/>
                    <a:ea typeface="Calibri"/>
                    <a:cs typeface="Calibri"/>
                    <a:sym typeface="Calibri"/>
                  </a:rPr>
                  <a:t>Da dove </a:t>
                </a:r>
                <a:r>
                  <a:rPr lang="en-GB" sz="2400" dirty="0" err="1">
                    <a:solidFill>
                      <a:schemeClr val="dk1"/>
                    </a:solidFill>
                    <a:latin typeface="Calibri"/>
                    <a:ea typeface="Calibri"/>
                    <a:cs typeface="Calibri"/>
                    <a:sym typeface="Calibri"/>
                  </a:rPr>
                  <a:t>prendere</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tali</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risorse</a:t>
                </a:r>
                <a:r>
                  <a:rPr lang="en-GB" sz="2400" dirty="0">
                    <a:solidFill>
                      <a:schemeClr val="dk1"/>
                    </a:solidFill>
                    <a:latin typeface="Calibri"/>
                    <a:ea typeface="Calibri"/>
                    <a:cs typeface="Calibri"/>
                    <a:sym typeface="Calibri"/>
                  </a:rPr>
                  <a:t>?</a:t>
                </a:r>
              </a:p>
              <a:p>
                <a:pPr marL="0" marR="0" lvl="0" indent="0" algn="l" rtl="0">
                  <a:spcBef>
                    <a:spcPts val="0"/>
                  </a:spcBef>
                  <a:spcAft>
                    <a:spcPts val="0"/>
                  </a:spcAft>
                  <a:buNone/>
                </a:pPr>
                <a:r>
                  <a:rPr lang="en-GB" sz="2400" dirty="0">
                    <a:solidFill>
                      <a:schemeClr val="dk1"/>
                    </a:solidFill>
                    <a:latin typeface="Calibri"/>
                    <a:ea typeface="Calibri"/>
                    <a:cs typeface="Calibri"/>
                    <a:sym typeface="Calibri"/>
                  </a:rPr>
                  <a:t>Di </a:t>
                </a:r>
                <a:r>
                  <a:rPr lang="en-GB" sz="2400" dirty="0" err="1">
                    <a:solidFill>
                      <a:schemeClr val="dk1"/>
                    </a:solidFill>
                    <a:latin typeface="Calibri"/>
                    <a:ea typeface="Calibri"/>
                    <a:cs typeface="Calibri"/>
                    <a:sym typeface="Calibri"/>
                  </a:rPr>
                  <a:t>cosa</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necessita</a:t>
                </a:r>
                <a:r>
                  <a:rPr lang="en-GB" sz="2400" dirty="0">
                    <a:solidFill>
                      <a:schemeClr val="dk1"/>
                    </a:solidFill>
                    <a:latin typeface="Calibri"/>
                    <a:ea typeface="Calibri"/>
                    <a:cs typeface="Calibri"/>
                    <a:sym typeface="Calibri"/>
                  </a:rPr>
                  <a:t> il network per </a:t>
                </a:r>
                <a:r>
                  <a:rPr lang="en-GB" sz="2400" dirty="0" err="1">
                    <a:solidFill>
                      <a:schemeClr val="dk1"/>
                    </a:solidFill>
                    <a:latin typeface="Calibri"/>
                    <a:ea typeface="Calibri"/>
                    <a:cs typeface="Calibri"/>
                    <a:sym typeface="Calibri"/>
                  </a:rPr>
                  <a:t>fnzionare</a:t>
                </a:r>
                <a:r>
                  <a:rPr lang="en-GB" sz="2400"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i="1" dirty="0">
                    <a:solidFill>
                      <a:schemeClr val="dk1"/>
                    </a:solidFill>
                    <a:latin typeface="Calibri"/>
                    <a:ea typeface="Calibri"/>
                    <a:cs typeface="Calibri"/>
                    <a:sym typeface="Calibri"/>
                  </a:rPr>
                  <a:t>Source: RUBIZMO Cooperation Tool: </a:t>
                </a:r>
                <a:r>
                  <a:rPr lang="en-GB" sz="1200" i="1" dirty="0" err="1">
                    <a:solidFill>
                      <a:schemeClr val="dk1"/>
                    </a:solidFill>
                    <a:latin typeface="Calibri"/>
                    <a:ea typeface="Calibri"/>
                    <a:cs typeface="Calibri"/>
                    <a:sym typeface="Calibri"/>
                  </a:rPr>
                  <a:t>www.rubizmo.eu</a:t>
                </a:r>
                <a:endParaRPr sz="2400" dirty="0">
                  <a:solidFill>
                    <a:schemeClr val="dk1"/>
                  </a:solidFill>
                  <a:latin typeface="Calibri"/>
                  <a:ea typeface="Calibri"/>
                  <a:cs typeface="Calibri"/>
                  <a:sym typeface="Calibri"/>
                </a:endParaRPr>
              </a:p>
            </p:txBody>
          </p:sp>
        </p:grpSp>
        <p:sp>
          <p:nvSpPr>
            <p:cNvPr id="302" name="Google Shape;302;p16"/>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303" name="Google Shape;303;p16"/>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04" name="Google Shape;304;p16"/>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05" name="Google Shape;305;p16"/>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06" name="Google Shape;306;p16"/>
          <p:cNvSpPr txBox="1"/>
          <p:nvPr/>
        </p:nvSpPr>
        <p:spPr>
          <a:xfrm>
            <a:off x="5922072" y="439885"/>
            <a:ext cx="3030576"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rgbClr val="2F5496"/>
                </a:solidFill>
                <a:latin typeface="Calibri"/>
                <a:ea typeface="Calibri"/>
                <a:cs typeface="Calibri"/>
                <a:sym typeface="Calibri"/>
              </a:rPr>
              <a:t>Creare</a:t>
            </a:r>
            <a:r>
              <a:rPr lang="en-GB" sz="4000" b="1" dirty="0">
                <a:solidFill>
                  <a:srgbClr val="2F5496"/>
                </a:solidFill>
                <a:latin typeface="Calibri"/>
                <a:ea typeface="Calibri"/>
                <a:cs typeface="Calibri"/>
                <a:sym typeface="Calibri"/>
              </a:rPr>
              <a:t> un Network </a:t>
            </a:r>
            <a:endParaRPr dirty="0"/>
          </a:p>
        </p:txBody>
      </p:sp>
      <p:sp>
        <p:nvSpPr>
          <p:cNvPr id="307" name="Google Shape;307;p16"/>
          <p:cNvSpPr/>
          <p:nvPr/>
        </p:nvSpPr>
        <p:spPr>
          <a:xfrm>
            <a:off x="6160167" y="1757076"/>
            <a:ext cx="4635895" cy="646331"/>
          </a:xfrm>
          <a:prstGeom prst="rect">
            <a:avLst/>
          </a:prstGeom>
          <a:noFill/>
          <a:ln>
            <a:noFill/>
          </a:ln>
        </p:spPr>
        <p:txBody>
          <a:bodyPr spcFirstLastPara="1" wrap="square" lIns="91425" tIns="45700" rIns="91425" bIns="45700" anchor="t" anchorCtr="0">
            <a:spAutoFit/>
          </a:bodyPr>
          <a:lstStyle/>
          <a:p>
            <a:pPr lvl="0" algn="just"/>
            <a:r>
              <a:rPr lang="en-GB" sz="1800" b="1" dirty="0" err="1">
                <a:solidFill>
                  <a:srgbClr val="2F5496"/>
                </a:solidFill>
                <a:latin typeface="Calibri"/>
                <a:ea typeface="Calibri"/>
                <a:cs typeface="Calibri"/>
                <a:sym typeface="Calibri"/>
              </a:rPr>
              <a:t>Considerazioni</a:t>
            </a:r>
            <a:r>
              <a:rPr lang="en-GB" sz="1800" b="1" dirty="0">
                <a:solidFill>
                  <a:srgbClr val="2F5496"/>
                </a:solidFill>
                <a:latin typeface="Calibri"/>
                <a:ea typeface="Calibri"/>
                <a:cs typeface="Calibri"/>
                <a:sym typeface="Calibri"/>
              </a:rPr>
              <a:t> da fare prima di </a:t>
            </a:r>
            <a:r>
              <a:rPr lang="en-GB" sz="1800" b="1" dirty="0" err="1">
                <a:solidFill>
                  <a:srgbClr val="2F5496"/>
                </a:solidFill>
                <a:latin typeface="Calibri"/>
                <a:ea typeface="Calibri"/>
                <a:cs typeface="Calibri"/>
                <a:sym typeface="Calibri"/>
              </a:rPr>
              <a:t>creare</a:t>
            </a:r>
            <a:r>
              <a:rPr lang="en-GB" sz="1800" b="1" dirty="0">
                <a:solidFill>
                  <a:srgbClr val="2F5496"/>
                </a:solidFill>
                <a:latin typeface="Calibri"/>
                <a:ea typeface="Calibri"/>
                <a:cs typeface="Calibri"/>
                <a:sym typeface="Calibri"/>
              </a:rPr>
              <a:t> un network: </a:t>
            </a:r>
            <a:endParaRPr lang="en-GB" sz="1800" dirty="0"/>
          </a:p>
        </p:txBody>
      </p:sp>
      <p:grpSp>
        <p:nvGrpSpPr>
          <p:cNvPr id="308" name="Google Shape;308;p16"/>
          <p:cNvGrpSpPr/>
          <p:nvPr/>
        </p:nvGrpSpPr>
        <p:grpSpPr>
          <a:xfrm>
            <a:off x="466780" y="1846315"/>
            <a:ext cx="4057274" cy="3247269"/>
            <a:chOff x="2770052" y="2009628"/>
            <a:chExt cx="327085" cy="277079"/>
          </a:xfrm>
        </p:grpSpPr>
        <p:sp>
          <p:nvSpPr>
            <p:cNvPr id="309" name="Google Shape;309;p16"/>
            <p:cNvSpPr/>
            <p:nvPr/>
          </p:nvSpPr>
          <p:spPr>
            <a:xfrm>
              <a:off x="2770052" y="2023537"/>
              <a:ext cx="327085" cy="263170"/>
            </a:xfrm>
            <a:custGeom>
              <a:avLst/>
              <a:gdLst/>
              <a:ahLst/>
              <a:cxnLst/>
              <a:rect l="l" t="t" r="r" b="b"/>
              <a:pathLst>
                <a:path w="10276" h="8268" extrusionOk="0">
                  <a:moveTo>
                    <a:pt x="6251" y="2267"/>
                  </a:moveTo>
                  <a:lnTo>
                    <a:pt x="7061" y="2541"/>
                  </a:lnTo>
                  <a:cubicBezTo>
                    <a:pt x="7073" y="2544"/>
                    <a:pt x="7086" y="2545"/>
                    <a:pt x="7098" y="2545"/>
                  </a:cubicBezTo>
                  <a:cubicBezTo>
                    <a:pt x="7136" y="2545"/>
                    <a:pt x="7174" y="2532"/>
                    <a:pt x="7192" y="2505"/>
                  </a:cubicBezTo>
                  <a:lnTo>
                    <a:pt x="7454" y="2314"/>
                  </a:lnTo>
                  <a:lnTo>
                    <a:pt x="9240" y="4660"/>
                  </a:lnTo>
                  <a:lnTo>
                    <a:pt x="8978" y="4874"/>
                  </a:lnTo>
                  <a:cubicBezTo>
                    <a:pt x="8966" y="4862"/>
                    <a:pt x="8942" y="4839"/>
                    <a:pt x="8930" y="4839"/>
                  </a:cubicBezTo>
                  <a:lnTo>
                    <a:pt x="5811" y="3148"/>
                  </a:lnTo>
                  <a:lnTo>
                    <a:pt x="5930" y="2969"/>
                  </a:lnTo>
                  <a:cubicBezTo>
                    <a:pt x="5978" y="2898"/>
                    <a:pt x="5966" y="2803"/>
                    <a:pt x="5894" y="2755"/>
                  </a:cubicBezTo>
                  <a:cubicBezTo>
                    <a:pt x="5864" y="2742"/>
                    <a:pt x="5834" y="2735"/>
                    <a:pt x="5806" y="2735"/>
                  </a:cubicBezTo>
                  <a:cubicBezTo>
                    <a:pt x="5756" y="2735"/>
                    <a:pt x="5710" y="2757"/>
                    <a:pt x="5680" y="2803"/>
                  </a:cubicBezTo>
                  <a:lnTo>
                    <a:pt x="5358" y="3326"/>
                  </a:lnTo>
                  <a:cubicBezTo>
                    <a:pt x="5335" y="3350"/>
                    <a:pt x="5323" y="3374"/>
                    <a:pt x="5323" y="3398"/>
                  </a:cubicBezTo>
                  <a:lnTo>
                    <a:pt x="5323" y="4684"/>
                  </a:lnTo>
                  <a:cubicBezTo>
                    <a:pt x="5323" y="4946"/>
                    <a:pt x="5097" y="5172"/>
                    <a:pt x="4835" y="5172"/>
                  </a:cubicBezTo>
                  <a:cubicBezTo>
                    <a:pt x="4561" y="5172"/>
                    <a:pt x="4346" y="4946"/>
                    <a:pt x="4346" y="4684"/>
                  </a:cubicBezTo>
                  <a:lnTo>
                    <a:pt x="4346" y="3410"/>
                  </a:lnTo>
                  <a:lnTo>
                    <a:pt x="4620" y="2267"/>
                  </a:lnTo>
                  <a:close/>
                  <a:moveTo>
                    <a:pt x="2680" y="1767"/>
                  </a:moveTo>
                  <a:lnTo>
                    <a:pt x="2918" y="1898"/>
                  </a:lnTo>
                  <a:lnTo>
                    <a:pt x="941" y="5303"/>
                  </a:lnTo>
                  <a:lnTo>
                    <a:pt x="703" y="5172"/>
                  </a:lnTo>
                  <a:lnTo>
                    <a:pt x="2680" y="1767"/>
                  </a:lnTo>
                  <a:close/>
                  <a:moveTo>
                    <a:pt x="3180" y="4743"/>
                  </a:moveTo>
                  <a:cubicBezTo>
                    <a:pt x="3287" y="4743"/>
                    <a:pt x="3370" y="4779"/>
                    <a:pt x="3442" y="4874"/>
                  </a:cubicBezTo>
                  <a:cubicBezTo>
                    <a:pt x="3561" y="5017"/>
                    <a:pt x="3525" y="5231"/>
                    <a:pt x="3370" y="5339"/>
                  </a:cubicBezTo>
                  <a:lnTo>
                    <a:pt x="2322" y="6112"/>
                  </a:lnTo>
                  <a:cubicBezTo>
                    <a:pt x="2262" y="6150"/>
                    <a:pt x="2194" y="6169"/>
                    <a:pt x="2127" y="6169"/>
                  </a:cubicBezTo>
                  <a:cubicBezTo>
                    <a:pt x="2023" y="6169"/>
                    <a:pt x="1923" y="6123"/>
                    <a:pt x="1858" y="6029"/>
                  </a:cubicBezTo>
                  <a:cubicBezTo>
                    <a:pt x="1751" y="5886"/>
                    <a:pt x="1787" y="5672"/>
                    <a:pt x="1929" y="5565"/>
                  </a:cubicBezTo>
                  <a:lnTo>
                    <a:pt x="2989" y="4803"/>
                  </a:lnTo>
                  <a:cubicBezTo>
                    <a:pt x="3049" y="4755"/>
                    <a:pt x="3120" y="4743"/>
                    <a:pt x="3180" y="4743"/>
                  </a:cubicBezTo>
                  <a:close/>
                  <a:moveTo>
                    <a:pt x="3775" y="5493"/>
                  </a:moveTo>
                  <a:cubicBezTo>
                    <a:pt x="3870" y="5493"/>
                    <a:pt x="3954" y="5553"/>
                    <a:pt x="4013" y="5636"/>
                  </a:cubicBezTo>
                  <a:cubicBezTo>
                    <a:pt x="4132" y="5779"/>
                    <a:pt x="4085" y="5993"/>
                    <a:pt x="3942" y="6089"/>
                  </a:cubicBezTo>
                  <a:lnTo>
                    <a:pt x="3132" y="6708"/>
                  </a:lnTo>
                  <a:cubicBezTo>
                    <a:pt x="3076" y="6745"/>
                    <a:pt x="3013" y="6764"/>
                    <a:pt x="2949" y="6764"/>
                  </a:cubicBezTo>
                  <a:cubicBezTo>
                    <a:pt x="2851" y="6764"/>
                    <a:pt x="2752" y="6718"/>
                    <a:pt x="2680" y="6624"/>
                  </a:cubicBezTo>
                  <a:cubicBezTo>
                    <a:pt x="2572" y="6482"/>
                    <a:pt x="2596" y="6255"/>
                    <a:pt x="2751" y="6148"/>
                  </a:cubicBezTo>
                  <a:lnTo>
                    <a:pt x="3537" y="5589"/>
                  </a:lnTo>
                  <a:cubicBezTo>
                    <a:pt x="3573" y="5565"/>
                    <a:pt x="3596" y="5541"/>
                    <a:pt x="3620" y="5529"/>
                  </a:cubicBezTo>
                  <a:cubicBezTo>
                    <a:pt x="3668" y="5517"/>
                    <a:pt x="3715" y="5493"/>
                    <a:pt x="3775" y="5493"/>
                  </a:cubicBezTo>
                  <a:close/>
                  <a:moveTo>
                    <a:pt x="4359" y="6281"/>
                  </a:moveTo>
                  <a:cubicBezTo>
                    <a:pt x="4454" y="6281"/>
                    <a:pt x="4550" y="6321"/>
                    <a:pt x="4620" y="6398"/>
                  </a:cubicBezTo>
                  <a:cubicBezTo>
                    <a:pt x="4739" y="6553"/>
                    <a:pt x="4704" y="6755"/>
                    <a:pt x="4549" y="6863"/>
                  </a:cubicBezTo>
                  <a:lnTo>
                    <a:pt x="3954" y="7303"/>
                  </a:lnTo>
                  <a:cubicBezTo>
                    <a:pt x="3898" y="7331"/>
                    <a:pt x="3829" y="7358"/>
                    <a:pt x="3767" y="7358"/>
                  </a:cubicBezTo>
                  <a:cubicBezTo>
                    <a:pt x="3749" y="7358"/>
                    <a:pt x="3732" y="7356"/>
                    <a:pt x="3715" y="7351"/>
                  </a:cubicBezTo>
                  <a:cubicBezTo>
                    <a:pt x="3620" y="7339"/>
                    <a:pt x="3549" y="7303"/>
                    <a:pt x="3513" y="7220"/>
                  </a:cubicBezTo>
                  <a:cubicBezTo>
                    <a:pt x="3406" y="7077"/>
                    <a:pt x="3430" y="6863"/>
                    <a:pt x="3584" y="6755"/>
                  </a:cubicBezTo>
                  <a:lnTo>
                    <a:pt x="4144" y="6363"/>
                  </a:lnTo>
                  <a:lnTo>
                    <a:pt x="4168" y="6339"/>
                  </a:lnTo>
                  <a:cubicBezTo>
                    <a:pt x="4226" y="6300"/>
                    <a:pt x="4292" y="6281"/>
                    <a:pt x="4359" y="6281"/>
                  </a:cubicBezTo>
                  <a:close/>
                  <a:moveTo>
                    <a:pt x="2870" y="2553"/>
                  </a:moveTo>
                  <a:lnTo>
                    <a:pt x="3156" y="2707"/>
                  </a:lnTo>
                  <a:cubicBezTo>
                    <a:pt x="3173" y="2725"/>
                    <a:pt x="3197" y="2736"/>
                    <a:pt x="3218" y="2736"/>
                  </a:cubicBezTo>
                  <a:cubicBezTo>
                    <a:pt x="3226" y="2736"/>
                    <a:pt x="3233" y="2734"/>
                    <a:pt x="3239" y="2731"/>
                  </a:cubicBezTo>
                  <a:lnTo>
                    <a:pt x="3942" y="2636"/>
                  </a:lnTo>
                  <a:lnTo>
                    <a:pt x="4192" y="2743"/>
                  </a:lnTo>
                  <a:lnTo>
                    <a:pt x="4049" y="3338"/>
                  </a:lnTo>
                  <a:lnTo>
                    <a:pt x="4049" y="3362"/>
                  </a:lnTo>
                  <a:lnTo>
                    <a:pt x="4049" y="4648"/>
                  </a:lnTo>
                  <a:cubicBezTo>
                    <a:pt x="4049" y="5077"/>
                    <a:pt x="4406" y="5434"/>
                    <a:pt x="4835" y="5434"/>
                  </a:cubicBezTo>
                  <a:cubicBezTo>
                    <a:pt x="5263" y="5434"/>
                    <a:pt x="5620" y="5077"/>
                    <a:pt x="5620" y="4648"/>
                  </a:cubicBezTo>
                  <a:lnTo>
                    <a:pt x="5620" y="3410"/>
                  </a:lnTo>
                  <a:lnTo>
                    <a:pt x="5656" y="3362"/>
                  </a:lnTo>
                  <a:lnTo>
                    <a:pt x="8776" y="5065"/>
                  </a:lnTo>
                  <a:cubicBezTo>
                    <a:pt x="8942" y="5184"/>
                    <a:pt x="9002" y="5374"/>
                    <a:pt x="8907" y="5541"/>
                  </a:cubicBezTo>
                  <a:cubicBezTo>
                    <a:pt x="8850" y="5654"/>
                    <a:pt x="8745" y="5717"/>
                    <a:pt x="8631" y="5717"/>
                  </a:cubicBezTo>
                  <a:cubicBezTo>
                    <a:pt x="8576" y="5717"/>
                    <a:pt x="8520" y="5703"/>
                    <a:pt x="8466" y="5672"/>
                  </a:cubicBezTo>
                  <a:lnTo>
                    <a:pt x="6740" y="4743"/>
                  </a:lnTo>
                  <a:cubicBezTo>
                    <a:pt x="6711" y="4727"/>
                    <a:pt x="6682" y="4719"/>
                    <a:pt x="6655" y="4719"/>
                  </a:cubicBezTo>
                  <a:cubicBezTo>
                    <a:pt x="6603" y="4719"/>
                    <a:pt x="6557" y="4748"/>
                    <a:pt x="6525" y="4803"/>
                  </a:cubicBezTo>
                  <a:cubicBezTo>
                    <a:pt x="6490" y="4874"/>
                    <a:pt x="6513" y="4958"/>
                    <a:pt x="6585" y="5005"/>
                  </a:cubicBezTo>
                  <a:lnTo>
                    <a:pt x="8037" y="5791"/>
                  </a:lnTo>
                  <a:cubicBezTo>
                    <a:pt x="8192" y="5886"/>
                    <a:pt x="8252" y="6077"/>
                    <a:pt x="8168" y="6243"/>
                  </a:cubicBezTo>
                  <a:cubicBezTo>
                    <a:pt x="8104" y="6356"/>
                    <a:pt x="7996" y="6415"/>
                    <a:pt x="7881" y="6415"/>
                  </a:cubicBezTo>
                  <a:cubicBezTo>
                    <a:pt x="7826" y="6415"/>
                    <a:pt x="7770" y="6401"/>
                    <a:pt x="7716" y="6374"/>
                  </a:cubicBezTo>
                  <a:lnTo>
                    <a:pt x="6251" y="5565"/>
                  </a:lnTo>
                  <a:cubicBezTo>
                    <a:pt x="6226" y="5554"/>
                    <a:pt x="6200" y="5548"/>
                    <a:pt x="6175" y="5548"/>
                  </a:cubicBezTo>
                  <a:cubicBezTo>
                    <a:pt x="6120" y="5548"/>
                    <a:pt x="6070" y="5575"/>
                    <a:pt x="6037" y="5624"/>
                  </a:cubicBezTo>
                  <a:cubicBezTo>
                    <a:pt x="5990" y="5708"/>
                    <a:pt x="6025" y="5791"/>
                    <a:pt x="6097" y="5839"/>
                  </a:cubicBezTo>
                  <a:lnTo>
                    <a:pt x="7287" y="6493"/>
                  </a:lnTo>
                  <a:cubicBezTo>
                    <a:pt x="7454" y="6577"/>
                    <a:pt x="7514" y="6779"/>
                    <a:pt x="7418" y="6934"/>
                  </a:cubicBezTo>
                  <a:cubicBezTo>
                    <a:pt x="7360" y="7050"/>
                    <a:pt x="7250" y="7114"/>
                    <a:pt x="7132" y="7114"/>
                  </a:cubicBezTo>
                  <a:cubicBezTo>
                    <a:pt x="7081" y="7114"/>
                    <a:pt x="7028" y="7102"/>
                    <a:pt x="6978" y="7077"/>
                  </a:cubicBezTo>
                  <a:lnTo>
                    <a:pt x="5728" y="6386"/>
                  </a:lnTo>
                  <a:cubicBezTo>
                    <a:pt x="5705" y="6371"/>
                    <a:pt x="5680" y="6365"/>
                    <a:pt x="5655" y="6365"/>
                  </a:cubicBezTo>
                  <a:cubicBezTo>
                    <a:pt x="5601" y="6365"/>
                    <a:pt x="5546" y="6397"/>
                    <a:pt x="5513" y="6446"/>
                  </a:cubicBezTo>
                  <a:cubicBezTo>
                    <a:pt x="5478" y="6517"/>
                    <a:pt x="5501" y="6613"/>
                    <a:pt x="5573" y="6660"/>
                  </a:cubicBezTo>
                  <a:lnTo>
                    <a:pt x="6549" y="7172"/>
                  </a:lnTo>
                  <a:cubicBezTo>
                    <a:pt x="6704" y="7267"/>
                    <a:pt x="6763" y="7458"/>
                    <a:pt x="6680" y="7625"/>
                  </a:cubicBezTo>
                  <a:cubicBezTo>
                    <a:pt x="6616" y="7737"/>
                    <a:pt x="6508" y="7801"/>
                    <a:pt x="6393" y="7801"/>
                  </a:cubicBezTo>
                  <a:cubicBezTo>
                    <a:pt x="6338" y="7801"/>
                    <a:pt x="6282" y="7786"/>
                    <a:pt x="6228" y="7756"/>
                  </a:cubicBezTo>
                  <a:lnTo>
                    <a:pt x="5549" y="7386"/>
                  </a:lnTo>
                  <a:cubicBezTo>
                    <a:pt x="5549" y="7255"/>
                    <a:pt x="5501" y="7101"/>
                    <a:pt x="5406" y="6994"/>
                  </a:cubicBezTo>
                  <a:cubicBezTo>
                    <a:pt x="5299" y="6851"/>
                    <a:pt x="5132" y="6755"/>
                    <a:pt x="4954" y="6744"/>
                  </a:cubicBezTo>
                  <a:lnTo>
                    <a:pt x="4954" y="6696"/>
                  </a:lnTo>
                  <a:cubicBezTo>
                    <a:pt x="4977" y="6541"/>
                    <a:pt x="4930" y="6363"/>
                    <a:pt x="4835" y="6220"/>
                  </a:cubicBezTo>
                  <a:cubicBezTo>
                    <a:pt x="4716" y="6077"/>
                    <a:pt x="4549" y="5982"/>
                    <a:pt x="4370" y="5970"/>
                  </a:cubicBezTo>
                  <a:lnTo>
                    <a:pt x="4370" y="5922"/>
                  </a:lnTo>
                  <a:cubicBezTo>
                    <a:pt x="4406" y="5767"/>
                    <a:pt x="4358" y="5589"/>
                    <a:pt x="4251" y="5446"/>
                  </a:cubicBezTo>
                  <a:cubicBezTo>
                    <a:pt x="4132" y="5303"/>
                    <a:pt x="3965" y="5208"/>
                    <a:pt x="3787" y="5196"/>
                  </a:cubicBezTo>
                  <a:lnTo>
                    <a:pt x="3787" y="5148"/>
                  </a:lnTo>
                  <a:cubicBezTo>
                    <a:pt x="3823" y="4993"/>
                    <a:pt x="3775" y="4815"/>
                    <a:pt x="3668" y="4672"/>
                  </a:cubicBezTo>
                  <a:cubicBezTo>
                    <a:pt x="3547" y="4516"/>
                    <a:pt x="3359" y="4432"/>
                    <a:pt x="3172" y="4432"/>
                  </a:cubicBezTo>
                  <a:cubicBezTo>
                    <a:pt x="3044" y="4432"/>
                    <a:pt x="2917" y="4471"/>
                    <a:pt x="2811" y="4553"/>
                  </a:cubicBezTo>
                  <a:lnTo>
                    <a:pt x="1763" y="5315"/>
                  </a:lnTo>
                  <a:lnTo>
                    <a:pt x="1394" y="5112"/>
                  </a:lnTo>
                  <a:lnTo>
                    <a:pt x="2870" y="2553"/>
                  </a:lnTo>
                  <a:close/>
                  <a:moveTo>
                    <a:pt x="4936" y="7026"/>
                  </a:moveTo>
                  <a:cubicBezTo>
                    <a:pt x="5036" y="7026"/>
                    <a:pt x="5132" y="7070"/>
                    <a:pt x="5204" y="7148"/>
                  </a:cubicBezTo>
                  <a:cubicBezTo>
                    <a:pt x="5251" y="7244"/>
                    <a:pt x="5275" y="7315"/>
                    <a:pt x="5263" y="7398"/>
                  </a:cubicBezTo>
                  <a:cubicBezTo>
                    <a:pt x="5251" y="7494"/>
                    <a:pt x="5204" y="7565"/>
                    <a:pt x="5132" y="7625"/>
                  </a:cubicBezTo>
                  <a:lnTo>
                    <a:pt x="4787" y="7875"/>
                  </a:lnTo>
                  <a:cubicBezTo>
                    <a:pt x="4729" y="7918"/>
                    <a:pt x="4658" y="7940"/>
                    <a:pt x="4588" y="7940"/>
                  </a:cubicBezTo>
                  <a:cubicBezTo>
                    <a:pt x="4487" y="7940"/>
                    <a:pt x="4386" y="7895"/>
                    <a:pt x="4323" y="7803"/>
                  </a:cubicBezTo>
                  <a:cubicBezTo>
                    <a:pt x="4215" y="7660"/>
                    <a:pt x="4251" y="7446"/>
                    <a:pt x="4406" y="7339"/>
                  </a:cubicBezTo>
                  <a:lnTo>
                    <a:pt x="4727" y="7101"/>
                  </a:lnTo>
                  <a:lnTo>
                    <a:pt x="4739" y="7089"/>
                  </a:lnTo>
                  <a:cubicBezTo>
                    <a:pt x="4802" y="7046"/>
                    <a:pt x="4870" y="7026"/>
                    <a:pt x="4936" y="7026"/>
                  </a:cubicBezTo>
                  <a:close/>
                  <a:moveTo>
                    <a:pt x="180" y="0"/>
                  </a:moveTo>
                  <a:cubicBezTo>
                    <a:pt x="125" y="0"/>
                    <a:pt x="69" y="27"/>
                    <a:pt x="36" y="76"/>
                  </a:cubicBezTo>
                  <a:cubicBezTo>
                    <a:pt x="1" y="159"/>
                    <a:pt x="24" y="243"/>
                    <a:pt x="96" y="290"/>
                  </a:cubicBezTo>
                  <a:lnTo>
                    <a:pt x="2382" y="1600"/>
                  </a:lnTo>
                  <a:lnTo>
                    <a:pt x="405" y="5005"/>
                  </a:lnTo>
                  <a:lnTo>
                    <a:pt x="251" y="4922"/>
                  </a:lnTo>
                  <a:cubicBezTo>
                    <a:pt x="221" y="4905"/>
                    <a:pt x="192" y="4897"/>
                    <a:pt x="164" y="4897"/>
                  </a:cubicBezTo>
                  <a:cubicBezTo>
                    <a:pt x="113" y="4897"/>
                    <a:pt x="67" y="4923"/>
                    <a:pt x="36" y="4969"/>
                  </a:cubicBezTo>
                  <a:cubicBezTo>
                    <a:pt x="1" y="5053"/>
                    <a:pt x="24" y="5136"/>
                    <a:pt x="96" y="5184"/>
                  </a:cubicBezTo>
                  <a:lnTo>
                    <a:pt x="882" y="5648"/>
                  </a:lnTo>
                  <a:cubicBezTo>
                    <a:pt x="908" y="5663"/>
                    <a:pt x="934" y="5670"/>
                    <a:pt x="959" y="5670"/>
                  </a:cubicBezTo>
                  <a:cubicBezTo>
                    <a:pt x="1014" y="5670"/>
                    <a:pt x="1063" y="5638"/>
                    <a:pt x="1096" y="5589"/>
                  </a:cubicBezTo>
                  <a:lnTo>
                    <a:pt x="1215" y="5398"/>
                  </a:lnTo>
                  <a:lnTo>
                    <a:pt x="1537" y="5565"/>
                  </a:lnTo>
                  <a:cubicBezTo>
                    <a:pt x="1441" y="5779"/>
                    <a:pt x="1453" y="6029"/>
                    <a:pt x="1584" y="6220"/>
                  </a:cubicBezTo>
                  <a:cubicBezTo>
                    <a:pt x="1703" y="6386"/>
                    <a:pt x="1894" y="6482"/>
                    <a:pt x="2096" y="6482"/>
                  </a:cubicBezTo>
                  <a:cubicBezTo>
                    <a:pt x="2156" y="6482"/>
                    <a:pt x="2227" y="6458"/>
                    <a:pt x="2287" y="6446"/>
                  </a:cubicBezTo>
                  <a:cubicBezTo>
                    <a:pt x="2287" y="6577"/>
                    <a:pt x="2334" y="6720"/>
                    <a:pt x="2406" y="6815"/>
                  </a:cubicBezTo>
                  <a:cubicBezTo>
                    <a:pt x="2525" y="6982"/>
                    <a:pt x="2715" y="7077"/>
                    <a:pt x="2906" y="7077"/>
                  </a:cubicBezTo>
                  <a:cubicBezTo>
                    <a:pt x="2965" y="7077"/>
                    <a:pt x="3049" y="7053"/>
                    <a:pt x="3108" y="7041"/>
                  </a:cubicBezTo>
                  <a:cubicBezTo>
                    <a:pt x="3108" y="7160"/>
                    <a:pt x="3144" y="7291"/>
                    <a:pt x="3227" y="7398"/>
                  </a:cubicBezTo>
                  <a:cubicBezTo>
                    <a:pt x="3323" y="7529"/>
                    <a:pt x="3465" y="7625"/>
                    <a:pt x="3644" y="7648"/>
                  </a:cubicBezTo>
                  <a:cubicBezTo>
                    <a:pt x="3668" y="7648"/>
                    <a:pt x="3715" y="7672"/>
                    <a:pt x="3739" y="7672"/>
                  </a:cubicBezTo>
                  <a:cubicBezTo>
                    <a:pt x="3799" y="7672"/>
                    <a:pt x="3882" y="7648"/>
                    <a:pt x="3942" y="7636"/>
                  </a:cubicBezTo>
                  <a:cubicBezTo>
                    <a:pt x="3942" y="7767"/>
                    <a:pt x="3977" y="7886"/>
                    <a:pt x="4061" y="7994"/>
                  </a:cubicBezTo>
                  <a:cubicBezTo>
                    <a:pt x="4156" y="8125"/>
                    <a:pt x="4299" y="8220"/>
                    <a:pt x="4477" y="8244"/>
                  </a:cubicBezTo>
                  <a:cubicBezTo>
                    <a:pt x="4501" y="8244"/>
                    <a:pt x="4549" y="8267"/>
                    <a:pt x="4573" y="8267"/>
                  </a:cubicBezTo>
                  <a:cubicBezTo>
                    <a:pt x="4716" y="8267"/>
                    <a:pt x="4835" y="8220"/>
                    <a:pt x="4954" y="8148"/>
                  </a:cubicBezTo>
                  <a:lnTo>
                    <a:pt x="5287" y="7886"/>
                  </a:lnTo>
                  <a:cubicBezTo>
                    <a:pt x="5370" y="7827"/>
                    <a:pt x="5430" y="7767"/>
                    <a:pt x="5466" y="7684"/>
                  </a:cubicBezTo>
                  <a:lnTo>
                    <a:pt x="6085" y="8029"/>
                  </a:lnTo>
                  <a:cubicBezTo>
                    <a:pt x="6168" y="8077"/>
                    <a:pt x="6275" y="8101"/>
                    <a:pt x="6382" y="8101"/>
                  </a:cubicBezTo>
                  <a:cubicBezTo>
                    <a:pt x="6442" y="8101"/>
                    <a:pt x="6501" y="8089"/>
                    <a:pt x="6561" y="8077"/>
                  </a:cubicBezTo>
                  <a:cubicBezTo>
                    <a:pt x="6716" y="8029"/>
                    <a:pt x="6859" y="7922"/>
                    <a:pt x="6930" y="7779"/>
                  </a:cubicBezTo>
                  <a:cubicBezTo>
                    <a:pt x="6990" y="7648"/>
                    <a:pt x="7013" y="7529"/>
                    <a:pt x="7002" y="7398"/>
                  </a:cubicBezTo>
                  <a:cubicBezTo>
                    <a:pt x="7049" y="7398"/>
                    <a:pt x="7073" y="7422"/>
                    <a:pt x="7121" y="7422"/>
                  </a:cubicBezTo>
                  <a:cubicBezTo>
                    <a:pt x="7347" y="7422"/>
                    <a:pt x="7573" y="7303"/>
                    <a:pt x="7668" y="7089"/>
                  </a:cubicBezTo>
                  <a:cubicBezTo>
                    <a:pt x="7728" y="6970"/>
                    <a:pt x="7764" y="6839"/>
                    <a:pt x="7752" y="6720"/>
                  </a:cubicBezTo>
                  <a:cubicBezTo>
                    <a:pt x="7787" y="6720"/>
                    <a:pt x="7823" y="6732"/>
                    <a:pt x="7871" y="6732"/>
                  </a:cubicBezTo>
                  <a:cubicBezTo>
                    <a:pt x="8085" y="6732"/>
                    <a:pt x="8311" y="6613"/>
                    <a:pt x="8418" y="6410"/>
                  </a:cubicBezTo>
                  <a:cubicBezTo>
                    <a:pt x="8478" y="6291"/>
                    <a:pt x="8502" y="6172"/>
                    <a:pt x="8490" y="6029"/>
                  </a:cubicBezTo>
                  <a:cubicBezTo>
                    <a:pt x="8537" y="6029"/>
                    <a:pt x="8561" y="6053"/>
                    <a:pt x="8609" y="6053"/>
                  </a:cubicBezTo>
                  <a:cubicBezTo>
                    <a:pt x="8668" y="6053"/>
                    <a:pt x="8728" y="6029"/>
                    <a:pt x="8787" y="6017"/>
                  </a:cubicBezTo>
                  <a:cubicBezTo>
                    <a:pt x="8954" y="5970"/>
                    <a:pt x="9085" y="5874"/>
                    <a:pt x="9157" y="5720"/>
                  </a:cubicBezTo>
                  <a:cubicBezTo>
                    <a:pt x="9240" y="5577"/>
                    <a:pt x="9264" y="5410"/>
                    <a:pt x="9204" y="5243"/>
                  </a:cubicBezTo>
                  <a:cubicBezTo>
                    <a:pt x="9192" y="5196"/>
                    <a:pt x="9180" y="5172"/>
                    <a:pt x="9157" y="5136"/>
                  </a:cubicBezTo>
                  <a:lnTo>
                    <a:pt x="9430" y="4946"/>
                  </a:lnTo>
                  <a:lnTo>
                    <a:pt x="9561" y="5124"/>
                  </a:lnTo>
                  <a:cubicBezTo>
                    <a:pt x="9591" y="5161"/>
                    <a:pt x="9644" y="5180"/>
                    <a:pt x="9694" y="5180"/>
                  </a:cubicBezTo>
                  <a:cubicBezTo>
                    <a:pt x="9724" y="5180"/>
                    <a:pt x="9753" y="5173"/>
                    <a:pt x="9776" y="5160"/>
                  </a:cubicBezTo>
                  <a:lnTo>
                    <a:pt x="10192" y="4827"/>
                  </a:lnTo>
                  <a:cubicBezTo>
                    <a:pt x="10264" y="4743"/>
                    <a:pt x="10276" y="4648"/>
                    <a:pt x="10240" y="4577"/>
                  </a:cubicBezTo>
                  <a:cubicBezTo>
                    <a:pt x="10210" y="4539"/>
                    <a:pt x="10157" y="4521"/>
                    <a:pt x="10107" y="4521"/>
                  </a:cubicBezTo>
                  <a:cubicBezTo>
                    <a:pt x="10077" y="4521"/>
                    <a:pt x="10048" y="4527"/>
                    <a:pt x="10026" y="4541"/>
                  </a:cubicBezTo>
                  <a:lnTo>
                    <a:pt x="9728" y="4779"/>
                  </a:lnTo>
                  <a:lnTo>
                    <a:pt x="7347" y="1671"/>
                  </a:lnTo>
                  <a:lnTo>
                    <a:pt x="8704" y="790"/>
                  </a:lnTo>
                  <a:cubicBezTo>
                    <a:pt x="8776" y="755"/>
                    <a:pt x="8787" y="659"/>
                    <a:pt x="8752" y="588"/>
                  </a:cubicBezTo>
                  <a:cubicBezTo>
                    <a:pt x="8721" y="542"/>
                    <a:pt x="8670" y="516"/>
                    <a:pt x="8619" y="516"/>
                  </a:cubicBezTo>
                  <a:cubicBezTo>
                    <a:pt x="8591" y="516"/>
                    <a:pt x="8563" y="523"/>
                    <a:pt x="8537" y="540"/>
                  </a:cubicBezTo>
                  <a:lnTo>
                    <a:pt x="7049" y="1493"/>
                  </a:lnTo>
                  <a:cubicBezTo>
                    <a:pt x="6978" y="1540"/>
                    <a:pt x="6966" y="1648"/>
                    <a:pt x="7002" y="1719"/>
                  </a:cubicBezTo>
                  <a:lnTo>
                    <a:pt x="7275" y="2076"/>
                  </a:lnTo>
                  <a:lnTo>
                    <a:pt x="7085" y="2219"/>
                  </a:lnTo>
                  <a:lnTo>
                    <a:pt x="6311" y="1969"/>
                  </a:lnTo>
                  <a:cubicBezTo>
                    <a:pt x="6287" y="1969"/>
                    <a:pt x="6275" y="1957"/>
                    <a:pt x="6263" y="1957"/>
                  </a:cubicBezTo>
                  <a:lnTo>
                    <a:pt x="4501" y="1957"/>
                  </a:lnTo>
                  <a:cubicBezTo>
                    <a:pt x="4430" y="1957"/>
                    <a:pt x="4370" y="2005"/>
                    <a:pt x="4358" y="2076"/>
                  </a:cubicBezTo>
                  <a:lnTo>
                    <a:pt x="4251" y="2481"/>
                  </a:lnTo>
                  <a:lnTo>
                    <a:pt x="4001" y="2374"/>
                  </a:lnTo>
                  <a:cubicBezTo>
                    <a:pt x="3965" y="2362"/>
                    <a:pt x="3954" y="2362"/>
                    <a:pt x="3930" y="2362"/>
                  </a:cubicBezTo>
                  <a:lnTo>
                    <a:pt x="3227" y="2433"/>
                  </a:lnTo>
                  <a:lnTo>
                    <a:pt x="2989" y="2302"/>
                  </a:lnTo>
                  <a:lnTo>
                    <a:pt x="3215" y="1910"/>
                  </a:lnTo>
                  <a:cubicBezTo>
                    <a:pt x="3251" y="1838"/>
                    <a:pt x="3227" y="1743"/>
                    <a:pt x="3156" y="1707"/>
                  </a:cubicBezTo>
                  <a:lnTo>
                    <a:pt x="251" y="16"/>
                  </a:lnTo>
                  <a:cubicBezTo>
                    <a:pt x="229" y="5"/>
                    <a:pt x="204" y="0"/>
                    <a:pt x="180"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0" name="Google Shape;310;p16"/>
            <p:cNvSpPr/>
            <p:nvPr/>
          </p:nvSpPr>
          <p:spPr>
            <a:xfrm>
              <a:off x="3059960" y="2009628"/>
              <a:ext cx="37177" cy="26960"/>
            </a:xfrm>
            <a:custGeom>
              <a:avLst/>
              <a:gdLst/>
              <a:ahLst/>
              <a:cxnLst/>
              <a:rect l="l" t="t" r="r" b="b"/>
              <a:pathLst>
                <a:path w="1168" h="847" extrusionOk="0">
                  <a:moveTo>
                    <a:pt x="999" y="0"/>
                  </a:moveTo>
                  <a:cubicBezTo>
                    <a:pt x="971" y="0"/>
                    <a:pt x="943" y="8"/>
                    <a:pt x="918" y="25"/>
                  </a:cubicBezTo>
                  <a:lnTo>
                    <a:pt x="84" y="561"/>
                  </a:lnTo>
                  <a:cubicBezTo>
                    <a:pt x="13" y="608"/>
                    <a:pt x="1" y="692"/>
                    <a:pt x="37" y="775"/>
                  </a:cubicBezTo>
                  <a:cubicBezTo>
                    <a:pt x="72" y="811"/>
                    <a:pt x="120" y="846"/>
                    <a:pt x="156" y="846"/>
                  </a:cubicBezTo>
                  <a:cubicBezTo>
                    <a:pt x="191" y="846"/>
                    <a:pt x="215" y="823"/>
                    <a:pt x="239" y="811"/>
                  </a:cubicBezTo>
                  <a:lnTo>
                    <a:pt x="1073" y="275"/>
                  </a:lnTo>
                  <a:cubicBezTo>
                    <a:pt x="1156" y="239"/>
                    <a:pt x="1168" y="144"/>
                    <a:pt x="1132" y="72"/>
                  </a:cubicBezTo>
                  <a:cubicBezTo>
                    <a:pt x="1101" y="26"/>
                    <a:pt x="1051" y="0"/>
                    <a:pt x="999"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311" name="Google Shape;311;p16"/>
          <p:cNvGrpSpPr/>
          <p:nvPr/>
        </p:nvGrpSpPr>
        <p:grpSpPr>
          <a:xfrm>
            <a:off x="8849209" y="622810"/>
            <a:ext cx="1474228" cy="893713"/>
            <a:chOff x="5776798" y="3409778"/>
            <a:chExt cx="346379" cy="264518"/>
          </a:xfrm>
        </p:grpSpPr>
        <p:sp>
          <p:nvSpPr>
            <p:cNvPr id="312" name="Google Shape;312;p16"/>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3" name="Google Shape;313;p16"/>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4" name="Google Shape;314;p16"/>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5" name="Google Shape;315;p16"/>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6" name="Google Shape;316;p16"/>
            <p:cNvSpPr/>
            <p:nvPr/>
          </p:nvSpPr>
          <p:spPr>
            <a:xfrm>
              <a:off x="5776798" y="340977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7" name="Google Shape;317;p16"/>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318" name="Google Shape;318;p16"/>
          <p:cNvSpPr/>
          <p:nvPr/>
        </p:nvSpPr>
        <p:spPr>
          <a:xfrm>
            <a:off x="3048000" y="2690336"/>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7"/>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2"/>
              </a:buClr>
              <a:buSzPts val="4800"/>
              <a:buFont typeface="Calibri"/>
              <a:buNone/>
            </a:pPr>
            <a:r>
              <a:rPr lang="en-GB" sz="4800" b="1" dirty="0">
                <a:solidFill>
                  <a:srgbClr val="2F5496"/>
                </a:solidFill>
              </a:rPr>
              <a:t>2.2. </a:t>
            </a:r>
            <a:r>
              <a:rPr lang="en-GB" sz="4800" b="1" dirty="0" err="1">
                <a:solidFill>
                  <a:srgbClr val="2F5496"/>
                </a:solidFill>
              </a:rPr>
              <a:t>Apprendimento</a:t>
            </a:r>
            <a:r>
              <a:rPr lang="en-GB" sz="4800" b="1" dirty="0">
                <a:solidFill>
                  <a:srgbClr val="2F5496"/>
                </a:solidFill>
              </a:rPr>
              <a:t> </a:t>
            </a:r>
            <a:r>
              <a:rPr lang="en-GB" sz="4800" b="1" dirty="0" err="1">
                <a:solidFill>
                  <a:srgbClr val="2F5496"/>
                </a:solidFill>
              </a:rPr>
              <a:t>tra</a:t>
            </a:r>
            <a:r>
              <a:rPr lang="en-GB" sz="4800" b="1" dirty="0">
                <a:solidFill>
                  <a:srgbClr val="2F5496"/>
                </a:solidFill>
              </a:rPr>
              <a:t> </a:t>
            </a:r>
            <a:r>
              <a:rPr lang="en-GB" sz="4800" b="1" dirty="0" err="1">
                <a:solidFill>
                  <a:srgbClr val="2F5496"/>
                </a:solidFill>
              </a:rPr>
              <a:t>pari</a:t>
            </a:r>
            <a:r>
              <a:rPr lang="en-GB" sz="4800" b="1" dirty="0">
                <a:solidFill>
                  <a:srgbClr val="2F5496"/>
                </a:solidFill>
              </a:rPr>
              <a:t> e Mentoring</a:t>
            </a:r>
            <a:endParaRPr sz="4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8"/>
          <p:cNvSpPr txBox="1">
            <a:spLocks noGrp="1"/>
          </p:cNvSpPr>
          <p:nvPr>
            <p:ph type="title" idx="4294967295"/>
          </p:nvPr>
        </p:nvSpPr>
        <p:spPr>
          <a:xfrm>
            <a:off x="1150069" y="681037"/>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5496"/>
              </a:buClr>
              <a:buSzPts val="4400"/>
              <a:buFont typeface="Calibri"/>
              <a:buNone/>
            </a:pPr>
            <a:r>
              <a:rPr lang="en-GB" b="1" dirty="0">
                <a:solidFill>
                  <a:srgbClr val="2F5496"/>
                </a:solidFill>
              </a:rPr>
              <a:t>2.2.1. </a:t>
            </a:r>
            <a:r>
              <a:rPr lang="en-GB" b="1" dirty="0" err="1">
                <a:solidFill>
                  <a:srgbClr val="2F5496"/>
                </a:solidFill>
              </a:rPr>
              <a:t>Apprendimento</a:t>
            </a:r>
            <a:r>
              <a:rPr lang="en-GB" b="1" dirty="0">
                <a:solidFill>
                  <a:srgbClr val="2F5496"/>
                </a:solidFill>
              </a:rPr>
              <a:t> </a:t>
            </a:r>
            <a:r>
              <a:rPr lang="en-GB" b="1" dirty="0" err="1">
                <a:solidFill>
                  <a:srgbClr val="2F5496"/>
                </a:solidFill>
              </a:rPr>
              <a:t>tra</a:t>
            </a:r>
            <a:r>
              <a:rPr lang="en-GB" b="1" dirty="0">
                <a:solidFill>
                  <a:srgbClr val="2F5496"/>
                </a:solidFill>
              </a:rPr>
              <a:t> </a:t>
            </a:r>
            <a:r>
              <a:rPr lang="en-GB" b="1" dirty="0" err="1">
                <a:solidFill>
                  <a:srgbClr val="2F5496"/>
                </a:solidFill>
              </a:rPr>
              <a:t>pari</a:t>
            </a:r>
            <a:r>
              <a:rPr lang="en-GB" b="1" dirty="0">
                <a:solidFill>
                  <a:srgbClr val="2F5496"/>
                </a:solidFill>
              </a:rPr>
              <a:t> e Mentoring</a:t>
            </a:r>
            <a:r>
              <a:rPr lang="en-GB" dirty="0"/>
              <a:t>		</a:t>
            </a:r>
            <a:endParaRPr dirty="0"/>
          </a:p>
        </p:txBody>
      </p:sp>
      <p:sp>
        <p:nvSpPr>
          <p:cNvPr id="329" name="Google Shape;329;p18"/>
          <p:cNvSpPr txBox="1">
            <a:spLocks noGrp="1"/>
          </p:cNvSpPr>
          <p:nvPr>
            <p:ph type="body" idx="4294967295"/>
          </p:nvPr>
        </p:nvSpPr>
        <p:spPr>
          <a:xfrm>
            <a:off x="2592370" y="1491916"/>
            <a:ext cx="9073299" cy="46850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it-IT" sz="2400" dirty="0"/>
              <a:t>Il networking fornisce l’ambiente adatto all’apprendimento tra pari e al </a:t>
            </a:r>
            <a:r>
              <a:rPr lang="it-IT" sz="2400" dirty="0" err="1"/>
              <a:t>mentoring</a:t>
            </a:r>
            <a:r>
              <a:rPr lang="it-IT" sz="2400" dirty="0"/>
              <a:t>. </a:t>
            </a:r>
          </a:p>
          <a:p>
            <a:pPr marL="228600" lvl="0" indent="-228600" algn="l" rtl="0">
              <a:lnSpc>
                <a:spcPct val="90000"/>
              </a:lnSpc>
              <a:spcBef>
                <a:spcPts val="0"/>
              </a:spcBef>
              <a:spcAft>
                <a:spcPts val="0"/>
              </a:spcAft>
              <a:buClr>
                <a:schemeClr val="dk1"/>
              </a:buClr>
              <a:buSzPts val="2400"/>
              <a:buChar char="•"/>
            </a:pPr>
            <a:endParaRPr lang="it-IT" sz="2400" dirty="0"/>
          </a:p>
          <a:p>
            <a:pPr marL="228600" lvl="0" indent="-228600" algn="l" rtl="0">
              <a:lnSpc>
                <a:spcPct val="90000"/>
              </a:lnSpc>
              <a:spcBef>
                <a:spcPts val="1000"/>
              </a:spcBef>
              <a:spcAft>
                <a:spcPts val="0"/>
              </a:spcAft>
              <a:buClr>
                <a:schemeClr val="dk1"/>
              </a:buClr>
              <a:buSzPts val="2400"/>
              <a:buChar char="•"/>
            </a:pPr>
            <a:r>
              <a:rPr lang="it-IT" sz="2400" dirty="0"/>
              <a:t>L’apprendimento tra pari consiste nello scambio di conoscenze tra studenti in maniera formale ed informale, senza che venga stabilita una figura autoritaria. </a:t>
            </a:r>
          </a:p>
          <a:p>
            <a:pPr marL="228600" lvl="0" indent="-228600" algn="l" rtl="0">
              <a:lnSpc>
                <a:spcPct val="90000"/>
              </a:lnSpc>
              <a:spcBef>
                <a:spcPts val="1000"/>
              </a:spcBef>
              <a:spcAft>
                <a:spcPts val="0"/>
              </a:spcAft>
              <a:buClr>
                <a:schemeClr val="dk1"/>
              </a:buClr>
              <a:buSzPts val="2400"/>
              <a:buChar char="•"/>
            </a:pPr>
            <a:endParaRPr lang="it-IT" sz="2400" dirty="0"/>
          </a:p>
          <a:p>
            <a:pPr marL="228600" lvl="0" indent="-228600" algn="l" rtl="0">
              <a:lnSpc>
                <a:spcPct val="90000"/>
              </a:lnSpc>
              <a:spcBef>
                <a:spcPts val="1000"/>
              </a:spcBef>
              <a:spcAft>
                <a:spcPts val="0"/>
              </a:spcAft>
              <a:buClr>
                <a:schemeClr val="dk1"/>
              </a:buClr>
              <a:buSzPts val="2400"/>
              <a:buChar char="•"/>
            </a:pPr>
            <a:r>
              <a:rPr lang="it-IT" sz="2400" dirty="0"/>
              <a:t>Tuttavia, piò anche essere applicato a network con gruppi o imprenditori che si trovano in fasi di sviluppo diverse tra loro.</a:t>
            </a:r>
          </a:p>
          <a:p>
            <a:pPr marL="228600" lvl="0" indent="-228600" algn="l" rtl="0">
              <a:lnSpc>
                <a:spcPct val="90000"/>
              </a:lnSpc>
              <a:spcBef>
                <a:spcPts val="1000"/>
              </a:spcBef>
              <a:spcAft>
                <a:spcPts val="0"/>
              </a:spcAft>
              <a:buClr>
                <a:schemeClr val="dk1"/>
              </a:buClr>
              <a:buSzPts val="2400"/>
              <a:buChar char="•"/>
            </a:pPr>
            <a:endParaRPr lang="it-IT" sz="2400" dirty="0"/>
          </a:p>
          <a:p>
            <a:pPr marL="228600" lvl="0" indent="-228600" algn="l" rtl="0">
              <a:lnSpc>
                <a:spcPct val="90000"/>
              </a:lnSpc>
              <a:spcBef>
                <a:spcPts val="1000"/>
              </a:spcBef>
              <a:spcAft>
                <a:spcPts val="0"/>
              </a:spcAft>
              <a:buClr>
                <a:schemeClr val="dk1"/>
              </a:buClr>
              <a:buSzPts val="2400"/>
              <a:buChar char="•"/>
            </a:pPr>
            <a:r>
              <a:rPr lang="it-IT" sz="2400" dirty="0"/>
              <a:t>Permette a gruppi che si trovano nelle fasi iniziali di imparare dall’esperienza di chi si trova in fasi più avanzate. </a:t>
            </a:r>
            <a:endParaRPr lang="it-IT" dirty="0"/>
          </a:p>
        </p:txBody>
      </p:sp>
      <p:pic>
        <p:nvPicPr>
          <p:cNvPr id="330" name="Google Shape;330;p18" descr="Idea outlin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8365" y="1240411"/>
            <a:ext cx="2188589" cy="218858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9"/>
          <p:cNvSpPr txBox="1">
            <a:spLocks noGrp="1"/>
          </p:cNvSpPr>
          <p:nvPr>
            <p:ph type="title" idx="4294967295"/>
          </p:nvPr>
        </p:nvSpPr>
        <p:spPr>
          <a:xfrm>
            <a:off x="838200" y="629475"/>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5496"/>
              </a:buClr>
              <a:buSzPts val="4400"/>
              <a:buFont typeface="Calibri"/>
              <a:buNone/>
            </a:pPr>
            <a:r>
              <a:rPr lang="en-GB" b="1" dirty="0">
                <a:solidFill>
                  <a:srgbClr val="2F5496"/>
                </a:solidFill>
              </a:rPr>
              <a:t>2.2.1. </a:t>
            </a:r>
            <a:r>
              <a:rPr lang="en-GB" b="1" dirty="0" err="1">
                <a:solidFill>
                  <a:srgbClr val="2F5496"/>
                </a:solidFill>
              </a:rPr>
              <a:t>Apprendimento</a:t>
            </a:r>
            <a:r>
              <a:rPr lang="en-GB" b="1" dirty="0">
                <a:solidFill>
                  <a:srgbClr val="2F5496"/>
                </a:solidFill>
              </a:rPr>
              <a:t> </a:t>
            </a:r>
            <a:r>
              <a:rPr lang="en-GB" b="1" dirty="0" err="1">
                <a:solidFill>
                  <a:srgbClr val="2F5496"/>
                </a:solidFill>
              </a:rPr>
              <a:t>tra</a:t>
            </a:r>
            <a:r>
              <a:rPr lang="en-GB" b="1" dirty="0">
                <a:solidFill>
                  <a:srgbClr val="2F5496"/>
                </a:solidFill>
              </a:rPr>
              <a:t> </a:t>
            </a:r>
            <a:r>
              <a:rPr lang="en-GB" b="1" dirty="0" err="1">
                <a:solidFill>
                  <a:srgbClr val="2F5496"/>
                </a:solidFill>
              </a:rPr>
              <a:t>pari</a:t>
            </a:r>
            <a:r>
              <a:rPr lang="en-GB" b="1" dirty="0">
                <a:solidFill>
                  <a:srgbClr val="2F5496"/>
                </a:solidFill>
              </a:rPr>
              <a:t> e mentoring</a:t>
            </a:r>
            <a:r>
              <a:rPr lang="en-GB" dirty="0"/>
              <a:t>		</a:t>
            </a:r>
            <a:endParaRPr dirty="0"/>
          </a:p>
        </p:txBody>
      </p:sp>
      <p:sp>
        <p:nvSpPr>
          <p:cNvPr id="336" name="Google Shape;336;p19"/>
          <p:cNvSpPr txBox="1">
            <a:spLocks noGrp="1"/>
          </p:cNvSpPr>
          <p:nvPr>
            <p:ph type="body" idx="4294967295"/>
          </p:nvPr>
        </p:nvSpPr>
        <p:spPr>
          <a:xfrm>
            <a:off x="2875176" y="1473062"/>
            <a:ext cx="8903616" cy="46850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it-IT" sz="2400" dirty="0"/>
              <a:t>Può essere realizzato:</a:t>
            </a:r>
            <a:endParaRPr lang="it-IT" dirty="0"/>
          </a:p>
          <a:p>
            <a:pPr marL="0" lvl="0" indent="0" algn="l" rtl="0">
              <a:lnSpc>
                <a:spcPct val="90000"/>
              </a:lnSpc>
              <a:spcBef>
                <a:spcPts val="1000"/>
              </a:spcBef>
              <a:spcAft>
                <a:spcPts val="0"/>
              </a:spcAft>
              <a:buClr>
                <a:schemeClr val="dk1"/>
              </a:buClr>
              <a:buSzPts val="2400"/>
              <a:buNone/>
            </a:pPr>
            <a:endParaRPr lang="it-IT" sz="2400" dirty="0"/>
          </a:p>
          <a:p>
            <a:pPr marL="685800" lvl="1" indent="-228600" algn="l" rtl="0">
              <a:lnSpc>
                <a:spcPct val="90000"/>
              </a:lnSpc>
              <a:spcBef>
                <a:spcPts val="500"/>
              </a:spcBef>
              <a:spcAft>
                <a:spcPts val="0"/>
              </a:spcAft>
              <a:buClr>
                <a:schemeClr val="dk1"/>
              </a:buClr>
              <a:buSzPts val="2400"/>
              <a:buChar char="•"/>
            </a:pPr>
            <a:r>
              <a:rPr lang="it-IT" dirty="0"/>
              <a:t>Ascoltando l’esperienza altrui all’interno di incontri in gruppo o individuali.</a:t>
            </a:r>
          </a:p>
          <a:p>
            <a:pPr marL="685800" lvl="1" indent="-228600" algn="l" rtl="0">
              <a:lnSpc>
                <a:spcPct val="90000"/>
              </a:lnSpc>
              <a:spcBef>
                <a:spcPts val="500"/>
              </a:spcBef>
              <a:spcAft>
                <a:spcPts val="0"/>
              </a:spcAft>
              <a:buClr>
                <a:schemeClr val="dk1"/>
              </a:buClr>
              <a:buSzPts val="2400"/>
              <a:buChar char="•"/>
            </a:pPr>
            <a:endParaRPr lang="it-IT" dirty="0"/>
          </a:p>
          <a:p>
            <a:pPr marL="685800" lvl="1" indent="-228600" algn="l" rtl="0">
              <a:lnSpc>
                <a:spcPct val="90000"/>
              </a:lnSpc>
              <a:spcBef>
                <a:spcPts val="500"/>
              </a:spcBef>
              <a:spcAft>
                <a:spcPts val="0"/>
              </a:spcAft>
              <a:buClr>
                <a:schemeClr val="dk1"/>
              </a:buClr>
              <a:buSzPts val="2400"/>
              <a:buChar char="•"/>
            </a:pPr>
            <a:r>
              <a:rPr lang="it-IT" dirty="0"/>
              <a:t>Attraverso presentazioni realizzate da gruppi esperti in merito al proprio lavoro.</a:t>
            </a:r>
          </a:p>
          <a:p>
            <a:pPr marL="685800" lvl="1" indent="-228600" algn="l" rtl="0">
              <a:lnSpc>
                <a:spcPct val="90000"/>
              </a:lnSpc>
              <a:spcBef>
                <a:spcPts val="500"/>
              </a:spcBef>
              <a:spcAft>
                <a:spcPts val="0"/>
              </a:spcAft>
              <a:buClr>
                <a:schemeClr val="dk1"/>
              </a:buClr>
              <a:buSzPts val="2400"/>
              <a:buChar char="•"/>
            </a:pPr>
            <a:endParaRPr lang="it-IT" dirty="0"/>
          </a:p>
          <a:p>
            <a:pPr marL="685800" lvl="1" indent="-228600" algn="l" rtl="0">
              <a:lnSpc>
                <a:spcPct val="90000"/>
              </a:lnSpc>
              <a:spcBef>
                <a:spcPts val="500"/>
              </a:spcBef>
              <a:spcAft>
                <a:spcPts val="0"/>
              </a:spcAft>
              <a:buClr>
                <a:schemeClr val="dk1"/>
              </a:buClr>
              <a:buSzPts val="2400"/>
              <a:buChar char="•"/>
            </a:pPr>
            <a:r>
              <a:rPr lang="it-IT" dirty="0"/>
              <a:t>Osservando progetti/attivita altrui e come sono stati realizzati, cercando di ricreare il processo. Può essere fatto di persona ma anche virtualmente. </a:t>
            </a:r>
            <a:endParaRPr lang="it-IT" sz="3600" dirty="0"/>
          </a:p>
        </p:txBody>
      </p:sp>
      <p:pic>
        <p:nvPicPr>
          <p:cNvPr id="337" name="Google Shape;337;p19" descr="Voice outlin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6903" y="1292257"/>
            <a:ext cx="2136743" cy="21367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p:nvPr/>
        </p:nvSpPr>
        <p:spPr>
          <a:xfrm>
            <a:off x="3592864" y="0"/>
            <a:ext cx="8625674" cy="709267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11" name="Google Shape;111;p2"/>
          <p:cNvGrpSpPr/>
          <p:nvPr/>
        </p:nvGrpSpPr>
        <p:grpSpPr>
          <a:xfrm>
            <a:off x="6032435" y="2492833"/>
            <a:ext cx="6186103" cy="1015622"/>
            <a:chOff x="4834470" y="1384189"/>
            <a:chExt cx="6186103" cy="1015622"/>
          </a:xfrm>
        </p:grpSpPr>
        <p:grpSp>
          <p:nvGrpSpPr>
            <p:cNvPr id="112" name="Google Shape;112;p2"/>
            <p:cNvGrpSpPr/>
            <p:nvPr/>
          </p:nvGrpSpPr>
          <p:grpSpPr>
            <a:xfrm>
              <a:off x="5895648" y="1384189"/>
              <a:ext cx="5124925" cy="1015622"/>
              <a:chOff x="6420994" y="1314019"/>
              <a:chExt cx="5124925" cy="1015622"/>
            </a:xfrm>
          </p:grpSpPr>
          <p:sp>
            <p:nvSpPr>
              <p:cNvPr id="113" name="Google Shape;113;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14" name="Google Shape;114;p2"/>
              <p:cNvSpPr txBox="1"/>
              <p:nvPr/>
            </p:nvSpPr>
            <p:spPr>
              <a:xfrm>
                <a:off x="6420994" y="1314019"/>
                <a:ext cx="5124925" cy="1015622"/>
              </a:xfrm>
              <a:prstGeom prst="rect">
                <a:avLst/>
              </a:prstGeom>
              <a:noFill/>
              <a:ln>
                <a:noFill/>
              </a:ln>
            </p:spPr>
            <p:txBody>
              <a:bodyPr spcFirstLastPara="1" wrap="square" lIns="108000" tIns="45700" rIns="108000" bIns="45700" anchor="t" anchorCtr="0">
                <a:spAutoFit/>
              </a:bodyPr>
              <a:lstStyle/>
              <a:p>
                <a:r>
                  <a:rPr lang="it-IT" sz="1800" b="1" dirty="0">
                    <a:latin typeface="Calibri" panose="020F0502020204030204" pitchFamily="34" charset="0"/>
                    <a:cs typeface="Calibri" panose="020F0502020204030204" pitchFamily="34" charset="0"/>
                  </a:rPr>
                  <a:t>Identificare nuove idee e opportunità locali in ambito ICH </a:t>
                </a:r>
                <a:endParaRPr lang="it-IT" sz="1800" dirty="0">
                  <a:latin typeface="Calibri" panose="020F0502020204030204" pitchFamily="34" charset="0"/>
                  <a:cs typeface="Calibri" panose="020F0502020204030204" pitchFamily="34" charset="0"/>
                </a:endParaRPr>
              </a:p>
              <a:p>
                <a:pPr lvl="0"/>
                <a:r>
                  <a:rPr lang="it-IT" sz="1200" dirty="0">
                    <a:latin typeface="Calibri" panose="020F0502020204030204" pitchFamily="34" charset="0"/>
                    <a:cs typeface="Calibri" panose="020F0502020204030204" pitchFamily="34" charset="0"/>
                  </a:rPr>
                  <a:t>Fornire gli strumenti utili a effettuare una revisione locale per individuare idee ed opportunità in ambito ICH. </a:t>
                </a:r>
                <a:endParaRPr sz="1200" dirty="0">
                  <a:solidFill>
                    <a:schemeClr val="dk1"/>
                  </a:solidFill>
                  <a:latin typeface="Calibri" panose="020F0502020204030204" pitchFamily="34" charset="0"/>
                  <a:ea typeface="Calibri"/>
                  <a:cs typeface="Calibri" panose="020F0502020204030204" pitchFamily="34" charset="0"/>
                  <a:sym typeface="Calibri"/>
                </a:endParaRPr>
              </a:p>
            </p:txBody>
          </p:sp>
        </p:grpSp>
        <p:sp>
          <p:nvSpPr>
            <p:cNvPr id="115" name="Google Shape;115;p2"/>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6" name="Google Shape;116;p2"/>
          <p:cNvGrpSpPr/>
          <p:nvPr/>
        </p:nvGrpSpPr>
        <p:grpSpPr>
          <a:xfrm>
            <a:off x="6032435" y="3458616"/>
            <a:ext cx="6186103" cy="1876591"/>
            <a:chOff x="4834470" y="1144347"/>
            <a:chExt cx="6186103" cy="1876591"/>
          </a:xfrm>
        </p:grpSpPr>
        <p:grpSp>
          <p:nvGrpSpPr>
            <p:cNvPr id="117" name="Google Shape;117;p2"/>
            <p:cNvGrpSpPr/>
            <p:nvPr/>
          </p:nvGrpSpPr>
          <p:grpSpPr>
            <a:xfrm>
              <a:off x="5885183" y="1144347"/>
              <a:ext cx="5135390" cy="1876591"/>
              <a:chOff x="6410529" y="1074177"/>
              <a:chExt cx="5135390" cy="1876591"/>
            </a:xfrm>
          </p:grpSpPr>
          <p:sp>
            <p:nvSpPr>
              <p:cNvPr id="118" name="Google Shape;118;p2"/>
              <p:cNvSpPr txBox="1"/>
              <p:nvPr/>
            </p:nvSpPr>
            <p:spPr>
              <a:xfrm>
                <a:off x="6420994" y="1750480"/>
                <a:ext cx="5124925"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dirty="0" err="1">
                    <a:solidFill>
                      <a:schemeClr val="dk1"/>
                    </a:solidFill>
                    <a:latin typeface="Calibri"/>
                    <a:ea typeface="Calibri"/>
                    <a:cs typeface="Calibri"/>
                    <a:sym typeface="Calibri"/>
                  </a:rPr>
                  <a:t>Identificare</a:t>
                </a:r>
                <a:r>
                  <a:rPr lang="en-GB" sz="1200" dirty="0">
                    <a:solidFill>
                      <a:schemeClr val="dk1"/>
                    </a:solidFill>
                    <a:latin typeface="Calibri"/>
                    <a:ea typeface="Calibri"/>
                    <a:cs typeface="Calibri"/>
                    <a:sym typeface="Calibri"/>
                  </a:rPr>
                  <a:t> I </a:t>
                </a:r>
                <a:r>
                  <a:rPr lang="en-GB" sz="1200" dirty="0" err="1">
                    <a:solidFill>
                      <a:schemeClr val="dk1"/>
                    </a:solidFill>
                    <a:latin typeface="Calibri"/>
                    <a:ea typeface="Calibri"/>
                    <a:cs typeface="Calibri"/>
                    <a:sym typeface="Calibri"/>
                  </a:rPr>
                  <a:t>principali</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investitori</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all’interno</a:t>
                </a:r>
                <a:r>
                  <a:rPr lang="en-GB" sz="1200" dirty="0">
                    <a:solidFill>
                      <a:schemeClr val="dk1"/>
                    </a:solidFill>
                    <a:latin typeface="Calibri"/>
                    <a:ea typeface="Calibri"/>
                    <a:cs typeface="Calibri"/>
                    <a:sym typeface="Calibri"/>
                  </a:rPr>
                  <a:t> di una rete, ma </a:t>
                </a:r>
                <a:r>
                  <a:rPr lang="en-GB" sz="1200" dirty="0" err="1">
                    <a:solidFill>
                      <a:schemeClr val="dk1"/>
                    </a:solidFill>
                    <a:latin typeface="Calibri"/>
                    <a:ea typeface="Calibri"/>
                    <a:cs typeface="Calibri"/>
                    <a:sym typeface="Calibri"/>
                  </a:rPr>
                  <a:t>anche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creare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collegamenti</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congruppi</a:t>
                </a:r>
                <a:r>
                  <a:rPr lang="en-GB" sz="1200" dirty="0">
                    <a:solidFill>
                      <a:schemeClr val="dk1"/>
                    </a:solidFill>
                    <a:latin typeface="Calibri"/>
                    <a:ea typeface="Calibri"/>
                    <a:cs typeface="Calibri"/>
                    <a:sym typeface="Calibri"/>
                  </a:rPr>
                  <a:t> di </a:t>
                </a:r>
                <a:r>
                  <a:rPr lang="en-GB" sz="1200" dirty="0" err="1">
                    <a:solidFill>
                      <a:schemeClr val="dk1"/>
                    </a:solidFill>
                    <a:latin typeface="Calibri"/>
                    <a:ea typeface="Calibri"/>
                    <a:cs typeface="Calibri"/>
                    <a:sym typeface="Calibri"/>
                  </a:rPr>
                  <a:t>individui</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coinvolti</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nelle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stesse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aree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d’azione</a:t>
                </a:r>
                <a:r>
                  <a:rPr lang="en-GB" sz="1200" dirty="0">
                    <a:solidFill>
                      <a:schemeClr val="dk1"/>
                    </a:solidFill>
                    <a:latin typeface="Calibri"/>
                    <a:ea typeface="Calibri"/>
                    <a:cs typeface="Calibri"/>
                    <a:sym typeface="Calibri"/>
                  </a:rPr>
                  <a:t>, a </a:t>
                </a:r>
                <a:r>
                  <a:rPr lang="en-GB" sz="1200" dirty="0" err="1">
                    <a:solidFill>
                      <a:schemeClr val="dk1"/>
                    </a:solidFill>
                    <a:latin typeface="Calibri"/>
                    <a:ea typeface="Calibri"/>
                    <a:cs typeface="Calibri"/>
                    <a:sym typeface="Calibri"/>
                  </a:rPr>
                  <a:t>livello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nazionale</a:t>
                </a:r>
                <a:r>
                  <a:rPr lang="en-GB" sz="1200" dirty="0">
                    <a:solidFill>
                      <a:schemeClr val="dk1"/>
                    </a:solidFill>
                    <a:latin typeface="Calibri"/>
                    <a:ea typeface="Calibri"/>
                    <a:cs typeface="Calibri"/>
                    <a:sym typeface="Calibri"/>
                  </a:rPr>
                  <a:t> ed </a:t>
                </a:r>
                <a:r>
                  <a:rPr lang="en-GB" sz="1200" dirty="0" err="1">
                    <a:solidFill>
                      <a:schemeClr val="dk1"/>
                    </a:solidFill>
                    <a:latin typeface="Calibri"/>
                    <a:ea typeface="Calibri"/>
                    <a:cs typeface="Calibri"/>
                    <a:sym typeface="Calibri"/>
                  </a:rPr>
                  <a:t>europeo</a:t>
                </a:r>
                <a:r>
                  <a:rPr lang="en-GB" sz="1200" dirty="0">
                    <a:solidFill>
                      <a:schemeClr val="dk1"/>
                    </a:solidFill>
                    <a:latin typeface="Calibri"/>
                    <a:ea typeface="Calibri"/>
                    <a:cs typeface="Calibri"/>
                    <a:sym typeface="Calibri"/>
                  </a:rPr>
                  <a:t>. </a:t>
                </a:r>
              </a:p>
              <a:p>
                <a:pPr marL="0" marR="0" lvl="0" indent="0" algn="l" rtl="0">
                  <a:spcBef>
                    <a:spcPts val="0"/>
                  </a:spcBef>
                  <a:spcAft>
                    <a:spcPts val="0"/>
                  </a:spcAft>
                  <a:buNone/>
                </a:pPr>
                <a:r>
                  <a:rPr lang="en-GB" sz="1200" dirty="0">
                    <a:solidFill>
                      <a:schemeClr val="dk1"/>
                    </a:solidFill>
                    <a:latin typeface="Calibri"/>
                    <a:ea typeface="Calibri"/>
                    <a:cs typeface="Calibri"/>
                    <a:sym typeface="Calibri"/>
                  </a:rPr>
                  <a:t>Come </a:t>
                </a:r>
                <a:r>
                  <a:rPr lang="en-GB" sz="1200" dirty="0" err="1">
                    <a:solidFill>
                      <a:schemeClr val="dk1"/>
                    </a:solidFill>
                    <a:latin typeface="Calibri"/>
                    <a:ea typeface="Calibri"/>
                    <a:cs typeface="Calibri"/>
                    <a:sym typeface="Calibri"/>
                  </a:rPr>
                  <a:t>sviluppare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l’apprendimento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tra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pari</a:t>
                </a:r>
                <a:r>
                  <a:rPr lang="en-GB" sz="1200" dirty="0">
                    <a:solidFill>
                      <a:schemeClr val="dk1"/>
                    </a:solidFill>
                    <a:latin typeface="Calibri"/>
                    <a:ea typeface="Calibri"/>
                    <a:cs typeface="Calibri"/>
                    <a:sym typeface="Calibri"/>
                  </a:rPr>
                  <a:t> e il mentoring </a:t>
                </a:r>
                <a:r>
                  <a:rPr lang="en-GB" sz="1200" dirty="0" err="1">
                    <a:solidFill>
                      <a:schemeClr val="dk1"/>
                    </a:solidFill>
                    <a:latin typeface="Calibri"/>
                    <a:ea typeface="Calibri"/>
                    <a:cs typeface="Calibri"/>
                    <a:sym typeface="Calibri"/>
                  </a:rPr>
                  <a:t>partendo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dalla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creazione</a:t>
                </a:r>
                <a:r>
                  <a:rPr lang="en-GB" sz="1200" dirty="0">
                    <a:solidFill>
                      <a:schemeClr val="dk1"/>
                    </a:solidFill>
                    <a:latin typeface="Calibri"/>
                    <a:ea typeface="Calibri"/>
                    <a:cs typeface="Calibri"/>
                    <a:sym typeface="Calibri"/>
                  </a:rPr>
                  <a:t> di un network. </a:t>
                </a:r>
                <a:endParaRPr dirty="0"/>
              </a:p>
            </p:txBody>
          </p:sp>
          <p:sp>
            <p:nvSpPr>
              <p:cNvPr id="119" name="Google Shape;119;p2"/>
              <p:cNvSpPr txBox="1"/>
              <p:nvPr/>
            </p:nvSpPr>
            <p:spPr>
              <a:xfrm>
                <a:off x="6410529" y="1074177"/>
                <a:ext cx="5124925" cy="923289"/>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1800" b="1" dirty="0" err="1">
                    <a:solidFill>
                      <a:schemeClr val="dk1"/>
                    </a:solidFill>
                    <a:latin typeface="Calibri"/>
                    <a:ea typeface="Calibri"/>
                    <a:cs typeface="Calibri"/>
                    <a:sym typeface="Calibri"/>
                  </a:rPr>
                  <a:t>Creare</a:t>
                </a:r>
                <a:r>
                  <a:rPr lang="en-GB" sz="1800" b="1" dirty="0">
                    <a:solidFill>
                      <a:schemeClr val="dk1"/>
                    </a:solidFill>
                    <a:latin typeface="Calibri"/>
                    <a:ea typeface="Calibri"/>
                    <a:cs typeface="Calibri"/>
                    <a:sym typeface="Calibri"/>
                  </a:rPr>
                  <a:t> network per </a:t>
                </a:r>
                <a:r>
                  <a:rPr lang="en-GB" sz="1800" b="1" dirty="0" err="1">
                    <a:solidFill>
                      <a:schemeClr val="dk1"/>
                    </a:solidFill>
                    <a:latin typeface="Calibri"/>
                    <a:ea typeface="Calibri"/>
                    <a:cs typeface="Calibri"/>
                    <a:sym typeface="Calibri"/>
                  </a:rPr>
                  <a:t>condividere</a:t>
                </a:r>
                <a:r>
                  <a:rPr lang="en-GB" sz="1800" b="1" dirty="0">
                    <a:solidFill>
                      <a:schemeClr val="dk1"/>
                    </a:solidFill>
                    <a:latin typeface="Calibri"/>
                    <a:ea typeface="Calibri"/>
                    <a:cs typeface="Calibri"/>
                    <a:sym typeface="Calibri"/>
                  </a:rPr>
                  <a:t> le </a:t>
                </a:r>
                <a:r>
                  <a:rPr lang="en-GB" sz="1800" b="1" dirty="0" err="1">
                    <a:solidFill>
                      <a:schemeClr val="dk1"/>
                    </a:solidFill>
                    <a:latin typeface="Calibri"/>
                    <a:ea typeface="Calibri"/>
                    <a:cs typeface="Calibri"/>
                    <a:sym typeface="Calibri"/>
                  </a:rPr>
                  <a:t>proprie</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conoscenze</a:t>
                </a:r>
                <a:r>
                  <a:rPr lang="en-GB" sz="1800" b="1" dirty="0">
                    <a:solidFill>
                      <a:schemeClr val="dk1"/>
                    </a:solidFill>
                    <a:latin typeface="Calibri"/>
                    <a:ea typeface="Calibri"/>
                    <a:cs typeface="Calibri"/>
                    <a:sym typeface="Calibri"/>
                  </a:rPr>
                  <a:t> e </a:t>
                </a:r>
                <a:r>
                  <a:rPr lang="en-GB" sz="1800" b="1" dirty="0" err="1">
                    <a:solidFill>
                      <a:schemeClr val="dk1"/>
                    </a:solidFill>
                    <a:latin typeface="Calibri"/>
                    <a:ea typeface="Calibri"/>
                    <a:cs typeface="Calibri"/>
                    <a:sym typeface="Calibri"/>
                  </a:rPr>
                  <a:t>offrire</a:t>
                </a:r>
                <a:r>
                  <a:rPr lang="en-GB" sz="1800" b="1" dirty="0">
                    <a:solidFill>
                      <a:schemeClr val="dk1"/>
                    </a:solidFill>
                    <a:latin typeface="Calibri"/>
                    <a:ea typeface="Calibri"/>
                    <a:cs typeface="Calibri"/>
                    <a:sym typeface="Calibri"/>
                  </a:rPr>
                  <a:t> uno </a:t>
                </a:r>
                <a:r>
                  <a:rPr lang="en-GB" sz="1800" b="1" dirty="0" err="1">
                    <a:solidFill>
                      <a:schemeClr val="dk1"/>
                    </a:solidFill>
                    <a:latin typeface="Calibri"/>
                    <a:ea typeface="Calibri"/>
                    <a:cs typeface="Calibri"/>
                    <a:sym typeface="Calibri"/>
                  </a:rPr>
                  <a:t>spazio</a:t>
                </a:r>
                <a:r>
                  <a:rPr lang="en-GB" sz="1800" b="1" dirty="0">
                    <a:solidFill>
                      <a:schemeClr val="dk1"/>
                    </a:solidFill>
                    <a:latin typeface="Calibri"/>
                    <a:ea typeface="Calibri"/>
                    <a:cs typeface="Calibri"/>
                    <a:sym typeface="Calibri"/>
                  </a:rPr>
                  <a:t> per </a:t>
                </a:r>
                <a:r>
                  <a:rPr lang="en-GB" sz="1800" b="1" dirty="0" err="1">
                    <a:solidFill>
                      <a:schemeClr val="dk1"/>
                    </a:solidFill>
                    <a:latin typeface="Calibri"/>
                    <a:ea typeface="Calibri"/>
                    <a:cs typeface="Calibri"/>
                    <a:sym typeface="Calibri"/>
                  </a:rPr>
                  <a:t>l’apprendimento</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tra</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pari</a:t>
                </a:r>
                <a:r>
                  <a:rPr lang="en-GB" sz="1800" b="1" dirty="0">
                    <a:solidFill>
                      <a:schemeClr val="dk1"/>
                    </a:solidFill>
                    <a:latin typeface="Calibri"/>
                    <a:ea typeface="Calibri"/>
                    <a:cs typeface="Calibri"/>
                    <a:sym typeface="Calibri"/>
                  </a:rPr>
                  <a:t> e il mentoring</a:t>
                </a:r>
                <a:endParaRPr sz="1800" b="1" dirty="0">
                  <a:solidFill>
                    <a:schemeClr val="dk1"/>
                  </a:solidFill>
                  <a:latin typeface="Calibri"/>
                  <a:ea typeface="Calibri"/>
                  <a:cs typeface="Calibri"/>
                  <a:sym typeface="Calibri"/>
                </a:endParaRPr>
              </a:p>
            </p:txBody>
          </p:sp>
        </p:grpSp>
        <p:sp>
          <p:nvSpPr>
            <p:cNvPr id="120" name="Google Shape;120;p2"/>
            <p:cNvSpPr/>
            <p:nvPr/>
          </p:nvSpPr>
          <p:spPr>
            <a:xfrm>
              <a:off x="4834470" y="1491808"/>
              <a:ext cx="780795" cy="780795"/>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1" name="Google Shape;121;p2"/>
          <p:cNvGrpSpPr/>
          <p:nvPr/>
        </p:nvGrpSpPr>
        <p:grpSpPr>
          <a:xfrm>
            <a:off x="6060351" y="5308527"/>
            <a:ext cx="6186103" cy="1227771"/>
            <a:chOff x="4834470" y="1491808"/>
            <a:chExt cx="6186103" cy="1227771"/>
          </a:xfrm>
        </p:grpSpPr>
        <p:grpSp>
          <p:nvGrpSpPr>
            <p:cNvPr id="122" name="Google Shape;122;p2"/>
            <p:cNvGrpSpPr/>
            <p:nvPr/>
          </p:nvGrpSpPr>
          <p:grpSpPr>
            <a:xfrm>
              <a:off x="5825896" y="1519291"/>
              <a:ext cx="5194677" cy="1200288"/>
              <a:chOff x="6351242" y="1449121"/>
              <a:chExt cx="5194677" cy="1200288"/>
            </a:xfrm>
          </p:grpSpPr>
          <p:sp>
            <p:nvSpPr>
              <p:cNvPr id="123" name="Google Shape;123;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4" name="Google Shape;124;p2"/>
              <p:cNvSpPr txBox="1"/>
              <p:nvPr/>
            </p:nvSpPr>
            <p:spPr>
              <a:xfrm>
                <a:off x="6351242" y="1449121"/>
                <a:ext cx="5124925" cy="1200288"/>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1800" b="1" dirty="0" err="1">
                    <a:solidFill>
                      <a:schemeClr val="dk1"/>
                    </a:solidFill>
                    <a:latin typeface="Calibri"/>
                    <a:ea typeface="Calibri"/>
                    <a:cs typeface="Calibri"/>
                    <a:sym typeface="Calibri"/>
                  </a:rPr>
                  <a:t>Potenziamento</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delle</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capacità</a:t>
                </a:r>
                <a:r>
                  <a:rPr lang="en-GB" sz="1800" b="1" dirty="0">
                    <a:solidFill>
                      <a:schemeClr val="dk1"/>
                    </a:solidFill>
                    <a:latin typeface="Calibri"/>
                    <a:ea typeface="Calibri"/>
                    <a:cs typeface="Calibri"/>
                    <a:sym typeface="Calibri"/>
                  </a:rPr>
                  <a:t> e </a:t>
                </a:r>
                <a:r>
                  <a:rPr lang="en-GB" sz="1800" b="1" dirty="0" err="1">
                    <a:solidFill>
                      <a:schemeClr val="dk1"/>
                    </a:solidFill>
                    <a:latin typeface="Calibri"/>
                    <a:ea typeface="Calibri"/>
                    <a:cs typeface="Calibri"/>
                    <a:sym typeface="Calibri"/>
                  </a:rPr>
                  <a:t>Coinvolgimento</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comunitario</a:t>
                </a:r>
                <a:r>
                  <a:rPr lang="en-GB" sz="1800" b="1" dirty="0">
                    <a:solidFill>
                      <a:schemeClr val="dk1"/>
                    </a:solidFill>
                    <a:latin typeface="Calibri"/>
                    <a:ea typeface="Calibri"/>
                    <a:cs typeface="Calibri"/>
                    <a:sym typeface="Calibri"/>
                  </a:rPr>
                  <a:t> </a:t>
                </a:r>
              </a:p>
              <a:p>
                <a:pPr marL="0" marR="0" lvl="0" indent="0" algn="l" rtl="0">
                  <a:spcBef>
                    <a:spcPts val="0"/>
                  </a:spcBef>
                  <a:spcAft>
                    <a:spcPts val="0"/>
                  </a:spcAft>
                  <a:buNone/>
                </a:pPr>
                <a:r>
                  <a:rPr lang="en-GB" sz="1200" dirty="0" err="1">
                    <a:solidFill>
                      <a:schemeClr val="dk1"/>
                    </a:solidFill>
                    <a:latin typeface="Calibri"/>
                    <a:ea typeface="Calibri"/>
                    <a:cs typeface="Calibri"/>
                    <a:sym typeface="Calibri"/>
                  </a:rPr>
                  <a:t>Creare</a:t>
                </a:r>
                <a:r>
                  <a:rPr lang="en-GB" sz="1200" dirty="0">
                    <a:solidFill>
                      <a:schemeClr val="dk1"/>
                    </a:solidFill>
                    <a:latin typeface="Calibri"/>
                    <a:ea typeface="Calibri"/>
                    <a:cs typeface="Calibri"/>
                    <a:sym typeface="Calibri"/>
                  </a:rPr>
                  <a:t> e </a:t>
                </a:r>
                <a:r>
                  <a:rPr lang="en-GB" sz="1200" dirty="0" err="1">
                    <a:solidFill>
                      <a:schemeClr val="dk1"/>
                    </a:solidFill>
                    <a:latin typeface="Calibri"/>
                    <a:ea typeface="Calibri"/>
                    <a:cs typeface="Calibri"/>
                    <a:sym typeface="Calibri"/>
                  </a:rPr>
                  <a:t>coinvolgere</a:t>
                </a:r>
                <a:r>
                  <a:rPr lang="en-GB" sz="1200" dirty="0">
                    <a:solidFill>
                      <a:schemeClr val="dk1"/>
                    </a:solidFill>
                    <a:latin typeface="Calibri"/>
                    <a:ea typeface="Calibri"/>
                    <a:cs typeface="Calibri"/>
                    <a:sym typeface="Calibri"/>
                  </a:rPr>
                  <a:t> le </a:t>
                </a:r>
                <a:r>
                  <a:rPr lang="en-GB" sz="1200" dirty="0" err="1">
                    <a:solidFill>
                      <a:schemeClr val="dk1"/>
                    </a:solidFill>
                    <a:latin typeface="Calibri"/>
                    <a:ea typeface="Calibri"/>
                    <a:cs typeface="Calibri"/>
                    <a:sym typeface="Calibri"/>
                  </a:rPr>
                  <a:t>comunità</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locali</a:t>
                </a:r>
                <a:r>
                  <a:rPr lang="en-GB" sz="1200" dirty="0">
                    <a:solidFill>
                      <a:schemeClr val="dk1"/>
                    </a:solidFill>
                    <a:latin typeface="Calibri"/>
                    <a:ea typeface="Calibri"/>
                    <a:cs typeface="Calibri"/>
                    <a:sym typeface="Calibri"/>
                  </a:rPr>
                  <a:t> al fine di </a:t>
                </a:r>
                <a:r>
                  <a:rPr lang="en-GB" sz="1200" dirty="0" err="1">
                    <a:solidFill>
                      <a:schemeClr val="dk1"/>
                    </a:solidFill>
                    <a:latin typeface="Calibri"/>
                    <a:ea typeface="Calibri"/>
                    <a:cs typeface="Calibri"/>
                    <a:sym typeface="Calibri"/>
                  </a:rPr>
                  <a:t>avere</a:t>
                </a:r>
                <a:r>
                  <a:rPr lang="en-GB" sz="1200" dirty="0">
                    <a:solidFill>
                      <a:schemeClr val="dk1"/>
                    </a:solidFill>
                    <a:latin typeface="Calibri"/>
                    <a:ea typeface="Calibri"/>
                    <a:cs typeface="Calibri"/>
                    <a:sym typeface="Calibri"/>
                  </a:rPr>
                  <a:t> sempre </a:t>
                </a:r>
                <a:r>
                  <a:rPr lang="en-GB" sz="1200" dirty="0" err="1">
                    <a:solidFill>
                      <a:schemeClr val="dk1"/>
                    </a:solidFill>
                    <a:latin typeface="Calibri"/>
                    <a:ea typeface="Calibri"/>
                    <a:cs typeface="Calibri"/>
                    <a:sym typeface="Calibri"/>
                  </a:rPr>
                  <a:t>più</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individui</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impegnati</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nelle</a:t>
                </a:r>
                <a:r>
                  <a:rPr lang="en-GB" sz="1200" dirty="0">
                    <a:solidFill>
                      <a:schemeClr val="dk1"/>
                    </a:solidFill>
                    <a:latin typeface="Calibri"/>
                    <a:ea typeface="Calibri"/>
                    <a:cs typeface="Calibri"/>
                    <a:sym typeface="Calibri"/>
                  </a:rPr>
                  <a:t> attivita </a:t>
                </a:r>
                <a:r>
                  <a:rPr lang="en-GB" sz="1200" dirty="0" err="1">
                    <a:solidFill>
                      <a:schemeClr val="dk1"/>
                    </a:solidFill>
                    <a:latin typeface="Calibri"/>
                    <a:ea typeface="Calibri"/>
                    <a:cs typeface="Calibri"/>
                    <a:sym typeface="Calibri"/>
                  </a:rPr>
                  <a:t>culturali</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Aiutare</a:t>
                </a:r>
                <a:r>
                  <a:rPr lang="en-GB" sz="1200" dirty="0">
                    <a:solidFill>
                      <a:schemeClr val="dk1"/>
                    </a:solidFill>
                    <a:latin typeface="Calibri"/>
                    <a:ea typeface="Calibri"/>
                    <a:cs typeface="Calibri"/>
                    <a:sym typeface="Calibri"/>
                  </a:rPr>
                  <a:t> le attivita </a:t>
                </a:r>
                <a:r>
                  <a:rPr lang="en-GB" sz="1200" dirty="0" err="1">
                    <a:solidFill>
                      <a:schemeClr val="dk1"/>
                    </a:solidFill>
                    <a:latin typeface="Calibri"/>
                    <a:ea typeface="Calibri"/>
                    <a:cs typeface="Calibri"/>
                    <a:sym typeface="Calibri"/>
                  </a:rPr>
                  <a:t>locali</a:t>
                </a:r>
                <a:r>
                  <a:rPr lang="en-GB" sz="1200" dirty="0">
                    <a:solidFill>
                      <a:schemeClr val="dk1"/>
                    </a:solidFill>
                    <a:latin typeface="Calibri"/>
                    <a:ea typeface="Calibri"/>
                    <a:cs typeface="Calibri"/>
                    <a:sym typeface="Calibri"/>
                  </a:rPr>
                  <a:t> a </a:t>
                </a:r>
                <a:r>
                  <a:rPr lang="en-GB" sz="1200" dirty="0" err="1">
                    <a:solidFill>
                      <a:schemeClr val="dk1"/>
                    </a:solidFill>
                    <a:latin typeface="Calibri"/>
                    <a:ea typeface="Calibri"/>
                    <a:cs typeface="Calibri"/>
                    <a:sym typeface="Calibri"/>
                  </a:rPr>
                  <a:t>crescere</a:t>
                </a:r>
                <a:r>
                  <a:rPr lang="en-GB" sz="1200" dirty="0">
                    <a:solidFill>
                      <a:schemeClr val="dk1"/>
                    </a:solidFill>
                    <a:latin typeface="Calibri"/>
                    <a:ea typeface="Calibri"/>
                    <a:cs typeface="Calibri"/>
                    <a:sym typeface="Calibri"/>
                  </a:rPr>
                  <a:t> e a </a:t>
                </a:r>
                <a:r>
                  <a:rPr lang="en-GB" sz="1200" dirty="0" err="1">
                    <a:solidFill>
                      <a:schemeClr val="dk1"/>
                    </a:solidFill>
                    <a:latin typeface="Calibri"/>
                    <a:ea typeface="Calibri"/>
                    <a:cs typeface="Calibri"/>
                    <a:sym typeface="Calibri"/>
                  </a:rPr>
                  <a:t>apportare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benefici</a:t>
                </a:r>
                <a:r>
                  <a:rPr lang="en-GB" sz="1200" dirty="0">
                    <a:solidFill>
                      <a:schemeClr val="dk1"/>
                    </a:solidFill>
                    <a:latin typeface="Calibri"/>
                    <a:ea typeface="Calibri"/>
                    <a:cs typeface="Calibri"/>
                    <a:sym typeface="Calibri"/>
                  </a:rPr>
                  <a:t> a </a:t>
                </a:r>
                <a:r>
                  <a:rPr lang="en-GB" sz="1200" dirty="0" err="1">
                    <a:solidFill>
                      <a:schemeClr val="dk1"/>
                    </a:solidFill>
                    <a:latin typeface="Calibri"/>
                    <a:ea typeface="Calibri"/>
                    <a:cs typeface="Calibri"/>
                    <a:sym typeface="Calibri"/>
                  </a:rPr>
                  <a:t>tutta</a:t>
                </a:r>
                <a:r>
                  <a:rPr lang="en-GB" sz="1200" dirty="0">
                    <a:solidFill>
                      <a:schemeClr val="dk1"/>
                    </a:solidFill>
                    <a:latin typeface="Calibri"/>
                    <a:ea typeface="Calibri"/>
                    <a:cs typeface="Calibri"/>
                    <a:sym typeface="Calibri"/>
                  </a:rPr>
                  <a:t> la </a:t>
                </a:r>
                <a:r>
                  <a:rPr lang="en-GB" sz="1200" dirty="0" err="1">
                    <a:solidFill>
                      <a:schemeClr val="dk1"/>
                    </a:solidFill>
                    <a:latin typeface="Calibri"/>
                    <a:ea typeface="Calibri"/>
                    <a:cs typeface="Calibri"/>
                    <a:sym typeface="Calibri"/>
                  </a:rPr>
                  <a:t>comunità</a:t>
                </a:r>
                <a:r>
                  <a:rPr lang="en-GB" sz="1200" dirty="0">
                    <a:solidFill>
                      <a:schemeClr val="dk1"/>
                    </a:solidFill>
                    <a:latin typeface="Calibri"/>
                    <a:ea typeface="Calibri"/>
                    <a:cs typeface="Calibri"/>
                    <a:sym typeface="Calibri"/>
                  </a:rPr>
                  <a:t>.</a:t>
                </a:r>
                <a:endParaRPr dirty="0"/>
              </a:p>
            </p:txBody>
          </p:sp>
        </p:grpSp>
        <p:sp>
          <p:nvSpPr>
            <p:cNvPr id="125" name="Google Shape;125;p2"/>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126" name="Google Shape;126;p2"/>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127" name="Google Shape;127;p2"/>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28" name="Google Shape;128;p2"/>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129" name="Google Shape;129;p2"/>
          <p:cNvSpPr txBox="1"/>
          <p:nvPr/>
        </p:nvSpPr>
        <p:spPr>
          <a:xfrm>
            <a:off x="5922072" y="439885"/>
            <a:ext cx="30305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rgbClr val="266C9F"/>
                </a:solidFill>
                <a:latin typeface="Calibri"/>
                <a:ea typeface="Calibri"/>
                <a:cs typeface="Calibri"/>
                <a:sym typeface="Calibri"/>
              </a:rPr>
              <a:t>OBIETTIVI</a:t>
            </a:r>
            <a:endParaRPr dirty="0"/>
          </a:p>
        </p:txBody>
      </p:sp>
      <p:grpSp>
        <p:nvGrpSpPr>
          <p:cNvPr id="130" name="Google Shape;130;p2"/>
          <p:cNvGrpSpPr/>
          <p:nvPr/>
        </p:nvGrpSpPr>
        <p:grpSpPr>
          <a:xfrm>
            <a:off x="8975036" y="574708"/>
            <a:ext cx="894080" cy="833150"/>
            <a:chOff x="5961125" y="1623900"/>
            <a:chExt cx="427450" cy="448175"/>
          </a:xfrm>
        </p:grpSpPr>
        <p:sp>
          <p:nvSpPr>
            <p:cNvPr id="131" name="Google Shape;131;p2"/>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2" name="Google Shape;132;p2"/>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3" name="Google Shape;133;p2"/>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solidFill>
              <a:srgbClr val="266C9F"/>
            </a:solid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4" name="Google Shape;134;p2"/>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5" name="Google Shape;135;p2"/>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6" name="Google Shape;136;p2"/>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7" name="Google Shape;137;p2"/>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pic>
        <p:nvPicPr>
          <p:cNvPr id="138" name="Google Shape;138;p2"/>
          <p:cNvPicPr preferRelativeResize="0"/>
          <p:nvPr/>
        </p:nvPicPr>
        <p:blipFill rotWithShape="1">
          <a:blip r:embed="rId5">
            <a:alphaModFix/>
          </a:blip>
          <a:srcRect/>
          <a:stretch/>
        </p:blipFill>
        <p:spPr>
          <a:xfrm>
            <a:off x="65646" y="1759334"/>
            <a:ext cx="4681199" cy="3236012"/>
          </a:xfrm>
          <a:prstGeom prst="rect">
            <a:avLst/>
          </a:prstGeom>
          <a:gradFill>
            <a:gsLst>
              <a:gs pos="0">
                <a:srgbClr val="F5F7FC"/>
              </a:gs>
              <a:gs pos="74000">
                <a:srgbClr val="A9BEE4"/>
              </a:gs>
              <a:gs pos="83000">
                <a:srgbClr val="A9BEE4"/>
              </a:gs>
              <a:gs pos="100000">
                <a:srgbClr val="C5D3ED"/>
              </a:gs>
            </a:gsLst>
            <a:lin ang="5400000" scaled="0"/>
          </a:gradFill>
          <a:ln>
            <a:noFill/>
          </a:ln>
          <a:effectLst>
            <a:outerShdw blurRad="50800" dist="50800" dir="5400000" algn="ctr" rotWithShape="0">
              <a:srgbClr val="000000"/>
            </a:outerShdw>
          </a:effectLst>
        </p:spPr>
      </p:pic>
      <p:sp>
        <p:nvSpPr>
          <p:cNvPr id="139" name="Google Shape;139;p2"/>
          <p:cNvSpPr/>
          <p:nvPr/>
        </p:nvSpPr>
        <p:spPr>
          <a:xfrm>
            <a:off x="65646" y="1749398"/>
            <a:ext cx="4681199" cy="3262211"/>
          </a:xfrm>
          <a:prstGeom prst="rect">
            <a:avLst/>
          </a:prstGeom>
          <a:solidFill>
            <a:schemeClr val="lt1">
              <a:alpha val="28627"/>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2"/>
          <p:cNvSpPr/>
          <p:nvPr/>
        </p:nvSpPr>
        <p:spPr>
          <a:xfrm>
            <a:off x="6178758" y="1967591"/>
            <a:ext cx="4491294" cy="369291"/>
          </a:xfrm>
          <a:prstGeom prst="rect">
            <a:avLst/>
          </a:prstGeom>
          <a:noFill/>
          <a:ln>
            <a:noFill/>
          </a:ln>
        </p:spPr>
        <p:txBody>
          <a:bodyPr spcFirstLastPara="1" wrap="square" lIns="91425" tIns="45700" rIns="91425" bIns="45700" anchor="t" anchorCtr="0">
            <a:spAutoFit/>
          </a:bodyPr>
          <a:lstStyle/>
          <a:p>
            <a:pPr algn="just"/>
            <a:r>
              <a:rPr lang="en-GB" sz="1800"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Competenze</a:t>
            </a:r>
            <a:r>
              <a:rPr lang="en-GB" sz="1800"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sz="1800"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acquisite</a:t>
            </a:r>
            <a:r>
              <a:rPr lang="en-GB" sz="1800"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sz="1800"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alla</a:t>
            </a:r>
            <a:r>
              <a:rPr lang="en-GB" sz="1800"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fine del modulo: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0"/>
          <p:cNvSpPr txBox="1">
            <a:spLocks noGrp="1"/>
          </p:cNvSpPr>
          <p:nvPr>
            <p:ph type="title" idx="4294967295"/>
          </p:nvPr>
        </p:nvSpPr>
        <p:spPr>
          <a:xfrm>
            <a:off x="838200" y="166353"/>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5496"/>
              </a:buClr>
              <a:buSzPts val="4400"/>
              <a:buFont typeface="Calibri"/>
              <a:buNone/>
            </a:pPr>
            <a:r>
              <a:rPr lang="en-GB" b="1">
                <a:solidFill>
                  <a:srgbClr val="2F5496"/>
                </a:solidFill>
              </a:rPr>
              <a:t>2.2.2. Mentoring</a:t>
            </a:r>
            <a:r>
              <a:rPr lang="en-GB"/>
              <a:t>		</a:t>
            </a:r>
            <a:endParaRPr/>
          </a:p>
        </p:txBody>
      </p:sp>
      <p:sp>
        <p:nvSpPr>
          <p:cNvPr id="343" name="Google Shape;343;p20"/>
          <p:cNvSpPr txBox="1">
            <a:spLocks noGrp="1"/>
          </p:cNvSpPr>
          <p:nvPr>
            <p:ph type="body" idx="4294967295"/>
          </p:nvPr>
        </p:nvSpPr>
        <p:spPr>
          <a:xfrm>
            <a:off x="2858285" y="1491916"/>
            <a:ext cx="8998352" cy="4685047"/>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Clr>
                <a:schemeClr val="dk1"/>
              </a:buClr>
              <a:buSzPct val="100000"/>
              <a:buChar char="•"/>
            </a:pPr>
            <a:r>
              <a:rPr lang="it-IT" sz="3400" dirty="0"/>
              <a:t>Simile all’apprendimento tra pari, ma:</a:t>
            </a:r>
            <a:endParaRPr lang="it-IT" dirty="0"/>
          </a:p>
          <a:p>
            <a:pPr marL="0" lvl="0" indent="0" algn="l" rtl="0">
              <a:lnSpc>
                <a:spcPct val="90000"/>
              </a:lnSpc>
              <a:spcBef>
                <a:spcPts val="1000"/>
              </a:spcBef>
              <a:spcAft>
                <a:spcPts val="0"/>
              </a:spcAft>
              <a:buClr>
                <a:schemeClr val="dk1"/>
              </a:buClr>
              <a:buSzPct val="100000"/>
              <a:buNone/>
            </a:pPr>
            <a:endParaRPr lang="it-IT" sz="3400" dirty="0"/>
          </a:p>
          <a:p>
            <a:pPr marL="685800" lvl="1" indent="-228600" algn="l" rtl="0">
              <a:lnSpc>
                <a:spcPct val="90000"/>
              </a:lnSpc>
              <a:spcBef>
                <a:spcPts val="500"/>
              </a:spcBef>
              <a:spcAft>
                <a:spcPts val="0"/>
              </a:spcAft>
              <a:buClr>
                <a:schemeClr val="dk1"/>
              </a:buClr>
              <a:buSzPct val="100000"/>
              <a:buChar char="•"/>
            </a:pPr>
            <a:r>
              <a:rPr lang="it-IT" sz="3400" dirty="0"/>
              <a:t>Tende ad essere faccia a faccia.</a:t>
            </a:r>
            <a:endParaRPr lang="it-IT" dirty="0"/>
          </a:p>
          <a:p>
            <a:pPr marL="685800" lvl="1" indent="-228600" algn="l" rtl="0">
              <a:lnSpc>
                <a:spcPct val="90000"/>
              </a:lnSpc>
              <a:spcBef>
                <a:spcPts val="500"/>
              </a:spcBef>
              <a:spcAft>
                <a:spcPts val="0"/>
              </a:spcAft>
              <a:buClr>
                <a:schemeClr val="dk1"/>
              </a:buClr>
              <a:buSzPct val="100000"/>
              <a:buChar char="•"/>
            </a:pPr>
            <a:r>
              <a:rPr lang="it-IT" sz="3400" dirty="0"/>
              <a:t>Accoppia gruppi/imprenditori alle prime armi con membri più esperti del network. (Il mentore può essere associato a più gruppi/imprenditori se non ci sono abbastanza esperti). </a:t>
            </a:r>
          </a:p>
          <a:p>
            <a:pPr marL="685800" lvl="1" indent="-228600" algn="l" rtl="0">
              <a:lnSpc>
                <a:spcPct val="90000"/>
              </a:lnSpc>
              <a:spcBef>
                <a:spcPts val="500"/>
              </a:spcBef>
              <a:spcAft>
                <a:spcPts val="0"/>
              </a:spcAft>
              <a:buClr>
                <a:schemeClr val="dk1"/>
              </a:buClr>
              <a:buSzPct val="100000"/>
              <a:buChar char="•"/>
            </a:pPr>
            <a:endParaRPr lang="it-IT" sz="3400" dirty="0"/>
          </a:p>
          <a:p>
            <a:pPr marL="685800" lvl="1" indent="-228600" algn="l" rtl="0">
              <a:lnSpc>
                <a:spcPct val="90000"/>
              </a:lnSpc>
              <a:spcBef>
                <a:spcPts val="500"/>
              </a:spcBef>
              <a:spcAft>
                <a:spcPts val="0"/>
              </a:spcAft>
              <a:buClr>
                <a:schemeClr val="dk1"/>
              </a:buClr>
              <a:buSzPct val="100000"/>
              <a:buChar char="•"/>
            </a:pPr>
            <a:r>
              <a:rPr lang="it-IT" sz="3400" dirty="0"/>
              <a:t>Ambiti nel quale il mentore deve essere di supporto:</a:t>
            </a:r>
            <a:endParaRPr lang="it-IT" dirty="0"/>
          </a:p>
          <a:p>
            <a:pPr marL="1143000" lvl="2" indent="-228600" algn="l" rtl="0">
              <a:lnSpc>
                <a:spcPct val="90000"/>
              </a:lnSpc>
              <a:spcBef>
                <a:spcPts val="500"/>
              </a:spcBef>
              <a:spcAft>
                <a:spcPts val="0"/>
              </a:spcAft>
              <a:buClr>
                <a:schemeClr val="dk1"/>
              </a:buClr>
              <a:buSzPct val="100000"/>
              <a:buFont typeface="Noto Sans Symbols"/>
              <a:buChar char="✔"/>
            </a:pPr>
            <a:r>
              <a:rPr lang="it-IT" sz="2600" dirty="0"/>
              <a:t>Fondi e richieste – documenti necessari, tempistiche e via dicendo. </a:t>
            </a:r>
          </a:p>
          <a:p>
            <a:pPr marL="1143000" lvl="2" indent="-228600" algn="l" rtl="0">
              <a:lnSpc>
                <a:spcPct val="90000"/>
              </a:lnSpc>
              <a:spcBef>
                <a:spcPts val="500"/>
              </a:spcBef>
              <a:spcAft>
                <a:spcPts val="0"/>
              </a:spcAft>
              <a:buClr>
                <a:schemeClr val="dk1"/>
              </a:buClr>
              <a:buSzPct val="100000"/>
              <a:buFont typeface="Noto Sans Symbols"/>
              <a:buChar char="✔"/>
            </a:pPr>
            <a:r>
              <a:rPr lang="it-IT" sz="2600" dirty="0"/>
              <a:t>A quali enti rivolgersi in caso di problematiche. Può fornire contatti di persone con I quali lavorano all’interno di agenzie locali o dipartimenti amministrativi. </a:t>
            </a:r>
          </a:p>
          <a:p>
            <a:pPr marL="1143000" lvl="2" indent="-228600" algn="l" rtl="0">
              <a:lnSpc>
                <a:spcPct val="90000"/>
              </a:lnSpc>
              <a:spcBef>
                <a:spcPts val="500"/>
              </a:spcBef>
              <a:spcAft>
                <a:spcPts val="0"/>
              </a:spcAft>
              <a:buClr>
                <a:schemeClr val="dk1"/>
              </a:buClr>
              <a:buSzPct val="100000"/>
              <a:buFont typeface="Noto Sans Symbols"/>
              <a:buChar char="✔"/>
            </a:pPr>
            <a:r>
              <a:rPr lang="it-IT" sz="2600" dirty="0"/>
              <a:t>Supportare e consigliare il gruppo/l’imprenditore in ogni sfida o problema si trovino a fronteggiare. </a:t>
            </a:r>
            <a:endParaRPr lang="it-IT" dirty="0"/>
          </a:p>
          <a:p>
            <a:pPr marL="685800" lvl="1" indent="-68580" algn="l" rtl="0">
              <a:lnSpc>
                <a:spcPct val="90000"/>
              </a:lnSpc>
              <a:spcBef>
                <a:spcPts val="500"/>
              </a:spcBef>
              <a:spcAft>
                <a:spcPts val="0"/>
              </a:spcAft>
              <a:buClr>
                <a:schemeClr val="dk1"/>
              </a:buClr>
              <a:buSzPct val="100000"/>
              <a:buNone/>
            </a:pPr>
            <a:endParaRPr sz="3600" dirty="0"/>
          </a:p>
        </p:txBody>
      </p:sp>
      <p:pic>
        <p:nvPicPr>
          <p:cNvPr id="344" name="Google Shape;344;p20" descr="Two men in work T-shirts standing outdoors, with grass, shrubs, and trees behind, looking at folder contents held by one ma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0075" y="339365"/>
            <a:ext cx="2559377" cy="17062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350" name="Google Shape;350;p21"/>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51" name="Google Shape;351;p21"/>
          <p:cNvPicPr preferRelativeResize="0"/>
          <p:nvPr/>
        </p:nvPicPr>
        <p:blipFill rotWithShape="1">
          <a:blip r:embed="rId4">
            <a:alphaModFix/>
          </a:blip>
          <a:srcRect/>
          <a:stretch/>
        </p:blipFill>
        <p:spPr>
          <a:xfrm>
            <a:off x="9957816" y="0"/>
            <a:ext cx="2219417" cy="883966"/>
          </a:xfrm>
          <a:prstGeom prst="rect">
            <a:avLst/>
          </a:prstGeom>
          <a:noFill/>
          <a:ln>
            <a:noFill/>
          </a:ln>
        </p:spPr>
      </p:pic>
      <p:pic>
        <p:nvPicPr>
          <p:cNvPr id="352" name="Google Shape;352;p21"/>
          <p:cNvPicPr preferRelativeResize="0"/>
          <p:nvPr/>
        </p:nvPicPr>
        <p:blipFill rotWithShape="1">
          <a:blip r:embed="rId5">
            <a:alphaModFix/>
          </a:blip>
          <a:srcRect/>
          <a:stretch/>
        </p:blipFill>
        <p:spPr>
          <a:xfrm>
            <a:off x="-6616" y="-18473"/>
            <a:ext cx="4572000" cy="6457890"/>
          </a:xfrm>
          <a:prstGeom prst="rect">
            <a:avLst/>
          </a:prstGeom>
          <a:noFill/>
          <a:ln>
            <a:noFill/>
          </a:ln>
        </p:spPr>
      </p:pic>
      <p:sp>
        <p:nvSpPr>
          <p:cNvPr id="353" name="Google Shape;353;p21"/>
          <p:cNvSpPr txBox="1"/>
          <p:nvPr/>
        </p:nvSpPr>
        <p:spPr>
          <a:xfrm>
            <a:off x="5071146" y="577349"/>
            <a:ext cx="15404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err="1">
                <a:solidFill>
                  <a:srgbClr val="FFC000"/>
                </a:solidFill>
                <a:latin typeface="Calibri"/>
                <a:ea typeface="Calibri"/>
                <a:cs typeface="Calibri"/>
                <a:sym typeface="Calibri"/>
              </a:rPr>
              <a:t>Unità</a:t>
            </a:r>
            <a:r>
              <a:rPr lang="en-GB" sz="3200" b="1" dirty="0">
                <a:solidFill>
                  <a:srgbClr val="FFC000"/>
                </a:solidFill>
                <a:latin typeface="Calibri"/>
                <a:ea typeface="Calibri"/>
                <a:cs typeface="Calibri"/>
                <a:sym typeface="Calibri"/>
              </a:rPr>
              <a:t> 3</a:t>
            </a:r>
            <a:endParaRPr sz="2400" b="1" dirty="0">
              <a:solidFill>
                <a:srgbClr val="FFC000"/>
              </a:solidFill>
              <a:latin typeface="Calibri"/>
              <a:ea typeface="Calibri"/>
              <a:cs typeface="Calibri"/>
              <a:sym typeface="Calibri"/>
            </a:endParaRPr>
          </a:p>
        </p:txBody>
      </p:sp>
      <p:sp>
        <p:nvSpPr>
          <p:cNvPr id="354" name="Google Shape;354;p21"/>
          <p:cNvSpPr txBox="1"/>
          <p:nvPr/>
        </p:nvSpPr>
        <p:spPr>
          <a:xfrm>
            <a:off x="5153185" y="1679529"/>
            <a:ext cx="6505710" cy="3262391"/>
          </a:xfrm>
          <a:prstGeom prst="rect">
            <a:avLst/>
          </a:prstGeom>
          <a:noFill/>
          <a:ln>
            <a:noFill/>
          </a:ln>
        </p:spPr>
        <p:txBody>
          <a:bodyPr spcFirstLastPara="1" wrap="square" lIns="91425" tIns="45700" rIns="91425" bIns="45700" anchor="t" anchorCtr="0">
            <a:spAutoFit/>
          </a:bodyPr>
          <a:lstStyle/>
          <a:p>
            <a:r>
              <a:rPr lang="en-GB" sz="2400" b="1" dirty="0" err="1">
                <a:solidFill>
                  <a:schemeClr val="accent1">
                    <a:lumMod val="75000"/>
                  </a:schemeClr>
                </a:solidFill>
                <a:latin typeface="Calibri"/>
                <a:ea typeface="Calibri"/>
                <a:cs typeface="Calibri"/>
                <a:sym typeface="Calibri"/>
              </a:rPr>
              <a:t>Potenziamento</a:t>
            </a:r>
            <a:r>
              <a:rPr lang="en-GB" sz="2400" b="1" dirty="0">
                <a:solidFill>
                  <a:schemeClr val="accent1">
                    <a:lumMod val="75000"/>
                  </a:schemeClr>
                </a:solidFill>
                <a:latin typeface="Calibri"/>
                <a:ea typeface="Calibri"/>
                <a:cs typeface="Calibri"/>
                <a:sym typeface="Calibri"/>
              </a:rPr>
              <a:t> </a:t>
            </a:r>
            <a:r>
              <a:rPr lang="en-GB" sz="2400" b="1" dirty="0" err="1">
                <a:solidFill>
                  <a:schemeClr val="accent1">
                    <a:lumMod val="75000"/>
                  </a:schemeClr>
                </a:solidFill>
                <a:latin typeface="Calibri"/>
                <a:ea typeface="Calibri"/>
                <a:cs typeface="Calibri"/>
                <a:sym typeface="Calibri"/>
              </a:rPr>
              <a:t>delle</a:t>
            </a:r>
            <a:r>
              <a:rPr lang="en-GB" sz="2400" b="1" dirty="0">
                <a:solidFill>
                  <a:schemeClr val="accent1">
                    <a:lumMod val="75000"/>
                  </a:schemeClr>
                </a:solidFill>
                <a:latin typeface="Calibri"/>
                <a:ea typeface="Calibri"/>
                <a:cs typeface="Calibri"/>
                <a:sym typeface="Calibri"/>
              </a:rPr>
              <a:t> </a:t>
            </a:r>
            <a:r>
              <a:rPr lang="en-GB" sz="2400" b="1" dirty="0" err="1">
                <a:solidFill>
                  <a:schemeClr val="accent1">
                    <a:lumMod val="75000"/>
                  </a:schemeClr>
                </a:solidFill>
                <a:latin typeface="Calibri"/>
                <a:ea typeface="Calibri"/>
                <a:cs typeface="Calibri"/>
                <a:sym typeface="Calibri"/>
              </a:rPr>
              <a:t>capacità</a:t>
            </a:r>
            <a:r>
              <a:rPr lang="en-GB" sz="2400" b="1" dirty="0">
                <a:solidFill>
                  <a:schemeClr val="accent1">
                    <a:lumMod val="75000"/>
                  </a:schemeClr>
                </a:solidFill>
                <a:latin typeface="Calibri"/>
                <a:ea typeface="Calibri"/>
                <a:cs typeface="Calibri"/>
                <a:sym typeface="Calibri"/>
              </a:rPr>
              <a:t> e </a:t>
            </a:r>
            <a:r>
              <a:rPr lang="en-GB" sz="2400" b="1" dirty="0" err="1">
                <a:solidFill>
                  <a:schemeClr val="accent1">
                    <a:lumMod val="75000"/>
                  </a:schemeClr>
                </a:solidFill>
                <a:latin typeface="Calibri"/>
                <a:ea typeface="Calibri"/>
                <a:cs typeface="Calibri"/>
                <a:sym typeface="Calibri"/>
              </a:rPr>
              <a:t>coinvolgimento</a:t>
            </a:r>
            <a:r>
              <a:rPr lang="en-GB" sz="2400" b="1" dirty="0">
                <a:solidFill>
                  <a:schemeClr val="accent1">
                    <a:lumMod val="75000"/>
                  </a:schemeClr>
                </a:solidFill>
                <a:latin typeface="Calibri"/>
                <a:ea typeface="Calibri"/>
                <a:cs typeface="Calibri"/>
                <a:sym typeface="Calibri"/>
              </a:rPr>
              <a:t> </a:t>
            </a:r>
            <a:r>
              <a:rPr lang="en-GB" sz="2400" b="1" dirty="0" err="1">
                <a:solidFill>
                  <a:schemeClr val="accent1">
                    <a:lumMod val="75000"/>
                  </a:schemeClr>
                </a:solidFill>
                <a:latin typeface="Calibri"/>
                <a:ea typeface="Calibri"/>
                <a:cs typeface="Calibri"/>
                <a:sym typeface="Calibri"/>
              </a:rPr>
              <a:t>comunitario</a:t>
            </a:r>
            <a:endParaRPr lang="en-GB" sz="2400" b="1" dirty="0">
              <a:solidFill>
                <a:schemeClr val="accent1">
                  <a:lumMod val="75000"/>
                </a:schemeClr>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dirty="0" err="1">
                <a:solidFill>
                  <a:schemeClr val="dk1"/>
                </a:solidFill>
                <a:latin typeface="Calibri"/>
                <a:ea typeface="Calibri"/>
                <a:cs typeface="Calibri"/>
                <a:sym typeface="Calibri"/>
              </a:rPr>
              <a:t>Competenze</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acquisite</a:t>
            </a:r>
            <a:r>
              <a:rPr lang="en-GB" sz="2000" dirty="0">
                <a:solidFill>
                  <a:schemeClr val="dk1"/>
                </a:solidFill>
                <a:latin typeface="Calibri"/>
                <a:ea typeface="Calibri"/>
                <a:cs typeface="Calibri"/>
                <a:sym typeface="Calibri"/>
              </a:rPr>
              <a:t> in </a:t>
            </a:r>
            <a:r>
              <a:rPr lang="en-GB" sz="2000" dirty="0" err="1">
                <a:solidFill>
                  <a:schemeClr val="dk1"/>
                </a:solidFill>
                <a:latin typeface="Calibri"/>
                <a:ea typeface="Calibri"/>
                <a:cs typeface="Calibri"/>
                <a:sym typeface="Calibri"/>
              </a:rPr>
              <a:t>questo</a:t>
            </a:r>
            <a:r>
              <a:rPr lang="en-GB" sz="2000" dirty="0">
                <a:solidFill>
                  <a:schemeClr val="dk1"/>
                </a:solidFill>
                <a:latin typeface="Calibri"/>
                <a:ea typeface="Calibri"/>
                <a:cs typeface="Calibri"/>
                <a:sym typeface="Calibri"/>
              </a:rPr>
              <a:t> modulo: </a:t>
            </a:r>
          </a:p>
          <a:p>
            <a:pPr marL="285750" marR="0" lvl="0" indent="-285750" algn="l" rtl="0">
              <a:spcBef>
                <a:spcPts val="0"/>
              </a:spcBef>
              <a:spcAft>
                <a:spcPts val="0"/>
              </a:spcAft>
              <a:buClr>
                <a:schemeClr val="dk1"/>
              </a:buClr>
              <a:buSzPts val="2000"/>
              <a:buFont typeface="Arial"/>
              <a:buChar char="•"/>
            </a:pPr>
            <a:r>
              <a:rPr lang="en-GB" sz="2000" dirty="0" err="1">
                <a:solidFill>
                  <a:schemeClr val="dk1"/>
                </a:solidFill>
                <a:latin typeface="Calibri"/>
                <a:ea typeface="Calibri"/>
                <a:cs typeface="Calibri"/>
                <a:sym typeface="Calibri"/>
              </a:rPr>
              <a:t>Capire</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cosa</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significa</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potenziamento</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delle</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capacità</a:t>
            </a:r>
            <a:r>
              <a:rPr lang="en-GB" sz="2000" dirty="0">
                <a:solidFill>
                  <a:schemeClr val="dk1"/>
                </a:solidFill>
                <a:latin typeface="Calibri"/>
                <a:ea typeface="Calibri"/>
                <a:cs typeface="Calibri"/>
                <a:sym typeface="Calibri"/>
              </a:rPr>
              <a:t> e </a:t>
            </a:r>
            <a:r>
              <a:rPr lang="en-GB" sz="2000" dirty="0" err="1">
                <a:solidFill>
                  <a:schemeClr val="dk1"/>
                </a:solidFill>
                <a:latin typeface="Calibri"/>
                <a:ea typeface="Calibri"/>
                <a:cs typeface="Calibri"/>
                <a:sym typeface="Calibri"/>
              </a:rPr>
              <a:t>coinvolgimento</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comunitario</a:t>
            </a:r>
            <a:r>
              <a:rPr lang="en-GB" sz="2000" dirty="0">
                <a:solidFill>
                  <a:schemeClr val="dk1"/>
                </a:solidFill>
                <a:latin typeface="Calibri"/>
                <a:ea typeface="Calibri"/>
                <a:cs typeface="Calibri"/>
                <a:sym typeface="Calibri"/>
              </a:rPr>
              <a:t>.</a:t>
            </a:r>
          </a:p>
          <a:p>
            <a:pPr marL="285750" marR="0" lvl="0" indent="-285750" algn="l" rtl="0">
              <a:spcBef>
                <a:spcPts val="0"/>
              </a:spcBef>
              <a:spcAft>
                <a:spcPts val="0"/>
              </a:spcAft>
              <a:buClr>
                <a:schemeClr val="dk1"/>
              </a:buClr>
              <a:buSzPts val="2000"/>
              <a:buFont typeface="Arial"/>
              <a:buChar char="•"/>
            </a:pPr>
            <a:r>
              <a:rPr lang="en-GB" sz="2000" dirty="0" err="1">
                <a:solidFill>
                  <a:schemeClr val="dk1"/>
                </a:solidFill>
                <a:latin typeface="Calibri"/>
                <a:ea typeface="Calibri"/>
                <a:cs typeface="Calibri"/>
                <a:sym typeface="Calibri"/>
              </a:rPr>
              <a:t>Comprendere</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l’importanza</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della</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partecipazione</a:t>
            </a:r>
            <a:r>
              <a:rPr lang="en-GB" sz="2000" dirty="0">
                <a:solidFill>
                  <a:schemeClr val="dk1"/>
                </a:solidFill>
                <a:latin typeface="Calibri"/>
                <a:ea typeface="Calibri"/>
                <a:cs typeface="Calibri"/>
                <a:sym typeface="Calibri"/>
              </a:rPr>
              <a:t> e del </a:t>
            </a:r>
            <a:r>
              <a:rPr lang="en-GB" sz="2000" dirty="0" err="1">
                <a:solidFill>
                  <a:schemeClr val="dk1"/>
                </a:solidFill>
                <a:latin typeface="Calibri"/>
                <a:ea typeface="Calibri"/>
                <a:cs typeface="Calibri"/>
                <a:sym typeface="Calibri"/>
              </a:rPr>
              <a:t>coinvolgimento</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comunitario</a:t>
            </a:r>
            <a:r>
              <a:rPr lang="en-GB" sz="2000" dirty="0">
                <a:solidFill>
                  <a:schemeClr val="dk1"/>
                </a:solidFill>
                <a:latin typeface="Calibri"/>
                <a:ea typeface="Calibri"/>
                <a:cs typeface="Calibri"/>
                <a:sym typeface="Calibri"/>
              </a:rPr>
              <a:t>.</a:t>
            </a:r>
          </a:p>
          <a:p>
            <a:pPr marL="285750" marR="0" lvl="0" indent="-285750" algn="l" rtl="0">
              <a:spcBef>
                <a:spcPts val="0"/>
              </a:spcBef>
              <a:spcAft>
                <a:spcPts val="0"/>
              </a:spcAft>
              <a:buClr>
                <a:schemeClr val="dk1"/>
              </a:buClr>
              <a:buSzPts val="2000"/>
              <a:buFont typeface="Arial"/>
              <a:buChar char="•"/>
            </a:pPr>
            <a:r>
              <a:rPr lang="en-GB" sz="2000" dirty="0" err="1">
                <a:solidFill>
                  <a:schemeClr val="dk1"/>
                </a:solidFill>
                <a:latin typeface="Calibri"/>
                <a:ea typeface="Calibri"/>
                <a:cs typeface="Calibri"/>
                <a:sym typeface="Calibri"/>
              </a:rPr>
              <a:t>Comprendere</a:t>
            </a:r>
            <a:r>
              <a:rPr lang="en-GB" sz="2000" dirty="0">
                <a:solidFill>
                  <a:schemeClr val="dk1"/>
                </a:solidFill>
                <a:latin typeface="Calibri"/>
                <a:ea typeface="Calibri"/>
                <a:cs typeface="Calibri"/>
                <a:sym typeface="Calibri"/>
              </a:rPr>
              <a:t> il </a:t>
            </a:r>
            <a:r>
              <a:rPr lang="en-GB" sz="2000" dirty="0" err="1">
                <a:solidFill>
                  <a:schemeClr val="dk1"/>
                </a:solidFill>
                <a:latin typeface="Calibri"/>
                <a:ea typeface="Calibri"/>
                <a:cs typeface="Calibri"/>
                <a:sym typeface="Calibri"/>
              </a:rPr>
              <a:t>processo</a:t>
            </a:r>
            <a:r>
              <a:rPr lang="en-GB" sz="2000" dirty="0">
                <a:solidFill>
                  <a:schemeClr val="dk1"/>
                </a:solidFill>
                <a:latin typeface="Calibri"/>
                <a:ea typeface="Calibri"/>
                <a:cs typeface="Calibri"/>
                <a:sym typeface="Calibri"/>
              </a:rPr>
              <a:t> di </a:t>
            </a:r>
            <a:r>
              <a:rPr lang="en-GB" sz="2000" dirty="0" err="1">
                <a:solidFill>
                  <a:schemeClr val="dk1"/>
                </a:solidFill>
                <a:latin typeface="Calibri"/>
                <a:ea typeface="Calibri"/>
                <a:cs typeface="Calibri"/>
                <a:sym typeface="Calibri"/>
              </a:rPr>
              <a:t>partecipazione</a:t>
            </a:r>
            <a:r>
              <a:rPr lang="en-GB" sz="2000" dirty="0">
                <a:solidFill>
                  <a:schemeClr val="dk1"/>
                </a:solidFill>
                <a:latin typeface="Calibri"/>
                <a:ea typeface="Calibri"/>
                <a:cs typeface="Calibri"/>
                <a:sym typeface="Calibri"/>
              </a:rPr>
              <a:t> e </a:t>
            </a:r>
            <a:r>
              <a:rPr lang="en-GB" sz="2000" dirty="0" err="1">
                <a:solidFill>
                  <a:schemeClr val="dk1"/>
                </a:solidFill>
                <a:latin typeface="Calibri"/>
                <a:ea typeface="Calibri"/>
                <a:cs typeface="Calibri"/>
                <a:sym typeface="Calibri"/>
              </a:rPr>
              <a:t>coinvolgimento</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comunitario</a:t>
            </a:r>
            <a:r>
              <a:rPr lang="en-GB" sz="2000" dirty="0">
                <a:solidFill>
                  <a:schemeClr val="dk1"/>
                </a:solidFill>
                <a:latin typeface="Calibri"/>
                <a:ea typeface="Calibri"/>
                <a:cs typeface="Calibri"/>
                <a:sym typeface="Calibri"/>
              </a:rPr>
              <a:t>. </a:t>
            </a:r>
          </a:p>
        </p:txBody>
      </p:sp>
      <p:grpSp>
        <p:nvGrpSpPr>
          <p:cNvPr id="355" name="Google Shape;355;p21"/>
          <p:cNvGrpSpPr/>
          <p:nvPr/>
        </p:nvGrpSpPr>
        <p:grpSpPr>
          <a:xfrm>
            <a:off x="4976735" y="141870"/>
            <a:ext cx="1361571" cy="349188"/>
            <a:chOff x="10604072" y="448487"/>
            <a:chExt cx="1361571" cy="349188"/>
          </a:xfrm>
        </p:grpSpPr>
        <p:sp>
          <p:nvSpPr>
            <p:cNvPr id="356" name="Google Shape;356;p21"/>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57" name="Google Shape;357;p21"/>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58" name="Google Shape;358;p21"/>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2"/>
          <p:cNvSpPr txBox="1">
            <a:spLocks noGrp="1"/>
          </p:cNvSpPr>
          <p:nvPr>
            <p:ph type="title" idx="4294967295"/>
          </p:nvPr>
        </p:nvSpPr>
        <p:spPr>
          <a:xfrm>
            <a:off x="1893705" y="372359"/>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5496"/>
              </a:buClr>
              <a:buSzPts val="4400"/>
              <a:buFont typeface="Calibri"/>
              <a:buNone/>
            </a:pPr>
            <a:r>
              <a:rPr lang="en-GB" b="1" dirty="0">
                <a:solidFill>
                  <a:srgbClr val="2F5496"/>
                </a:solidFill>
              </a:rPr>
              <a:t>3.1. </a:t>
            </a:r>
            <a:r>
              <a:rPr lang="en-GB" b="1" dirty="0" err="1">
                <a:solidFill>
                  <a:srgbClr val="2F5496"/>
                </a:solidFill>
              </a:rPr>
              <a:t>Potenziamento</a:t>
            </a:r>
            <a:r>
              <a:rPr lang="en-GB" b="1" dirty="0">
                <a:solidFill>
                  <a:srgbClr val="2F5496"/>
                </a:solidFill>
              </a:rPr>
              <a:t> </a:t>
            </a:r>
            <a:r>
              <a:rPr lang="en-GB" b="1" dirty="0" err="1">
                <a:solidFill>
                  <a:srgbClr val="2F5496"/>
                </a:solidFill>
              </a:rPr>
              <a:t>delle</a:t>
            </a:r>
            <a:r>
              <a:rPr lang="en-GB" b="1" dirty="0">
                <a:solidFill>
                  <a:srgbClr val="2F5496"/>
                </a:solidFill>
              </a:rPr>
              <a:t> </a:t>
            </a:r>
            <a:r>
              <a:rPr lang="en-GB" b="1" dirty="0" err="1">
                <a:solidFill>
                  <a:srgbClr val="2F5496"/>
                </a:solidFill>
              </a:rPr>
              <a:t>Capacità</a:t>
            </a:r>
            <a:r>
              <a:rPr lang="en-GB" b="1" dirty="0">
                <a:solidFill>
                  <a:srgbClr val="2F5496"/>
                </a:solidFill>
              </a:rPr>
              <a:t> </a:t>
            </a:r>
            <a:r>
              <a:rPr lang="en-GB" dirty="0"/>
              <a:t>		</a:t>
            </a:r>
            <a:endParaRPr dirty="0"/>
          </a:p>
        </p:txBody>
      </p:sp>
      <p:sp>
        <p:nvSpPr>
          <p:cNvPr id="364" name="Google Shape;364;p22"/>
          <p:cNvSpPr txBox="1">
            <a:spLocks noGrp="1"/>
          </p:cNvSpPr>
          <p:nvPr>
            <p:ph type="body" idx="4294967295"/>
          </p:nvPr>
        </p:nvSpPr>
        <p:spPr>
          <a:xfrm>
            <a:off x="3163831" y="2041803"/>
            <a:ext cx="8422849" cy="44438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GB" sz="2400" dirty="0" err="1"/>
              <a:t>Possiamo</a:t>
            </a:r>
            <a:r>
              <a:rPr lang="en-GB" sz="2400" dirty="0"/>
              <a:t> </a:t>
            </a:r>
            <a:r>
              <a:rPr lang="en-GB" sz="2400" dirty="0" err="1"/>
              <a:t>definire</a:t>
            </a:r>
            <a:r>
              <a:rPr lang="en-GB" sz="2400" dirty="0"/>
              <a:t> il </a:t>
            </a:r>
            <a:r>
              <a:rPr lang="en-GB" sz="2400" dirty="0" err="1"/>
              <a:t>Potenziamento</a:t>
            </a:r>
            <a:r>
              <a:rPr lang="en-GB" sz="2400" dirty="0"/>
              <a:t> </a:t>
            </a:r>
            <a:r>
              <a:rPr lang="en-GB" sz="2400" dirty="0" err="1"/>
              <a:t>delle</a:t>
            </a:r>
            <a:r>
              <a:rPr lang="en-GB" sz="2400" dirty="0"/>
              <a:t> </a:t>
            </a:r>
            <a:r>
              <a:rPr lang="en-GB" sz="2400" dirty="0" err="1"/>
              <a:t>capacità</a:t>
            </a:r>
            <a:r>
              <a:rPr lang="en-GB" sz="2400" dirty="0"/>
              <a:t> come </a:t>
            </a:r>
          </a:p>
          <a:p>
            <a:pPr marL="228600" lvl="0" indent="-228600" algn="l" rtl="0">
              <a:lnSpc>
                <a:spcPct val="90000"/>
              </a:lnSpc>
              <a:spcBef>
                <a:spcPts val="0"/>
              </a:spcBef>
              <a:spcAft>
                <a:spcPts val="0"/>
              </a:spcAft>
              <a:buClr>
                <a:schemeClr val="dk1"/>
              </a:buClr>
              <a:buSzPts val="2400"/>
              <a:buChar char="•"/>
            </a:pPr>
            <a:endParaRPr lang="en-GB" dirty="0"/>
          </a:p>
          <a:p>
            <a:pPr marL="457200" lvl="1" indent="0" algn="l" rtl="0">
              <a:lnSpc>
                <a:spcPct val="90000"/>
              </a:lnSpc>
              <a:spcBef>
                <a:spcPts val="500"/>
              </a:spcBef>
              <a:spcAft>
                <a:spcPts val="0"/>
              </a:spcAft>
              <a:buClr>
                <a:schemeClr val="dk1"/>
              </a:buClr>
              <a:buSzPts val="2400"/>
              <a:buNone/>
            </a:pPr>
            <a:r>
              <a:rPr lang="en-GB" i="1" dirty="0"/>
              <a:t>“Un </a:t>
            </a:r>
            <a:r>
              <a:rPr lang="en-GB" i="1" dirty="0" err="1"/>
              <a:t>processo</a:t>
            </a:r>
            <a:r>
              <a:rPr lang="en-GB" i="1" dirty="0"/>
              <a:t> continuo </a:t>
            </a:r>
            <a:r>
              <a:rPr lang="en-GB" i="1" dirty="0" err="1"/>
              <a:t>che</a:t>
            </a:r>
            <a:r>
              <a:rPr lang="en-GB" i="1" dirty="0"/>
              <a:t> </a:t>
            </a:r>
            <a:r>
              <a:rPr lang="en-GB" i="1" dirty="0" err="1"/>
              <a:t>vede</a:t>
            </a:r>
            <a:r>
              <a:rPr lang="en-GB" i="1" dirty="0"/>
              <a:t> </a:t>
            </a:r>
            <a:r>
              <a:rPr lang="en-GB" i="1" dirty="0" err="1"/>
              <a:t>i</a:t>
            </a:r>
            <a:r>
              <a:rPr lang="en-GB" i="1" dirty="0"/>
              <a:t> </a:t>
            </a:r>
            <a:r>
              <a:rPr lang="en-GB" i="1" dirty="0" err="1"/>
              <a:t>membri</a:t>
            </a:r>
            <a:r>
              <a:rPr lang="en-GB" i="1" dirty="0"/>
              <a:t> di una </a:t>
            </a:r>
            <a:r>
              <a:rPr lang="en-GB" i="1" dirty="0" err="1"/>
              <a:t>comunità</a:t>
            </a:r>
            <a:r>
              <a:rPr lang="en-GB" i="1" dirty="0"/>
              <a:t> </a:t>
            </a:r>
            <a:r>
              <a:rPr lang="en-GB" i="1" dirty="0" err="1"/>
              <a:t>condividere</a:t>
            </a:r>
            <a:r>
              <a:rPr lang="en-GB" i="1" dirty="0"/>
              <a:t> </a:t>
            </a:r>
            <a:r>
              <a:rPr lang="en-GB" i="1" dirty="0" err="1"/>
              <a:t>competenze</a:t>
            </a:r>
            <a:r>
              <a:rPr lang="en-GB" i="1" dirty="0"/>
              <a:t>, </a:t>
            </a:r>
            <a:r>
              <a:rPr lang="en-GB" i="1" dirty="0" err="1"/>
              <a:t>talenti</a:t>
            </a:r>
            <a:r>
              <a:rPr lang="en-GB" i="1" dirty="0"/>
              <a:t> </a:t>
            </a:r>
            <a:r>
              <a:rPr lang="en-GB" i="1" dirty="0" err="1"/>
              <a:t>conoscenze</a:t>
            </a:r>
            <a:r>
              <a:rPr lang="en-GB" i="1" dirty="0"/>
              <a:t> e </a:t>
            </a:r>
            <a:r>
              <a:rPr lang="en-GB" i="1" dirty="0" err="1"/>
              <a:t>esperienze</a:t>
            </a:r>
            <a:r>
              <a:rPr lang="en-GB" i="1" dirty="0"/>
              <a:t> al fine di </a:t>
            </a:r>
            <a:r>
              <a:rPr lang="en-GB" i="1" dirty="0" err="1"/>
              <a:t>migliorare</a:t>
            </a:r>
            <a:r>
              <a:rPr lang="en-GB" i="1" dirty="0"/>
              <a:t> e </a:t>
            </a:r>
            <a:r>
              <a:rPr lang="en-GB" i="1" dirty="0" err="1"/>
              <a:t>rafforzare</a:t>
            </a:r>
            <a:r>
              <a:rPr lang="en-GB" i="1" dirty="0"/>
              <a:t> </a:t>
            </a:r>
            <a:r>
              <a:rPr lang="en-GB" i="1" dirty="0" err="1"/>
              <a:t>sé</a:t>
            </a:r>
            <a:r>
              <a:rPr lang="en-GB" i="1" dirty="0"/>
              <a:t> </a:t>
            </a:r>
            <a:r>
              <a:rPr lang="en-GB" i="1" dirty="0" err="1"/>
              <a:t>stessi</a:t>
            </a:r>
            <a:r>
              <a:rPr lang="en-GB" i="1" dirty="0"/>
              <a:t> e la </a:t>
            </a:r>
            <a:r>
              <a:rPr lang="en-GB" i="1" dirty="0" err="1"/>
              <a:t>comunità</a:t>
            </a:r>
            <a:r>
              <a:rPr lang="en-GB" i="1" dirty="0"/>
              <a:t>”.</a:t>
            </a:r>
            <a:endParaRPr i="1" dirty="0"/>
          </a:p>
          <a:p>
            <a:pPr marL="457200" lvl="1" indent="0" algn="l" rtl="0">
              <a:lnSpc>
                <a:spcPct val="90000"/>
              </a:lnSpc>
              <a:spcBef>
                <a:spcPts val="500"/>
              </a:spcBef>
              <a:spcAft>
                <a:spcPts val="0"/>
              </a:spcAft>
              <a:buClr>
                <a:schemeClr val="dk1"/>
              </a:buClr>
              <a:buSzPts val="2400"/>
              <a:buNone/>
            </a:pPr>
            <a:endParaRPr i="1" dirty="0"/>
          </a:p>
          <a:p>
            <a:pPr marL="0" lvl="0" indent="0" algn="l" rtl="0">
              <a:lnSpc>
                <a:spcPct val="90000"/>
              </a:lnSpc>
              <a:spcBef>
                <a:spcPts val="1000"/>
              </a:spcBef>
              <a:spcAft>
                <a:spcPts val="0"/>
              </a:spcAft>
              <a:buClr>
                <a:schemeClr val="dk1"/>
              </a:buClr>
              <a:buSzPts val="2400"/>
              <a:buNone/>
            </a:pPr>
            <a:r>
              <a:rPr lang="en-GB" sz="2400" dirty="0" err="1"/>
              <a:t>Attraverso</a:t>
            </a:r>
            <a:r>
              <a:rPr lang="en-GB" sz="2400" dirty="0"/>
              <a:t> il </a:t>
            </a:r>
            <a:r>
              <a:rPr lang="en-GB" sz="2400" dirty="0" err="1"/>
              <a:t>potenziamento</a:t>
            </a:r>
            <a:r>
              <a:rPr lang="en-GB" sz="2400" dirty="0"/>
              <a:t> </a:t>
            </a:r>
            <a:r>
              <a:rPr lang="en-GB" sz="2400" dirty="0" err="1"/>
              <a:t>delle</a:t>
            </a:r>
            <a:r>
              <a:rPr lang="en-GB" sz="2400" dirty="0"/>
              <a:t> </a:t>
            </a:r>
            <a:r>
              <a:rPr lang="en-GB" sz="2400" dirty="0" err="1"/>
              <a:t>capacità</a:t>
            </a:r>
            <a:r>
              <a:rPr lang="en-GB" sz="2400" dirty="0"/>
              <a:t>, le </a:t>
            </a:r>
            <a:r>
              <a:rPr lang="en-GB" sz="2400" dirty="0" err="1"/>
              <a:t>comunità</a:t>
            </a:r>
            <a:r>
              <a:rPr lang="en-GB" sz="2400" dirty="0"/>
              <a:t> </a:t>
            </a:r>
            <a:r>
              <a:rPr lang="en-GB" sz="2400" dirty="0" err="1"/>
              <a:t>possono</a:t>
            </a:r>
            <a:r>
              <a:rPr lang="en-GB" sz="2400" dirty="0"/>
              <a:t> </a:t>
            </a:r>
            <a:r>
              <a:rPr lang="en-GB" sz="2400" dirty="0" err="1"/>
              <a:t>sviluppare</a:t>
            </a:r>
            <a:r>
              <a:rPr lang="en-GB" sz="2400" dirty="0"/>
              <a:t> diverse </a:t>
            </a:r>
            <a:r>
              <a:rPr lang="en-GB" sz="2400" dirty="0" err="1"/>
              <a:t>competenze</a:t>
            </a:r>
            <a:r>
              <a:rPr lang="en-GB" sz="2400" dirty="0"/>
              <a:t>. </a:t>
            </a:r>
            <a:endParaRPr sz="3600" i="1" dirty="0"/>
          </a:p>
        </p:txBody>
      </p:sp>
      <p:pic>
        <p:nvPicPr>
          <p:cNvPr id="365" name="Google Shape;365;p22" descr="Person woodworking"/>
          <p:cNvPicPr preferRelativeResize="0"/>
          <p:nvPr/>
        </p:nvPicPr>
        <p:blipFill rotWithShape="1">
          <a:blip r:embed="rId3" cstate="email">
            <a:alphaModFix/>
            <a:extLst>
              <a:ext uri="{28A0092B-C50C-407E-A947-70E740481C1C}">
                <a14:useLocalDpi xmlns:a14="http://schemas.microsoft.com/office/drawing/2010/main"/>
              </a:ext>
            </a:extLst>
          </a:blip>
          <a:srcRect t="-7538"/>
          <a:stretch/>
        </p:blipFill>
        <p:spPr>
          <a:xfrm>
            <a:off x="0" y="-490193"/>
            <a:ext cx="2665679" cy="69758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23"/>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71" name="Google Shape;371;p23"/>
          <p:cNvSpPr txBox="1"/>
          <p:nvPr/>
        </p:nvSpPr>
        <p:spPr>
          <a:xfrm>
            <a:off x="2620618" y="279083"/>
            <a:ext cx="6586444" cy="725167"/>
          </a:xfrm>
          <a:prstGeom prst="rect">
            <a:avLst/>
          </a:prstGeom>
          <a:noFill/>
          <a:ln>
            <a:noFill/>
          </a:ln>
        </p:spPr>
        <p:txBody>
          <a:bodyPr spcFirstLastPara="1" wrap="square" lIns="91425" tIns="45700" rIns="91425" bIns="45700" anchor="t" anchorCtr="0">
            <a:normAutofit fontScale="92500"/>
          </a:bodyPr>
          <a:lstStyle/>
          <a:p>
            <a:pPr marL="0" marR="0" lvl="0" indent="0" algn="ctr" rtl="0">
              <a:lnSpc>
                <a:spcPct val="90000"/>
              </a:lnSpc>
              <a:spcBef>
                <a:spcPts val="0"/>
              </a:spcBef>
              <a:spcAft>
                <a:spcPts val="0"/>
              </a:spcAft>
              <a:buClr>
                <a:srgbClr val="266C9F"/>
              </a:buClr>
              <a:buSzPts val="3600"/>
              <a:buFont typeface="Calibri"/>
              <a:buNone/>
            </a:pPr>
            <a:r>
              <a:rPr lang="en-GB" sz="3600" b="1" dirty="0">
                <a:solidFill>
                  <a:srgbClr val="266C9F"/>
                </a:solidFill>
                <a:latin typeface="Calibri"/>
                <a:ea typeface="Calibri"/>
                <a:cs typeface="Calibri"/>
                <a:sym typeface="Calibri"/>
              </a:rPr>
              <a:t>3.1. </a:t>
            </a:r>
            <a:r>
              <a:rPr lang="en-GB" sz="3600" b="1" dirty="0" err="1">
                <a:solidFill>
                  <a:srgbClr val="266C9F"/>
                </a:solidFill>
                <a:latin typeface="Calibri"/>
                <a:ea typeface="Calibri"/>
                <a:cs typeface="Calibri"/>
                <a:sym typeface="Calibri"/>
              </a:rPr>
              <a:t>Potenziamento</a:t>
            </a:r>
            <a:r>
              <a:rPr lang="en-GB" sz="3600" b="1" dirty="0">
                <a:solidFill>
                  <a:srgbClr val="266C9F"/>
                </a:solidFill>
                <a:latin typeface="Calibri"/>
                <a:ea typeface="Calibri"/>
                <a:cs typeface="Calibri"/>
                <a:sym typeface="Calibri"/>
              </a:rPr>
              <a:t> </a:t>
            </a:r>
            <a:r>
              <a:rPr lang="en-GB" sz="3600" b="1" dirty="0" err="1">
                <a:solidFill>
                  <a:srgbClr val="266C9F"/>
                </a:solidFill>
                <a:latin typeface="Calibri"/>
                <a:ea typeface="Calibri"/>
                <a:cs typeface="Calibri"/>
                <a:sym typeface="Calibri"/>
              </a:rPr>
              <a:t>delle</a:t>
            </a:r>
            <a:r>
              <a:rPr lang="en-GB" sz="3600" b="1" dirty="0">
                <a:solidFill>
                  <a:srgbClr val="266C9F"/>
                </a:solidFill>
                <a:latin typeface="Calibri"/>
                <a:ea typeface="Calibri"/>
                <a:cs typeface="Calibri"/>
                <a:sym typeface="Calibri"/>
              </a:rPr>
              <a:t> </a:t>
            </a:r>
            <a:r>
              <a:rPr lang="en-GB" sz="3600" b="1" dirty="0" err="1">
                <a:solidFill>
                  <a:srgbClr val="266C9F"/>
                </a:solidFill>
                <a:latin typeface="Calibri"/>
                <a:ea typeface="Calibri"/>
                <a:cs typeface="Calibri"/>
                <a:sym typeface="Calibri"/>
              </a:rPr>
              <a:t>capacità</a:t>
            </a:r>
            <a:endParaRPr sz="3600" b="1" dirty="0">
              <a:solidFill>
                <a:srgbClr val="266C9F"/>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3600"/>
              <a:buFont typeface="Calibri"/>
              <a:buNone/>
            </a:pPr>
            <a:endParaRPr sz="3600" b="1" dirty="0">
              <a:solidFill>
                <a:srgbClr val="266C9F"/>
              </a:solidFill>
              <a:latin typeface="Calibri"/>
              <a:ea typeface="Calibri"/>
              <a:cs typeface="Calibri"/>
              <a:sym typeface="Calibri"/>
            </a:endParaRPr>
          </a:p>
        </p:txBody>
      </p:sp>
      <p:sp>
        <p:nvSpPr>
          <p:cNvPr id="372" name="Google Shape;372;p23"/>
          <p:cNvSpPr/>
          <p:nvPr/>
        </p:nvSpPr>
        <p:spPr>
          <a:xfrm>
            <a:off x="4830278" y="2700466"/>
            <a:ext cx="1728192" cy="1728192"/>
          </a:xfrm>
          <a:prstGeom prst="donut">
            <a:avLst>
              <a:gd name="adj" fmla="val 7299"/>
            </a:avLst>
          </a:prstGeom>
          <a:solidFill>
            <a:schemeClr val="accent6"/>
          </a:solidFill>
          <a:ln w="12700"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373" name="Google Shape;373;p23"/>
          <p:cNvSpPr/>
          <p:nvPr/>
        </p:nvSpPr>
        <p:spPr>
          <a:xfrm>
            <a:off x="5388340" y="4005694"/>
            <a:ext cx="612068" cy="612068"/>
          </a:xfrm>
          <a:prstGeom prst="ellipse">
            <a:avLst/>
          </a:prstGeom>
          <a:solidFill>
            <a:schemeClr val="accent6"/>
          </a:solidFill>
          <a:ln w="12700"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374" name="Google Shape;374;p23"/>
          <p:cNvSpPr/>
          <p:nvPr/>
        </p:nvSpPr>
        <p:spPr>
          <a:xfrm>
            <a:off x="5546728" y="4141741"/>
            <a:ext cx="284420" cy="339973"/>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cxnSp>
        <p:nvCxnSpPr>
          <p:cNvPr id="375" name="Google Shape;375;p23"/>
          <p:cNvCxnSpPr/>
          <p:nvPr/>
        </p:nvCxnSpPr>
        <p:spPr>
          <a:xfrm rot="10800000">
            <a:off x="3888738" y="3564562"/>
            <a:ext cx="941540" cy="0"/>
          </a:xfrm>
          <a:prstGeom prst="straightConnector1">
            <a:avLst/>
          </a:prstGeom>
          <a:noFill/>
          <a:ln w="12700" cap="flat" cmpd="sng">
            <a:solidFill>
              <a:srgbClr val="4EAE3A"/>
            </a:solidFill>
            <a:prstDash val="solid"/>
            <a:miter lim="800000"/>
            <a:headEnd type="none" w="sm" len="sm"/>
            <a:tailEnd type="triangle" w="med" len="med"/>
          </a:ln>
        </p:spPr>
      </p:cxnSp>
      <p:cxnSp>
        <p:nvCxnSpPr>
          <p:cNvPr id="376" name="Google Shape;376;p23"/>
          <p:cNvCxnSpPr/>
          <p:nvPr/>
        </p:nvCxnSpPr>
        <p:spPr>
          <a:xfrm>
            <a:off x="6558470" y="3557419"/>
            <a:ext cx="943200" cy="0"/>
          </a:xfrm>
          <a:prstGeom prst="straightConnector1">
            <a:avLst/>
          </a:prstGeom>
          <a:noFill/>
          <a:ln w="12700" cap="flat" cmpd="sng">
            <a:solidFill>
              <a:srgbClr val="4EAE3A"/>
            </a:solidFill>
            <a:prstDash val="solid"/>
            <a:miter lim="800000"/>
            <a:headEnd type="none" w="sm" len="sm"/>
            <a:tailEnd type="triangle" w="med" len="med"/>
          </a:ln>
        </p:spPr>
      </p:cxnSp>
      <p:cxnSp>
        <p:nvCxnSpPr>
          <p:cNvPr id="377" name="Google Shape;377;p23"/>
          <p:cNvCxnSpPr/>
          <p:nvPr/>
        </p:nvCxnSpPr>
        <p:spPr>
          <a:xfrm rot="10800000">
            <a:off x="3888738" y="2295098"/>
            <a:ext cx="1194628" cy="676052"/>
          </a:xfrm>
          <a:prstGeom prst="straightConnector1">
            <a:avLst/>
          </a:prstGeom>
          <a:noFill/>
          <a:ln w="12700" cap="flat" cmpd="sng">
            <a:solidFill>
              <a:srgbClr val="FFB500"/>
            </a:solidFill>
            <a:prstDash val="solid"/>
            <a:miter lim="800000"/>
            <a:headEnd type="none" w="sm" len="sm"/>
            <a:tailEnd type="triangle" w="med" len="med"/>
          </a:ln>
        </p:spPr>
      </p:cxnSp>
      <p:cxnSp>
        <p:nvCxnSpPr>
          <p:cNvPr id="378" name="Google Shape;378;p23"/>
          <p:cNvCxnSpPr/>
          <p:nvPr/>
        </p:nvCxnSpPr>
        <p:spPr>
          <a:xfrm rot="10800000" flipH="1">
            <a:off x="6307042" y="2295098"/>
            <a:ext cx="1194628" cy="676052"/>
          </a:xfrm>
          <a:prstGeom prst="straightConnector1">
            <a:avLst/>
          </a:prstGeom>
          <a:noFill/>
          <a:ln w="12700" cap="flat" cmpd="sng">
            <a:solidFill>
              <a:srgbClr val="FFC000"/>
            </a:solidFill>
            <a:prstDash val="solid"/>
            <a:miter lim="800000"/>
            <a:headEnd type="none" w="sm" len="sm"/>
            <a:tailEnd type="triangle" w="med" len="med"/>
          </a:ln>
        </p:spPr>
      </p:cxnSp>
      <p:cxnSp>
        <p:nvCxnSpPr>
          <p:cNvPr id="379" name="Google Shape;379;p23"/>
          <p:cNvCxnSpPr/>
          <p:nvPr/>
        </p:nvCxnSpPr>
        <p:spPr>
          <a:xfrm>
            <a:off x="6311025" y="4143688"/>
            <a:ext cx="1194628" cy="676052"/>
          </a:xfrm>
          <a:prstGeom prst="straightConnector1">
            <a:avLst/>
          </a:prstGeom>
          <a:noFill/>
          <a:ln w="12700" cap="flat" cmpd="sng">
            <a:solidFill>
              <a:srgbClr val="FFB500"/>
            </a:solidFill>
            <a:prstDash val="solid"/>
            <a:miter lim="800000"/>
            <a:headEnd type="none" w="sm" len="sm"/>
            <a:tailEnd type="triangle" w="med" len="med"/>
          </a:ln>
        </p:spPr>
      </p:cxnSp>
      <p:cxnSp>
        <p:nvCxnSpPr>
          <p:cNvPr id="380" name="Google Shape;380;p23"/>
          <p:cNvCxnSpPr/>
          <p:nvPr/>
        </p:nvCxnSpPr>
        <p:spPr>
          <a:xfrm flipH="1">
            <a:off x="3892721" y="4143688"/>
            <a:ext cx="1194628" cy="676052"/>
          </a:xfrm>
          <a:prstGeom prst="straightConnector1">
            <a:avLst/>
          </a:prstGeom>
          <a:noFill/>
          <a:ln w="12700" cap="flat" cmpd="sng">
            <a:solidFill>
              <a:srgbClr val="FFB500"/>
            </a:solidFill>
            <a:prstDash val="solid"/>
            <a:miter lim="800000"/>
            <a:headEnd type="none" w="sm" len="sm"/>
            <a:tailEnd type="triangle" w="med" len="med"/>
          </a:ln>
        </p:spPr>
      </p:cxnSp>
      <p:grpSp>
        <p:nvGrpSpPr>
          <p:cNvPr id="381" name="Google Shape;381;p23"/>
          <p:cNvGrpSpPr/>
          <p:nvPr/>
        </p:nvGrpSpPr>
        <p:grpSpPr>
          <a:xfrm>
            <a:off x="1512474" y="394234"/>
            <a:ext cx="2308904" cy="1938952"/>
            <a:chOff x="749960" y="2319565"/>
            <a:chExt cx="2113337" cy="1938952"/>
          </a:xfrm>
        </p:grpSpPr>
        <p:sp>
          <p:nvSpPr>
            <p:cNvPr id="382" name="Google Shape;382;p23"/>
            <p:cNvSpPr txBox="1"/>
            <p:nvPr/>
          </p:nvSpPr>
          <p:spPr>
            <a:xfrm>
              <a:off x="803640" y="3826083"/>
              <a:ext cx="2059657" cy="338554"/>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endParaRPr sz="1600">
                <a:solidFill>
                  <a:srgbClr val="3F3F3F"/>
                </a:solidFill>
                <a:latin typeface="Calibri"/>
                <a:ea typeface="Calibri"/>
                <a:cs typeface="Calibri"/>
                <a:sym typeface="Calibri"/>
              </a:endParaRPr>
            </a:p>
          </p:txBody>
        </p:sp>
        <p:sp>
          <p:nvSpPr>
            <p:cNvPr id="383" name="Google Shape;383;p23"/>
            <p:cNvSpPr txBox="1"/>
            <p:nvPr/>
          </p:nvSpPr>
          <p:spPr>
            <a:xfrm>
              <a:off x="749960" y="2319565"/>
              <a:ext cx="2059657" cy="1938952"/>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endParaRPr sz="1600" b="1" dirty="0">
                <a:solidFill>
                  <a:srgbClr val="3F3F3F"/>
                </a:solidFill>
                <a:latin typeface="Calibri"/>
                <a:ea typeface="Calibri"/>
                <a:cs typeface="Calibri"/>
                <a:sym typeface="Calibri"/>
              </a:endParaRPr>
            </a:p>
            <a:p>
              <a:pPr marL="0" marR="0" lvl="0" indent="0" algn="r" rtl="0">
                <a:spcBef>
                  <a:spcPts val="0"/>
                </a:spcBef>
                <a:spcAft>
                  <a:spcPts val="0"/>
                </a:spcAft>
                <a:buNone/>
              </a:pPr>
              <a:endParaRPr sz="1600" b="1" dirty="0">
                <a:solidFill>
                  <a:srgbClr val="3F3F3F"/>
                </a:solidFill>
                <a:latin typeface="Calibri"/>
                <a:ea typeface="Calibri"/>
                <a:cs typeface="Calibri"/>
                <a:sym typeface="Calibri"/>
              </a:endParaRPr>
            </a:p>
            <a:p>
              <a:pPr marL="0" marR="0" lvl="0" indent="0" algn="r" rtl="0">
                <a:spcBef>
                  <a:spcPts val="0"/>
                </a:spcBef>
                <a:spcAft>
                  <a:spcPts val="0"/>
                </a:spcAft>
                <a:buNone/>
              </a:pPr>
              <a:endParaRPr sz="1600" b="1" dirty="0">
                <a:solidFill>
                  <a:srgbClr val="3F3F3F"/>
                </a:solidFill>
                <a:latin typeface="Calibri"/>
                <a:ea typeface="Calibri"/>
                <a:cs typeface="Calibri"/>
                <a:sym typeface="Calibri"/>
              </a:endParaRPr>
            </a:p>
            <a:p>
              <a:pPr marL="0" marR="0" lvl="0" indent="0" algn="r" rtl="0">
                <a:spcBef>
                  <a:spcPts val="0"/>
                </a:spcBef>
                <a:spcAft>
                  <a:spcPts val="0"/>
                </a:spcAft>
                <a:buNone/>
              </a:pPr>
              <a:endParaRPr sz="1600" b="1" dirty="0">
                <a:solidFill>
                  <a:srgbClr val="3F3F3F"/>
                </a:solidFill>
                <a:latin typeface="Calibri"/>
                <a:ea typeface="Calibri"/>
                <a:cs typeface="Calibri"/>
                <a:sym typeface="Calibri"/>
              </a:endParaRPr>
            </a:p>
            <a:p>
              <a:pPr marL="0" marR="0" lvl="0" indent="0" algn="r" rtl="0">
                <a:spcBef>
                  <a:spcPts val="0"/>
                </a:spcBef>
                <a:spcAft>
                  <a:spcPts val="0"/>
                </a:spcAft>
                <a:buNone/>
              </a:pPr>
              <a:endParaRPr sz="1600" b="1" dirty="0">
                <a:solidFill>
                  <a:srgbClr val="3F3F3F"/>
                </a:solidFill>
                <a:latin typeface="Calibri"/>
                <a:ea typeface="Calibri"/>
                <a:cs typeface="Calibri"/>
                <a:sym typeface="Calibri"/>
              </a:endParaRPr>
            </a:p>
            <a:p>
              <a:pPr marL="0" marR="0" lvl="0" indent="0" algn="r" rtl="0">
                <a:spcBef>
                  <a:spcPts val="0"/>
                </a:spcBef>
                <a:spcAft>
                  <a:spcPts val="0"/>
                </a:spcAft>
                <a:buNone/>
              </a:pPr>
              <a:r>
                <a:rPr lang="en-GB" sz="2000" b="1" dirty="0" err="1">
                  <a:solidFill>
                    <a:srgbClr val="3F3F3F"/>
                  </a:solidFill>
                  <a:latin typeface="Calibri"/>
                  <a:ea typeface="Calibri"/>
                  <a:cs typeface="Calibri"/>
                  <a:sym typeface="Calibri"/>
                </a:rPr>
                <a:t>Essere</a:t>
              </a:r>
              <a:r>
                <a:rPr lang="en-GB" sz="2000" b="1" dirty="0">
                  <a:solidFill>
                    <a:srgbClr val="3F3F3F"/>
                  </a:solidFill>
                  <a:latin typeface="Calibri"/>
                  <a:ea typeface="Calibri"/>
                  <a:cs typeface="Calibri"/>
                  <a:sym typeface="Calibri"/>
                </a:rPr>
                <a:t> </a:t>
              </a:r>
              <a:r>
                <a:rPr lang="en-GB" sz="2000" b="1" dirty="0" err="1">
                  <a:solidFill>
                    <a:srgbClr val="3F3F3F"/>
                  </a:solidFill>
                  <a:latin typeface="Calibri"/>
                  <a:ea typeface="Calibri"/>
                  <a:cs typeface="Calibri"/>
                  <a:sym typeface="Calibri"/>
                </a:rPr>
                <a:t>più</a:t>
              </a:r>
              <a:r>
                <a:rPr lang="en-GB" sz="2000" b="1" dirty="0">
                  <a:solidFill>
                    <a:srgbClr val="3F3F3F"/>
                  </a:solidFill>
                  <a:latin typeface="Calibri"/>
                  <a:ea typeface="Calibri"/>
                  <a:cs typeface="Calibri"/>
                  <a:sym typeface="Calibri"/>
                </a:rPr>
                <a:t> </a:t>
              </a:r>
              <a:r>
                <a:rPr lang="en-GB" sz="2000" b="1" dirty="0" err="1">
                  <a:solidFill>
                    <a:srgbClr val="3F3F3F"/>
                  </a:solidFill>
                  <a:latin typeface="Calibri"/>
                  <a:ea typeface="Calibri"/>
                  <a:cs typeface="Calibri"/>
                  <a:sym typeface="Calibri"/>
                </a:rPr>
                <a:t>responsabili</a:t>
              </a:r>
              <a:endParaRPr sz="2000" b="1" dirty="0">
                <a:solidFill>
                  <a:srgbClr val="3F3F3F"/>
                </a:solidFill>
                <a:latin typeface="Calibri"/>
                <a:ea typeface="Calibri"/>
                <a:cs typeface="Calibri"/>
                <a:sym typeface="Calibri"/>
              </a:endParaRPr>
            </a:p>
          </p:txBody>
        </p:sp>
      </p:grpSp>
      <p:grpSp>
        <p:nvGrpSpPr>
          <p:cNvPr id="384" name="Google Shape;384;p23"/>
          <p:cNvGrpSpPr/>
          <p:nvPr/>
        </p:nvGrpSpPr>
        <p:grpSpPr>
          <a:xfrm>
            <a:off x="1495491" y="2901847"/>
            <a:ext cx="2267240" cy="1313038"/>
            <a:chOff x="788095" y="3159356"/>
            <a:chExt cx="2075202" cy="1313038"/>
          </a:xfrm>
        </p:grpSpPr>
        <p:sp>
          <p:nvSpPr>
            <p:cNvPr id="385" name="Google Shape;385;p23"/>
            <p:cNvSpPr txBox="1"/>
            <p:nvPr/>
          </p:nvSpPr>
          <p:spPr>
            <a:xfrm>
              <a:off x="803640" y="3518327"/>
              <a:ext cx="2059657" cy="954067"/>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GB" sz="1600" dirty="0">
                  <a:solidFill>
                    <a:srgbClr val="3F3F3F"/>
                  </a:solidFill>
                  <a:latin typeface="Calibri"/>
                  <a:ea typeface="Calibri"/>
                  <a:cs typeface="Calibri"/>
                  <a:sym typeface="Calibri"/>
                </a:rPr>
                <a:t>.</a:t>
              </a:r>
              <a:endParaRPr dirty="0"/>
            </a:p>
            <a:p>
              <a:pPr marL="0" marR="0" lvl="0" indent="0" algn="r" rtl="0">
                <a:spcBef>
                  <a:spcPts val="0"/>
                </a:spcBef>
                <a:spcAft>
                  <a:spcPts val="0"/>
                </a:spcAft>
                <a:buNone/>
              </a:pPr>
              <a:r>
                <a:rPr lang="en-GB" sz="1600" dirty="0">
                  <a:solidFill>
                    <a:srgbClr val="3F3F3F"/>
                  </a:solidFill>
                  <a:latin typeface="Calibri"/>
                  <a:ea typeface="Calibri"/>
                  <a:cs typeface="Calibri"/>
                  <a:sym typeface="Calibri"/>
                </a:rPr>
                <a:t> </a:t>
              </a:r>
              <a:r>
                <a:rPr lang="en-GB" sz="2000" b="1" dirty="0" err="1">
                  <a:solidFill>
                    <a:srgbClr val="3F3F3F"/>
                  </a:solidFill>
                  <a:latin typeface="Calibri"/>
                  <a:ea typeface="Calibri"/>
                  <a:cs typeface="Calibri"/>
                  <a:sym typeface="Calibri"/>
                </a:rPr>
                <a:t>Organizzare</a:t>
              </a:r>
              <a:r>
                <a:rPr lang="en-GB" sz="2000" b="1" dirty="0">
                  <a:solidFill>
                    <a:srgbClr val="3F3F3F"/>
                  </a:solidFill>
                  <a:latin typeface="Calibri"/>
                  <a:ea typeface="Calibri"/>
                  <a:cs typeface="Calibri"/>
                  <a:sym typeface="Calibri"/>
                </a:rPr>
                <a:t> e </a:t>
              </a:r>
              <a:r>
                <a:rPr lang="en-GB" sz="2000" b="1" dirty="0" err="1">
                  <a:solidFill>
                    <a:srgbClr val="3F3F3F"/>
                  </a:solidFill>
                  <a:latin typeface="Calibri"/>
                  <a:ea typeface="Calibri"/>
                  <a:cs typeface="Calibri"/>
                  <a:sym typeface="Calibri"/>
                </a:rPr>
                <a:t>pianificare</a:t>
              </a:r>
              <a:r>
                <a:rPr lang="en-GB" sz="2000" b="1" dirty="0">
                  <a:solidFill>
                    <a:srgbClr val="3F3F3F"/>
                  </a:solidFill>
                  <a:latin typeface="Calibri"/>
                  <a:ea typeface="Calibri"/>
                  <a:cs typeface="Calibri"/>
                  <a:sym typeface="Calibri"/>
                </a:rPr>
                <a:t> </a:t>
              </a:r>
              <a:r>
                <a:rPr lang="en-GB" sz="2000" b="1" dirty="0" err="1">
                  <a:solidFill>
                    <a:srgbClr val="3F3F3F"/>
                  </a:solidFill>
                  <a:latin typeface="Calibri"/>
                  <a:ea typeface="Calibri"/>
                  <a:cs typeface="Calibri"/>
                  <a:sym typeface="Calibri"/>
                </a:rPr>
                <a:t>insieme</a:t>
              </a:r>
              <a:endParaRPr sz="2000" b="1" dirty="0">
                <a:solidFill>
                  <a:srgbClr val="3F3F3F"/>
                </a:solidFill>
                <a:latin typeface="Calibri"/>
                <a:ea typeface="Calibri"/>
                <a:cs typeface="Calibri"/>
                <a:sym typeface="Calibri"/>
              </a:endParaRPr>
            </a:p>
          </p:txBody>
        </p:sp>
        <p:sp>
          <p:nvSpPr>
            <p:cNvPr id="386" name="Google Shape;386;p23"/>
            <p:cNvSpPr txBox="1"/>
            <p:nvPr/>
          </p:nvSpPr>
          <p:spPr>
            <a:xfrm>
              <a:off x="788095" y="3159356"/>
              <a:ext cx="2059657" cy="338554"/>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endParaRPr sz="1600" b="1">
                <a:solidFill>
                  <a:srgbClr val="3F3F3F"/>
                </a:solidFill>
                <a:latin typeface="Calibri"/>
                <a:ea typeface="Calibri"/>
                <a:cs typeface="Calibri"/>
                <a:sym typeface="Calibri"/>
              </a:endParaRPr>
            </a:p>
          </p:txBody>
        </p:sp>
      </p:grpSp>
      <p:grpSp>
        <p:nvGrpSpPr>
          <p:cNvPr id="387" name="Google Shape;387;p23"/>
          <p:cNvGrpSpPr/>
          <p:nvPr/>
        </p:nvGrpSpPr>
        <p:grpSpPr>
          <a:xfrm>
            <a:off x="1512474" y="4458029"/>
            <a:ext cx="2281699" cy="1013830"/>
            <a:chOff x="803640" y="3525136"/>
            <a:chExt cx="2088437" cy="1013830"/>
          </a:xfrm>
        </p:grpSpPr>
        <p:sp>
          <p:nvSpPr>
            <p:cNvPr id="388" name="Google Shape;388;p23"/>
            <p:cNvSpPr txBox="1"/>
            <p:nvPr/>
          </p:nvSpPr>
          <p:spPr>
            <a:xfrm>
              <a:off x="832420" y="4138897"/>
              <a:ext cx="2059657" cy="400069"/>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GB" sz="2000" b="1" dirty="0" err="1">
                  <a:solidFill>
                    <a:srgbClr val="3F3F3F"/>
                  </a:solidFill>
                  <a:latin typeface="Calibri"/>
                  <a:ea typeface="Calibri"/>
                  <a:cs typeface="Calibri"/>
                  <a:sym typeface="Calibri"/>
                </a:rPr>
                <a:t>Migliorare</a:t>
              </a:r>
              <a:r>
                <a:rPr lang="en-GB" sz="2000" b="1" dirty="0">
                  <a:solidFill>
                    <a:srgbClr val="3F3F3F"/>
                  </a:solidFill>
                  <a:latin typeface="Calibri"/>
                  <a:ea typeface="Calibri"/>
                  <a:cs typeface="Calibri"/>
                  <a:sym typeface="Calibri"/>
                </a:rPr>
                <a:t> </a:t>
              </a:r>
              <a:r>
                <a:rPr lang="en-GB" sz="2000" b="1" dirty="0" err="1">
                  <a:solidFill>
                    <a:srgbClr val="3F3F3F"/>
                  </a:solidFill>
                  <a:latin typeface="Calibri"/>
                  <a:ea typeface="Calibri"/>
                  <a:cs typeface="Calibri"/>
                  <a:sym typeface="Calibri"/>
                </a:rPr>
                <a:t>sé</a:t>
              </a:r>
              <a:r>
                <a:rPr lang="en-GB" sz="2000" b="1" dirty="0">
                  <a:solidFill>
                    <a:srgbClr val="3F3F3F"/>
                  </a:solidFill>
                  <a:latin typeface="Calibri"/>
                  <a:ea typeface="Calibri"/>
                  <a:cs typeface="Calibri"/>
                  <a:sym typeface="Calibri"/>
                </a:rPr>
                <a:t> </a:t>
              </a:r>
              <a:r>
                <a:rPr lang="en-GB" sz="2000" b="1" dirty="0" err="1">
                  <a:solidFill>
                    <a:srgbClr val="3F3F3F"/>
                  </a:solidFill>
                  <a:latin typeface="Calibri"/>
                  <a:ea typeface="Calibri"/>
                  <a:cs typeface="Calibri"/>
                  <a:sym typeface="Calibri"/>
                </a:rPr>
                <a:t>stessi</a:t>
              </a:r>
              <a:endParaRPr dirty="0"/>
            </a:p>
          </p:txBody>
        </p:sp>
        <p:sp>
          <p:nvSpPr>
            <p:cNvPr id="389" name="Google Shape;389;p23"/>
            <p:cNvSpPr txBox="1"/>
            <p:nvPr/>
          </p:nvSpPr>
          <p:spPr>
            <a:xfrm>
              <a:off x="803640" y="3525136"/>
              <a:ext cx="2059657" cy="338554"/>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endParaRPr sz="1600" b="1">
                <a:solidFill>
                  <a:srgbClr val="3F3F3F"/>
                </a:solidFill>
                <a:latin typeface="Calibri"/>
                <a:ea typeface="Calibri"/>
                <a:cs typeface="Calibri"/>
                <a:sym typeface="Calibri"/>
              </a:endParaRPr>
            </a:p>
          </p:txBody>
        </p:sp>
      </p:grpSp>
      <p:grpSp>
        <p:nvGrpSpPr>
          <p:cNvPr id="390" name="Google Shape;390;p23"/>
          <p:cNvGrpSpPr/>
          <p:nvPr/>
        </p:nvGrpSpPr>
        <p:grpSpPr>
          <a:xfrm>
            <a:off x="7574507" y="1179841"/>
            <a:ext cx="2308902" cy="1257474"/>
            <a:chOff x="749961" y="3065176"/>
            <a:chExt cx="2113336" cy="1257474"/>
          </a:xfrm>
        </p:grpSpPr>
        <p:sp>
          <p:nvSpPr>
            <p:cNvPr id="391" name="Google Shape;391;p23"/>
            <p:cNvSpPr txBox="1"/>
            <p:nvPr/>
          </p:nvSpPr>
          <p:spPr>
            <a:xfrm>
              <a:off x="803640" y="3614804"/>
              <a:ext cx="2059657" cy="70784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2000" b="1" dirty="0" err="1">
                  <a:solidFill>
                    <a:srgbClr val="3F3F3F"/>
                  </a:solidFill>
                  <a:latin typeface="Calibri"/>
                  <a:ea typeface="Calibri"/>
                  <a:cs typeface="Calibri"/>
                  <a:sym typeface="Calibri"/>
                </a:rPr>
                <a:t>Creare</a:t>
              </a:r>
              <a:r>
                <a:rPr lang="en-GB" sz="2000" b="1" dirty="0">
                  <a:solidFill>
                    <a:srgbClr val="3F3F3F"/>
                  </a:solidFill>
                  <a:latin typeface="Calibri"/>
                  <a:ea typeface="Calibri"/>
                  <a:cs typeface="Calibri"/>
                  <a:sym typeface="Calibri"/>
                </a:rPr>
                <a:t> </a:t>
              </a:r>
              <a:r>
                <a:rPr lang="en-GB" sz="2000" b="1" dirty="0" err="1">
                  <a:solidFill>
                    <a:srgbClr val="3F3F3F"/>
                  </a:solidFill>
                  <a:latin typeface="Calibri"/>
                  <a:ea typeface="Calibri"/>
                  <a:cs typeface="Calibri"/>
                  <a:sym typeface="Calibri"/>
                </a:rPr>
                <a:t>opportunità</a:t>
              </a:r>
              <a:r>
                <a:rPr lang="en-GB" sz="2000" b="1" dirty="0">
                  <a:solidFill>
                    <a:srgbClr val="3F3F3F"/>
                  </a:solidFill>
                  <a:latin typeface="Calibri"/>
                  <a:ea typeface="Calibri"/>
                  <a:cs typeface="Calibri"/>
                  <a:sym typeface="Calibri"/>
                </a:rPr>
                <a:t> </a:t>
              </a:r>
              <a:r>
                <a:rPr lang="en-GB" sz="2000" b="1" dirty="0" err="1">
                  <a:solidFill>
                    <a:srgbClr val="3F3F3F"/>
                  </a:solidFill>
                  <a:latin typeface="Calibri"/>
                  <a:ea typeface="Calibri"/>
                  <a:cs typeface="Calibri"/>
                  <a:sym typeface="Calibri"/>
                </a:rPr>
                <a:t>lavorative</a:t>
              </a:r>
              <a:endParaRPr dirty="0"/>
            </a:p>
          </p:txBody>
        </p:sp>
        <p:sp>
          <p:nvSpPr>
            <p:cNvPr id="392" name="Google Shape;392;p23"/>
            <p:cNvSpPr txBox="1"/>
            <p:nvPr/>
          </p:nvSpPr>
          <p:spPr>
            <a:xfrm>
              <a:off x="749961" y="3065176"/>
              <a:ext cx="2059657"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grpSp>
        <p:nvGrpSpPr>
          <p:cNvPr id="393" name="Google Shape;393;p23"/>
          <p:cNvGrpSpPr/>
          <p:nvPr/>
        </p:nvGrpSpPr>
        <p:grpSpPr>
          <a:xfrm>
            <a:off x="7633154" y="2781470"/>
            <a:ext cx="2250256" cy="1003129"/>
            <a:chOff x="803640" y="3139018"/>
            <a:chExt cx="2059657" cy="1003129"/>
          </a:xfrm>
        </p:grpSpPr>
        <p:sp>
          <p:nvSpPr>
            <p:cNvPr id="394" name="Google Shape;394;p23"/>
            <p:cNvSpPr txBox="1"/>
            <p:nvPr/>
          </p:nvSpPr>
          <p:spPr>
            <a:xfrm>
              <a:off x="803640" y="3742037"/>
              <a:ext cx="2059657" cy="40011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2000" b="1" dirty="0" err="1">
                  <a:solidFill>
                    <a:srgbClr val="3F3F3F"/>
                  </a:solidFill>
                  <a:latin typeface="Calibri"/>
                  <a:ea typeface="Calibri"/>
                  <a:cs typeface="Calibri"/>
                  <a:sym typeface="Calibri"/>
                </a:rPr>
                <a:t>Ridurre</a:t>
              </a:r>
              <a:r>
                <a:rPr lang="en-GB" sz="2000" b="1" dirty="0">
                  <a:solidFill>
                    <a:srgbClr val="3F3F3F"/>
                  </a:solidFill>
                  <a:latin typeface="Calibri"/>
                  <a:ea typeface="Calibri"/>
                  <a:cs typeface="Calibri"/>
                  <a:sym typeface="Calibri"/>
                </a:rPr>
                <a:t> la </a:t>
              </a:r>
              <a:r>
                <a:rPr lang="en-GB" sz="2000" b="1" dirty="0" err="1">
                  <a:solidFill>
                    <a:srgbClr val="3F3F3F"/>
                  </a:solidFill>
                  <a:latin typeface="Calibri"/>
                  <a:ea typeface="Calibri"/>
                  <a:cs typeface="Calibri"/>
                  <a:sym typeface="Calibri"/>
                </a:rPr>
                <a:t>povertà</a:t>
              </a:r>
              <a:endParaRPr dirty="0"/>
            </a:p>
          </p:txBody>
        </p:sp>
        <p:sp>
          <p:nvSpPr>
            <p:cNvPr id="395" name="Google Shape;395;p23"/>
            <p:cNvSpPr txBox="1"/>
            <p:nvPr/>
          </p:nvSpPr>
          <p:spPr>
            <a:xfrm>
              <a:off x="803640" y="3139018"/>
              <a:ext cx="2059657"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grpSp>
        <p:nvGrpSpPr>
          <p:cNvPr id="396" name="Google Shape;396;p23"/>
          <p:cNvGrpSpPr/>
          <p:nvPr/>
        </p:nvGrpSpPr>
        <p:grpSpPr>
          <a:xfrm>
            <a:off x="7633154" y="4453749"/>
            <a:ext cx="2250256" cy="1783692"/>
            <a:chOff x="803640" y="3332058"/>
            <a:chExt cx="2059657" cy="1783692"/>
          </a:xfrm>
        </p:grpSpPr>
        <p:sp>
          <p:nvSpPr>
            <p:cNvPr id="397" name="Google Shape;397;p23"/>
            <p:cNvSpPr txBox="1"/>
            <p:nvPr/>
          </p:nvSpPr>
          <p:spPr>
            <a:xfrm>
              <a:off x="803640" y="3484575"/>
              <a:ext cx="2059657" cy="16311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2000" b="1" dirty="0" err="1">
                  <a:solidFill>
                    <a:srgbClr val="3F3F3F"/>
                  </a:solidFill>
                  <a:latin typeface="Calibri"/>
                  <a:ea typeface="Calibri"/>
                  <a:cs typeface="Calibri"/>
                  <a:sym typeface="Calibri"/>
                </a:rPr>
                <a:t>Raggiungere</a:t>
              </a:r>
              <a:r>
                <a:rPr lang="en-GB" sz="2000" b="1" dirty="0">
                  <a:solidFill>
                    <a:srgbClr val="3F3F3F"/>
                  </a:solidFill>
                  <a:latin typeface="Calibri"/>
                  <a:ea typeface="Calibri"/>
                  <a:cs typeface="Calibri"/>
                  <a:sym typeface="Calibri"/>
                </a:rPr>
                <a:t> </a:t>
              </a:r>
              <a:r>
                <a:rPr lang="en-GB" sz="2000" b="1" dirty="0" err="1">
                  <a:solidFill>
                    <a:srgbClr val="3F3F3F"/>
                  </a:solidFill>
                  <a:latin typeface="Calibri"/>
                  <a:ea typeface="Calibri"/>
                  <a:cs typeface="Calibri"/>
                  <a:sym typeface="Calibri"/>
                </a:rPr>
                <a:t>obiettivi</a:t>
              </a:r>
              <a:r>
                <a:rPr lang="en-GB" sz="2000" b="1" dirty="0">
                  <a:solidFill>
                    <a:srgbClr val="3F3F3F"/>
                  </a:solidFill>
                  <a:latin typeface="Calibri"/>
                  <a:ea typeface="Calibri"/>
                  <a:cs typeface="Calibri"/>
                  <a:sym typeface="Calibri"/>
                </a:rPr>
                <a:t> </a:t>
              </a:r>
              <a:r>
                <a:rPr lang="en-GB" sz="2000" b="1" dirty="0" err="1">
                  <a:solidFill>
                    <a:srgbClr val="3F3F3F"/>
                  </a:solidFill>
                  <a:latin typeface="Calibri"/>
                  <a:ea typeface="Calibri"/>
                  <a:cs typeface="Calibri"/>
                  <a:sym typeface="Calibri"/>
                </a:rPr>
                <a:t>sociali</a:t>
              </a:r>
              <a:r>
                <a:rPr lang="en-GB" sz="2000" b="1" dirty="0">
                  <a:solidFill>
                    <a:srgbClr val="3F3F3F"/>
                  </a:solidFill>
                  <a:latin typeface="Calibri"/>
                  <a:ea typeface="Calibri"/>
                  <a:cs typeface="Calibri"/>
                  <a:sym typeface="Calibri"/>
                </a:rPr>
                <a:t>, economici, </a:t>
              </a:r>
              <a:r>
                <a:rPr lang="en-GB" sz="2000" b="1" dirty="0" err="1">
                  <a:solidFill>
                    <a:srgbClr val="3F3F3F"/>
                  </a:solidFill>
                  <a:latin typeface="Calibri"/>
                  <a:ea typeface="Calibri"/>
                  <a:cs typeface="Calibri"/>
                  <a:sym typeface="Calibri"/>
                </a:rPr>
                <a:t>culturali</a:t>
              </a:r>
              <a:r>
                <a:rPr lang="en-GB" sz="2000" b="1" dirty="0">
                  <a:solidFill>
                    <a:srgbClr val="3F3F3F"/>
                  </a:solidFill>
                  <a:latin typeface="Calibri"/>
                  <a:ea typeface="Calibri"/>
                  <a:cs typeface="Calibri"/>
                  <a:sym typeface="Calibri"/>
                </a:rPr>
                <a:t> e </a:t>
              </a:r>
              <a:r>
                <a:rPr lang="en-GB" sz="2000" b="1" dirty="0" err="1">
                  <a:solidFill>
                    <a:srgbClr val="3F3F3F"/>
                  </a:solidFill>
                  <a:latin typeface="Calibri"/>
                  <a:ea typeface="Calibri"/>
                  <a:cs typeface="Calibri"/>
                  <a:sym typeface="Calibri"/>
                </a:rPr>
                <a:t>ambientali</a:t>
              </a:r>
              <a:endParaRPr sz="1600" dirty="0">
                <a:solidFill>
                  <a:srgbClr val="3F3F3F"/>
                </a:solidFill>
                <a:latin typeface="Calibri"/>
                <a:ea typeface="Calibri"/>
                <a:cs typeface="Calibri"/>
                <a:sym typeface="Calibri"/>
              </a:endParaRPr>
            </a:p>
          </p:txBody>
        </p:sp>
        <p:sp>
          <p:nvSpPr>
            <p:cNvPr id="398" name="Google Shape;398;p23"/>
            <p:cNvSpPr txBox="1"/>
            <p:nvPr/>
          </p:nvSpPr>
          <p:spPr>
            <a:xfrm>
              <a:off x="803640" y="3332058"/>
              <a:ext cx="2059657"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pic>
        <p:nvPicPr>
          <p:cNvPr id="399" name="Google Shape;399;p23" descr="Social network outlin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52612" y="3058797"/>
            <a:ext cx="914400" cy="914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4"/>
          <p:cNvSpPr txBox="1">
            <a:spLocks noGrp="1"/>
          </p:cNvSpPr>
          <p:nvPr>
            <p:ph type="title" idx="4294967295"/>
          </p:nvPr>
        </p:nvSpPr>
        <p:spPr>
          <a:xfrm>
            <a:off x="2387691" y="708608"/>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5496"/>
              </a:buClr>
              <a:buSzPts val="4400"/>
              <a:buFont typeface="Calibri"/>
              <a:buNone/>
            </a:pPr>
            <a:r>
              <a:rPr lang="en-GB" b="1" dirty="0">
                <a:solidFill>
                  <a:srgbClr val="2F5496"/>
                </a:solidFill>
              </a:rPr>
              <a:t>3.1. </a:t>
            </a:r>
            <a:r>
              <a:rPr lang="en-GB" b="1" dirty="0" err="1">
                <a:solidFill>
                  <a:srgbClr val="2F5496"/>
                </a:solidFill>
              </a:rPr>
              <a:t>Potenziamento</a:t>
            </a:r>
            <a:r>
              <a:rPr lang="en-GB" b="1" dirty="0">
                <a:solidFill>
                  <a:srgbClr val="2F5496"/>
                </a:solidFill>
              </a:rPr>
              <a:t> </a:t>
            </a:r>
            <a:r>
              <a:rPr lang="en-GB" b="1" dirty="0" err="1">
                <a:solidFill>
                  <a:srgbClr val="2F5496"/>
                </a:solidFill>
              </a:rPr>
              <a:t>delle</a:t>
            </a:r>
            <a:r>
              <a:rPr lang="en-GB" b="1" dirty="0">
                <a:solidFill>
                  <a:srgbClr val="2F5496"/>
                </a:solidFill>
              </a:rPr>
              <a:t> </a:t>
            </a:r>
            <a:r>
              <a:rPr lang="en-GB" b="1" dirty="0" err="1">
                <a:solidFill>
                  <a:srgbClr val="2F5496"/>
                </a:solidFill>
              </a:rPr>
              <a:t>capacità</a:t>
            </a:r>
            <a:r>
              <a:rPr lang="en-GB" b="1" dirty="0"/>
              <a:t>	</a:t>
            </a:r>
            <a:r>
              <a:rPr lang="en-GB" dirty="0"/>
              <a:t>	</a:t>
            </a:r>
            <a:endParaRPr dirty="0"/>
          </a:p>
        </p:txBody>
      </p:sp>
      <p:sp>
        <p:nvSpPr>
          <p:cNvPr id="405" name="Google Shape;405;p24"/>
          <p:cNvSpPr txBox="1">
            <a:spLocks noGrp="1"/>
          </p:cNvSpPr>
          <p:nvPr>
            <p:ph type="body" idx="4294967295"/>
          </p:nvPr>
        </p:nvSpPr>
        <p:spPr>
          <a:xfrm>
            <a:off x="5062193" y="1552248"/>
            <a:ext cx="6443221" cy="4351338"/>
          </a:xfrm>
          <a:prstGeom prst="rect">
            <a:avLst/>
          </a:prstGeom>
          <a:noFill/>
          <a:ln>
            <a:noFill/>
          </a:ln>
        </p:spPr>
        <p:txBody>
          <a:bodyPr spcFirstLastPara="1" wrap="square" lIns="91425" tIns="45700" rIns="91425" bIns="45700" anchor="t" anchorCtr="0">
            <a:normAutofit/>
          </a:bodyPr>
          <a:lstStyle/>
          <a:p>
            <a:pPr marL="228600" lvl="0" indent="-76200" algn="l" rtl="0">
              <a:lnSpc>
                <a:spcPct val="90000"/>
              </a:lnSpc>
              <a:spcBef>
                <a:spcPts val="0"/>
              </a:spcBef>
              <a:spcAft>
                <a:spcPts val="0"/>
              </a:spcAft>
              <a:buClr>
                <a:schemeClr val="dk1"/>
              </a:buClr>
              <a:buSzPts val="2400"/>
              <a:buNone/>
            </a:pPr>
            <a:endParaRPr lang="it-IT" sz="2400" dirty="0"/>
          </a:p>
          <a:p>
            <a:pPr marL="228600" lvl="0" indent="-228600" algn="l" rtl="0">
              <a:lnSpc>
                <a:spcPct val="90000"/>
              </a:lnSpc>
              <a:spcBef>
                <a:spcPts val="1000"/>
              </a:spcBef>
              <a:spcAft>
                <a:spcPts val="0"/>
              </a:spcAft>
              <a:buClr>
                <a:schemeClr val="dk1"/>
              </a:buClr>
              <a:buSzPts val="2400"/>
              <a:buChar char="•"/>
            </a:pPr>
            <a:r>
              <a:rPr lang="it-IT" sz="2400" dirty="0"/>
              <a:t>Esistono svariati fattori che influenzano lo sviluppo di capacità all’interno di una comunità.</a:t>
            </a:r>
          </a:p>
          <a:p>
            <a:pPr marL="228600" lvl="0" indent="-228600" algn="l" rtl="0">
              <a:lnSpc>
                <a:spcPct val="90000"/>
              </a:lnSpc>
              <a:spcBef>
                <a:spcPts val="1000"/>
              </a:spcBef>
              <a:spcAft>
                <a:spcPts val="0"/>
              </a:spcAft>
              <a:buClr>
                <a:schemeClr val="dk1"/>
              </a:buClr>
              <a:buSzPts val="2400"/>
              <a:buChar char="•"/>
            </a:pPr>
            <a:endParaRPr lang="it-IT" sz="2400" dirty="0"/>
          </a:p>
          <a:p>
            <a:pPr marL="228600" lvl="0" indent="-228600" algn="l" rtl="0">
              <a:lnSpc>
                <a:spcPct val="90000"/>
              </a:lnSpc>
              <a:spcBef>
                <a:spcPts val="1000"/>
              </a:spcBef>
              <a:spcAft>
                <a:spcPts val="0"/>
              </a:spcAft>
              <a:buClr>
                <a:schemeClr val="dk1"/>
              </a:buClr>
              <a:buSzPts val="2400"/>
              <a:buChar char="•"/>
            </a:pPr>
            <a:r>
              <a:rPr lang="it-IT" sz="2400" dirty="0"/>
              <a:t>Questi fattori vanno sempre tenuti in considerazione quando si vuole migliorare le capacità di una comunità.</a:t>
            </a:r>
          </a:p>
          <a:p>
            <a:pPr marL="228600" lvl="0" indent="-228600" algn="l" rtl="0">
              <a:lnSpc>
                <a:spcPct val="90000"/>
              </a:lnSpc>
              <a:spcBef>
                <a:spcPts val="1000"/>
              </a:spcBef>
              <a:spcAft>
                <a:spcPts val="0"/>
              </a:spcAft>
              <a:buClr>
                <a:schemeClr val="dk1"/>
              </a:buClr>
              <a:buSzPts val="2400"/>
              <a:buChar char="•"/>
            </a:pPr>
            <a:endParaRPr lang="it-IT" sz="2400" dirty="0"/>
          </a:p>
          <a:p>
            <a:pPr marL="228600" lvl="0" indent="-228600" algn="l" rtl="0">
              <a:lnSpc>
                <a:spcPct val="90000"/>
              </a:lnSpc>
              <a:spcBef>
                <a:spcPts val="1000"/>
              </a:spcBef>
              <a:spcAft>
                <a:spcPts val="0"/>
              </a:spcAft>
              <a:buClr>
                <a:schemeClr val="dk1"/>
              </a:buClr>
              <a:buSzPts val="2400"/>
              <a:buChar char="•"/>
            </a:pPr>
            <a:r>
              <a:rPr lang="it-IT" sz="2400" dirty="0"/>
              <a:t>Tra essi troviamo: </a:t>
            </a:r>
            <a:endParaRPr lang="it-IT" sz="3600" i="1" dirty="0"/>
          </a:p>
        </p:txBody>
      </p:sp>
      <p:pic>
        <p:nvPicPr>
          <p:cNvPr id="406" name="Google Shape;406;p24" descr="Full frame view of patterned mosaic materia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3289954" cy="641965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25"/>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412" name="Google Shape;412;p25"/>
          <p:cNvSpPr txBox="1"/>
          <p:nvPr/>
        </p:nvSpPr>
        <p:spPr>
          <a:xfrm>
            <a:off x="2620618" y="279083"/>
            <a:ext cx="6155634" cy="72516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3600"/>
              <a:buFont typeface="Calibri"/>
              <a:buNone/>
            </a:pPr>
            <a:endParaRPr sz="3600" b="1">
              <a:solidFill>
                <a:schemeClr val="dk1"/>
              </a:solidFill>
              <a:latin typeface="Calibri"/>
              <a:ea typeface="Calibri"/>
              <a:cs typeface="Calibri"/>
              <a:sym typeface="Calibri"/>
            </a:endParaRPr>
          </a:p>
        </p:txBody>
      </p:sp>
      <p:sp>
        <p:nvSpPr>
          <p:cNvPr id="413" name="Google Shape;413;p25"/>
          <p:cNvSpPr/>
          <p:nvPr/>
        </p:nvSpPr>
        <p:spPr>
          <a:xfrm>
            <a:off x="4830278" y="2700466"/>
            <a:ext cx="1728192" cy="1728192"/>
          </a:xfrm>
          <a:prstGeom prst="donut">
            <a:avLst>
              <a:gd name="adj" fmla="val 7299"/>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cxnSp>
        <p:nvCxnSpPr>
          <p:cNvPr id="414" name="Google Shape;414;p25"/>
          <p:cNvCxnSpPr>
            <a:endCxn id="415" idx="3"/>
          </p:cNvCxnSpPr>
          <p:nvPr/>
        </p:nvCxnSpPr>
        <p:spPr>
          <a:xfrm flipH="1">
            <a:off x="3521280" y="3876796"/>
            <a:ext cx="1397702" cy="144602"/>
          </a:xfrm>
          <a:prstGeom prst="straightConnector1">
            <a:avLst/>
          </a:prstGeom>
          <a:noFill/>
          <a:ln w="12700" cap="flat" cmpd="sng">
            <a:solidFill>
              <a:srgbClr val="4EAE3A"/>
            </a:solidFill>
            <a:prstDash val="solid"/>
            <a:miter lim="800000"/>
            <a:headEnd type="none" w="sm" len="sm"/>
            <a:tailEnd type="triangle" w="med" len="med"/>
          </a:ln>
        </p:spPr>
      </p:cxnSp>
      <p:cxnSp>
        <p:nvCxnSpPr>
          <p:cNvPr id="416" name="Google Shape;416;p25"/>
          <p:cNvCxnSpPr/>
          <p:nvPr/>
        </p:nvCxnSpPr>
        <p:spPr>
          <a:xfrm>
            <a:off x="6518680" y="3876932"/>
            <a:ext cx="1012810" cy="300573"/>
          </a:xfrm>
          <a:prstGeom prst="straightConnector1">
            <a:avLst/>
          </a:prstGeom>
          <a:noFill/>
          <a:ln w="12700" cap="flat" cmpd="sng">
            <a:solidFill>
              <a:srgbClr val="4EAE3A"/>
            </a:solidFill>
            <a:prstDash val="solid"/>
            <a:miter lim="800000"/>
            <a:headEnd type="none" w="sm" len="sm"/>
            <a:tailEnd type="triangle" w="med" len="med"/>
          </a:ln>
        </p:spPr>
      </p:cxnSp>
      <p:cxnSp>
        <p:nvCxnSpPr>
          <p:cNvPr id="417" name="Google Shape;417;p25"/>
          <p:cNvCxnSpPr/>
          <p:nvPr/>
        </p:nvCxnSpPr>
        <p:spPr>
          <a:xfrm rot="10800000">
            <a:off x="3345581" y="1879333"/>
            <a:ext cx="1737785" cy="1091817"/>
          </a:xfrm>
          <a:prstGeom prst="straightConnector1">
            <a:avLst/>
          </a:prstGeom>
          <a:noFill/>
          <a:ln w="12700" cap="flat" cmpd="sng">
            <a:solidFill>
              <a:srgbClr val="FFB500"/>
            </a:solidFill>
            <a:prstDash val="solid"/>
            <a:miter lim="800000"/>
            <a:headEnd type="none" w="sm" len="sm"/>
            <a:tailEnd type="triangle" w="med" len="med"/>
          </a:ln>
        </p:spPr>
      </p:cxnSp>
      <p:cxnSp>
        <p:nvCxnSpPr>
          <p:cNvPr id="418" name="Google Shape;418;p25"/>
          <p:cNvCxnSpPr>
            <a:stCxn id="413" idx="0"/>
          </p:cNvCxnSpPr>
          <p:nvPr/>
        </p:nvCxnSpPr>
        <p:spPr>
          <a:xfrm rot="10800000" flipH="1">
            <a:off x="5694374" y="1734166"/>
            <a:ext cx="4200" cy="966300"/>
          </a:xfrm>
          <a:prstGeom prst="straightConnector1">
            <a:avLst/>
          </a:prstGeom>
          <a:noFill/>
          <a:ln w="12700" cap="flat" cmpd="sng">
            <a:solidFill>
              <a:srgbClr val="FFC000"/>
            </a:solidFill>
            <a:prstDash val="solid"/>
            <a:miter lim="800000"/>
            <a:headEnd type="none" w="sm" len="sm"/>
            <a:tailEnd type="triangle" w="med" len="med"/>
          </a:ln>
        </p:spPr>
      </p:cxnSp>
      <p:cxnSp>
        <p:nvCxnSpPr>
          <p:cNvPr id="419" name="Google Shape;419;p25"/>
          <p:cNvCxnSpPr>
            <a:stCxn id="413" idx="4"/>
          </p:cNvCxnSpPr>
          <p:nvPr/>
        </p:nvCxnSpPr>
        <p:spPr>
          <a:xfrm flipH="1">
            <a:off x="5686874" y="4428658"/>
            <a:ext cx="7500" cy="883800"/>
          </a:xfrm>
          <a:prstGeom prst="straightConnector1">
            <a:avLst/>
          </a:prstGeom>
          <a:noFill/>
          <a:ln w="12700" cap="flat" cmpd="sng">
            <a:solidFill>
              <a:srgbClr val="FFB500"/>
            </a:solidFill>
            <a:prstDash val="solid"/>
            <a:miter lim="800000"/>
            <a:headEnd type="none" w="sm" len="sm"/>
            <a:tailEnd type="triangle" w="med" len="med"/>
          </a:ln>
        </p:spPr>
      </p:cxnSp>
      <p:cxnSp>
        <p:nvCxnSpPr>
          <p:cNvPr id="420" name="Google Shape;420;p25"/>
          <p:cNvCxnSpPr/>
          <p:nvPr/>
        </p:nvCxnSpPr>
        <p:spPr>
          <a:xfrm flipH="1">
            <a:off x="4015313" y="4311727"/>
            <a:ext cx="1194628" cy="676052"/>
          </a:xfrm>
          <a:prstGeom prst="straightConnector1">
            <a:avLst/>
          </a:prstGeom>
          <a:noFill/>
          <a:ln w="12700" cap="flat" cmpd="sng">
            <a:solidFill>
              <a:srgbClr val="FFB500"/>
            </a:solidFill>
            <a:prstDash val="solid"/>
            <a:miter lim="800000"/>
            <a:headEnd type="none" w="sm" len="sm"/>
            <a:tailEnd type="triangle" w="med" len="med"/>
          </a:ln>
        </p:spPr>
      </p:cxnSp>
      <p:grpSp>
        <p:nvGrpSpPr>
          <p:cNvPr id="421" name="Google Shape;421;p25"/>
          <p:cNvGrpSpPr/>
          <p:nvPr/>
        </p:nvGrpSpPr>
        <p:grpSpPr>
          <a:xfrm>
            <a:off x="1231879" y="1375201"/>
            <a:ext cx="2625379" cy="2120208"/>
            <a:chOff x="929061" y="3270465"/>
            <a:chExt cx="1934236" cy="1077770"/>
          </a:xfrm>
        </p:grpSpPr>
        <p:sp>
          <p:nvSpPr>
            <p:cNvPr id="422" name="Google Shape;422;p25"/>
            <p:cNvSpPr txBox="1"/>
            <p:nvPr/>
          </p:nvSpPr>
          <p:spPr>
            <a:xfrm>
              <a:off x="994095" y="3300022"/>
              <a:ext cx="1869202" cy="1048213"/>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600" b="1" dirty="0" err="1">
                  <a:solidFill>
                    <a:schemeClr val="dk1"/>
                  </a:solidFill>
                  <a:latin typeface="Calibri"/>
                  <a:ea typeface="Calibri"/>
                  <a:cs typeface="Calibri"/>
                  <a:sym typeface="Calibri"/>
                </a:rPr>
                <a:t>Partecipazione</a:t>
              </a:r>
              <a:r>
                <a:rPr lang="en-GB" sz="1600" b="1" dirty="0">
                  <a:solidFill>
                    <a:schemeClr val="dk1"/>
                  </a:solidFill>
                  <a:latin typeface="Calibri"/>
                  <a:ea typeface="Calibri"/>
                  <a:cs typeface="Calibri"/>
                  <a:sym typeface="Calibri"/>
                </a:rPr>
                <a:t> </a:t>
              </a:r>
              <a:r>
                <a:rPr lang="en-GB" sz="1600" b="1" dirty="0" err="1">
                  <a:solidFill>
                    <a:schemeClr val="dk1"/>
                  </a:solidFill>
                  <a:latin typeface="Calibri"/>
                  <a:ea typeface="Calibri"/>
                  <a:cs typeface="Calibri"/>
                  <a:sym typeface="Calibri"/>
                </a:rPr>
                <a:t>della</a:t>
              </a:r>
              <a:r>
                <a:rPr lang="en-GB" sz="1600" b="1" dirty="0">
                  <a:solidFill>
                    <a:schemeClr val="dk1"/>
                  </a:solidFill>
                  <a:latin typeface="Calibri"/>
                  <a:ea typeface="Calibri"/>
                  <a:cs typeface="Calibri"/>
                  <a:sym typeface="Calibri"/>
                </a:rPr>
                <a:t> </a:t>
              </a:r>
              <a:r>
                <a:rPr lang="en-GB" sz="1600" b="1" dirty="0" err="1">
                  <a:solidFill>
                    <a:schemeClr val="dk1"/>
                  </a:solidFill>
                  <a:latin typeface="Calibri"/>
                  <a:ea typeface="Calibri"/>
                  <a:cs typeface="Calibri"/>
                  <a:sym typeface="Calibri"/>
                </a:rPr>
                <a:t>comunità</a:t>
              </a:r>
              <a:r>
                <a:rPr lang="en-GB" sz="1600" b="1" dirty="0">
                  <a:solidFill>
                    <a:schemeClr val="dk1"/>
                  </a:solidFill>
                  <a:latin typeface="Calibri"/>
                  <a:ea typeface="Calibri"/>
                  <a:cs typeface="Calibri"/>
                  <a:sym typeface="Calibri"/>
                </a:rPr>
                <a:t> e </a:t>
              </a:r>
              <a:r>
                <a:rPr lang="en-GB" sz="1600" b="1" dirty="0" err="1">
                  <a:solidFill>
                    <a:schemeClr val="dk1"/>
                  </a:solidFill>
                  <a:latin typeface="Calibri"/>
                  <a:ea typeface="Calibri"/>
                  <a:cs typeface="Calibri"/>
                  <a:sym typeface="Calibri"/>
                </a:rPr>
                <a:t>percezione</a:t>
              </a:r>
              <a:r>
                <a:rPr lang="en-GB" sz="1600" b="1" dirty="0">
                  <a:solidFill>
                    <a:schemeClr val="dk1"/>
                  </a:solidFill>
                  <a:latin typeface="Calibri"/>
                  <a:ea typeface="Calibri"/>
                  <a:cs typeface="Calibri"/>
                  <a:sym typeface="Calibri"/>
                </a:rPr>
                <a:t> </a:t>
              </a:r>
              <a:r>
                <a:rPr lang="en-GB" sz="1600" b="1" dirty="0" err="1">
                  <a:solidFill>
                    <a:schemeClr val="dk1"/>
                  </a:solidFill>
                  <a:latin typeface="Calibri"/>
                  <a:ea typeface="Calibri"/>
                  <a:cs typeface="Calibri"/>
                  <a:sym typeface="Calibri"/>
                </a:rPr>
                <a:t>delle</a:t>
              </a:r>
              <a:r>
                <a:rPr lang="en-GB" sz="1600" b="1" dirty="0">
                  <a:solidFill>
                    <a:schemeClr val="dk1"/>
                  </a:solidFill>
                  <a:latin typeface="Calibri"/>
                  <a:ea typeface="Calibri"/>
                  <a:cs typeface="Calibri"/>
                  <a:sym typeface="Calibri"/>
                </a:rPr>
                <a:t> </a:t>
              </a:r>
              <a:r>
                <a:rPr lang="en-GB" sz="1600" b="1" dirty="0" err="1">
                  <a:solidFill>
                    <a:schemeClr val="dk1"/>
                  </a:solidFill>
                  <a:latin typeface="Calibri"/>
                  <a:ea typeface="Calibri"/>
                  <a:cs typeface="Calibri"/>
                  <a:sym typeface="Calibri"/>
                </a:rPr>
                <a:t>istituzioni</a:t>
              </a:r>
              <a:r>
                <a:rPr lang="en-GB" sz="1600" b="1" dirty="0">
                  <a:solidFill>
                    <a:schemeClr val="dk1"/>
                  </a:solidFill>
                  <a:latin typeface="Calibri"/>
                  <a:ea typeface="Calibri"/>
                  <a:cs typeface="Calibri"/>
                  <a:sym typeface="Calibri"/>
                </a:rPr>
                <a:t> e del </a:t>
              </a:r>
              <a:r>
                <a:rPr lang="en-GB" sz="1600" b="1" dirty="0" err="1">
                  <a:solidFill>
                    <a:schemeClr val="dk1"/>
                  </a:solidFill>
                  <a:latin typeface="Calibri"/>
                  <a:ea typeface="Calibri"/>
                  <a:cs typeface="Calibri"/>
                  <a:sym typeface="Calibri"/>
                </a:rPr>
                <a:t>governo</a:t>
              </a:r>
              <a:endParaRPr sz="16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b="1" dirty="0">
                <a:solidFill>
                  <a:srgbClr val="3F3F3F"/>
                </a:solidFill>
                <a:latin typeface="Calibri"/>
                <a:ea typeface="Calibri"/>
                <a:cs typeface="Calibri"/>
                <a:sym typeface="Calibri"/>
              </a:endParaRPr>
            </a:p>
            <a:p>
              <a:pPr marL="0" marR="0" lvl="0" indent="0" algn="l" rtl="0">
                <a:spcBef>
                  <a:spcPts val="0"/>
                </a:spcBef>
                <a:spcAft>
                  <a:spcPts val="0"/>
                </a:spcAft>
                <a:buNone/>
              </a:pPr>
              <a:r>
                <a:rPr lang="en-GB" sz="1600" b="1" dirty="0" err="1">
                  <a:solidFill>
                    <a:srgbClr val="3F3F3F"/>
                  </a:solidFill>
                  <a:latin typeface="Calibri"/>
                  <a:ea typeface="Calibri"/>
                  <a:cs typeface="Calibri"/>
                  <a:sym typeface="Calibri"/>
                </a:rPr>
                <a:t>Presenza</a:t>
              </a:r>
              <a:r>
                <a:rPr lang="en-GB" sz="1600" b="1" dirty="0">
                  <a:solidFill>
                    <a:srgbClr val="3F3F3F"/>
                  </a:solidFill>
                  <a:latin typeface="Calibri"/>
                  <a:ea typeface="Calibri"/>
                  <a:cs typeface="Calibri"/>
                  <a:sym typeface="Calibri"/>
                </a:rPr>
                <a:t> di leader </a:t>
              </a:r>
              <a:r>
                <a:rPr lang="en-GB" sz="1600" b="1" dirty="0" err="1">
                  <a:solidFill>
                    <a:srgbClr val="3F3F3F"/>
                  </a:solidFill>
                  <a:latin typeface="Calibri"/>
                  <a:ea typeface="Calibri"/>
                  <a:cs typeface="Calibri"/>
                  <a:sym typeface="Calibri"/>
                </a:rPr>
                <a:t>comunitari</a:t>
              </a:r>
              <a:r>
                <a:rPr lang="en-GB" sz="1600" b="1" dirty="0">
                  <a:solidFill>
                    <a:srgbClr val="3F3F3F"/>
                  </a:solidFill>
                  <a:latin typeface="Calibri"/>
                  <a:ea typeface="Calibri"/>
                  <a:cs typeface="Calibri"/>
                  <a:sym typeface="Calibri"/>
                </a:rPr>
                <a:t> e il </a:t>
              </a:r>
              <a:r>
                <a:rPr lang="en-GB" sz="1600" b="1" dirty="0" err="1">
                  <a:solidFill>
                    <a:srgbClr val="3F3F3F"/>
                  </a:solidFill>
                  <a:latin typeface="Calibri"/>
                  <a:ea typeface="Calibri"/>
                  <a:cs typeface="Calibri"/>
                  <a:sym typeface="Calibri"/>
                </a:rPr>
                <a:t>loro</a:t>
              </a:r>
              <a:r>
                <a:rPr lang="en-GB" sz="1600" b="1" dirty="0">
                  <a:solidFill>
                    <a:srgbClr val="3F3F3F"/>
                  </a:solidFill>
                  <a:latin typeface="Calibri"/>
                  <a:ea typeface="Calibri"/>
                  <a:cs typeface="Calibri"/>
                  <a:sym typeface="Calibri"/>
                </a:rPr>
                <a:t> </a:t>
              </a:r>
              <a:r>
                <a:rPr lang="en-GB" sz="1600" b="1" dirty="0" err="1">
                  <a:solidFill>
                    <a:srgbClr val="3F3F3F"/>
                  </a:solidFill>
                  <a:latin typeface="Calibri"/>
                  <a:ea typeface="Calibri"/>
                  <a:cs typeface="Calibri"/>
                  <a:sym typeface="Calibri"/>
                </a:rPr>
                <a:t>ruolo</a:t>
              </a:r>
              <a:br>
                <a:rPr lang="en-GB" sz="1600" dirty="0">
                  <a:solidFill>
                    <a:schemeClr val="dk1"/>
                  </a:solidFill>
                  <a:latin typeface="Calibri"/>
                  <a:ea typeface="Calibri"/>
                  <a:cs typeface="Calibri"/>
                  <a:sym typeface="Calibri"/>
                </a:rPr>
              </a:br>
              <a:endParaRPr sz="1600" dirty="0">
                <a:solidFill>
                  <a:srgbClr val="3F3F3F"/>
                </a:solidFill>
                <a:latin typeface="Calibri"/>
                <a:ea typeface="Calibri"/>
                <a:cs typeface="Calibri"/>
                <a:sym typeface="Calibri"/>
              </a:endParaRPr>
            </a:p>
          </p:txBody>
        </p:sp>
        <p:sp>
          <p:nvSpPr>
            <p:cNvPr id="423" name="Google Shape;423;p25"/>
            <p:cNvSpPr txBox="1"/>
            <p:nvPr/>
          </p:nvSpPr>
          <p:spPr>
            <a:xfrm>
              <a:off x="929061" y="3270465"/>
              <a:ext cx="840392" cy="67272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dirty="0">
                <a:solidFill>
                  <a:srgbClr val="3F3F3F"/>
                </a:solidFill>
                <a:latin typeface="Calibri"/>
                <a:ea typeface="Calibri"/>
                <a:cs typeface="Calibri"/>
                <a:sym typeface="Calibri"/>
              </a:endParaRPr>
            </a:p>
            <a:p>
              <a:pPr marL="0" marR="0" lvl="0" indent="0" algn="l" rtl="0">
                <a:spcBef>
                  <a:spcPts val="0"/>
                </a:spcBef>
                <a:spcAft>
                  <a:spcPts val="0"/>
                </a:spcAft>
                <a:buNone/>
              </a:pPr>
              <a:r>
                <a:rPr lang="it-IT" sz="1600" dirty="0">
                  <a:solidFill>
                    <a:srgbClr val="3F3F3F"/>
                  </a:solidFill>
                  <a:latin typeface="Calibri"/>
                  <a:ea typeface="Calibri"/>
                  <a:cs typeface="Calibri"/>
                  <a:sym typeface="Calibri"/>
                </a:rPr>
                <a:t> </a:t>
              </a:r>
              <a:endParaRPr sz="1600" dirty="0">
                <a:solidFill>
                  <a:srgbClr val="3F3F3F"/>
                </a:solidFill>
                <a:latin typeface="Calibri"/>
                <a:ea typeface="Calibri"/>
                <a:cs typeface="Calibri"/>
                <a:sym typeface="Calibri"/>
              </a:endParaRPr>
            </a:p>
            <a:p>
              <a:pPr marL="0" marR="0" lvl="0" indent="0" algn="l" rtl="0">
                <a:spcBef>
                  <a:spcPts val="0"/>
                </a:spcBef>
                <a:spcAft>
                  <a:spcPts val="0"/>
                </a:spcAft>
                <a:buNone/>
              </a:pPr>
              <a:endParaRPr sz="1600" dirty="0">
                <a:solidFill>
                  <a:srgbClr val="3F3F3F"/>
                </a:solidFill>
                <a:latin typeface="Calibri"/>
                <a:ea typeface="Calibri"/>
                <a:cs typeface="Calibri"/>
                <a:sym typeface="Calibri"/>
              </a:endParaRPr>
            </a:p>
            <a:p>
              <a:pPr marL="0" marR="0" lvl="0" indent="0" algn="l" rtl="0">
                <a:spcBef>
                  <a:spcPts val="0"/>
                </a:spcBef>
                <a:spcAft>
                  <a:spcPts val="0"/>
                </a:spcAft>
                <a:buNone/>
              </a:pPr>
              <a:endParaRPr sz="1600" dirty="0">
                <a:solidFill>
                  <a:srgbClr val="3F3F3F"/>
                </a:solidFill>
                <a:latin typeface="Calibri"/>
                <a:ea typeface="Calibri"/>
                <a:cs typeface="Calibri"/>
                <a:sym typeface="Calibri"/>
              </a:endParaRPr>
            </a:p>
            <a:p>
              <a:pPr marL="0" marR="0" lvl="0" indent="0" algn="l" rtl="0">
                <a:spcBef>
                  <a:spcPts val="0"/>
                </a:spcBef>
                <a:spcAft>
                  <a:spcPts val="0"/>
                </a:spcAft>
                <a:buNone/>
              </a:pPr>
              <a:endParaRPr sz="1600" dirty="0">
                <a:solidFill>
                  <a:srgbClr val="3F3F3F"/>
                </a:solidFill>
                <a:latin typeface="Calibri"/>
                <a:ea typeface="Calibri"/>
                <a:cs typeface="Calibri"/>
                <a:sym typeface="Calibri"/>
              </a:endParaRPr>
            </a:p>
          </p:txBody>
        </p:sp>
      </p:grpSp>
      <p:grpSp>
        <p:nvGrpSpPr>
          <p:cNvPr id="424" name="Google Shape;424;p25"/>
          <p:cNvGrpSpPr/>
          <p:nvPr/>
        </p:nvGrpSpPr>
        <p:grpSpPr>
          <a:xfrm>
            <a:off x="1416294" y="3482809"/>
            <a:ext cx="2214651" cy="2474915"/>
            <a:chOff x="715607" y="2373158"/>
            <a:chExt cx="2166960" cy="3468274"/>
          </a:xfrm>
        </p:grpSpPr>
        <p:sp>
          <p:nvSpPr>
            <p:cNvPr id="425" name="Google Shape;425;p25"/>
            <p:cNvSpPr txBox="1"/>
            <p:nvPr/>
          </p:nvSpPr>
          <p:spPr>
            <a:xfrm>
              <a:off x="822910" y="3641812"/>
              <a:ext cx="2059657" cy="2199620"/>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endParaRPr sz="1600" dirty="0">
                <a:solidFill>
                  <a:srgbClr val="3F3F3F"/>
                </a:solidFill>
                <a:latin typeface="Calibri"/>
                <a:ea typeface="Calibri"/>
                <a:cs typeface="Calibri"/>
                <a:sym typeface="Calibri"/>
              </a:endParaRPr>
            </a:p>
            <a:p>
              <a:pPr marL="0" marR="0" lvl="0" indent="0" algn="r" rtl="0">
                <a:spcBef>
                  <a:spcPts val="0"/>
                </a:spcBef>
                <a:spcAft>
                  <a:spcPts val="0"/>
                </a:spcAft>
                <a:buNone/>
              </a:pPr>
              <a:endParaRPr sz="1600" dirty="0">
                <a:solidFill>
                  <a:srgbClr val="3F3F3F"/>
                </a:solidFill>
                <a:latin typeface="Calibri"/>
                <a:ea typeface="Calibri"/>
                <a:cs typeface="Calibri"/>
                <a:sym typeface="Calibri"/>
              </a:endParaRPr>
            </a:p>
            <a:p>
              <a:pPr marL="0" marR="0" lvl="0" indent="0" algn="r" rtl="0">
                <a:spcBef>
                  <a:spcPts val="0"/>
                </a:spcBef>
                <a:spcAft>
                  <a:spcPts val="0"/>
                </a:spcAft>
                <a:buNone/>
              </a:pPr>
              <a:r>
                <a:rPr lang="en-GB" sz="1600" b="1" dirty="0" err="1">
                  <a:solidFill>
                    <a:srgbClr val="3F3F3F"/>
                  </a:solidFill>
                  <a:latin typeface="Calibri"/>
                  <a:ea typeface="Calibri"/>
                  <a:cs typeface="Calibri"/>
                  <a:sym typeface="Calibri"/>
                </a:rPr>
                <a:t>Volontà</a:t>
              </a:r>
              <a:r>
                <a:rPr lang="en-GB" sz="1600" b="1" dirty="0">
                  <a:solidFill>
                    <a:srgbClr val="3F3F3F"/>
                  </a:solidFill>
                  <a:latin typeface="Calibri"/>
                  <a:ea typeface="Calibri"/>
                  <a:cs typeface="Calibri"/>
                  <a:sym typeface="Calibri"/>
                </a:rPr>
                <a:t> di </a:t>
              </a:r>
              <a:r>
                <a:rPr lang="en-GB" sz="1600" b="1" dirty="0" err="1">
                  <a:solidFill>
                    <a:srgbClr val="3F3F3F"/>
                  </a:solidFill>
                  <a:latin typeface="Calibri"/>
                  <a:ea typeface="Calibri"/>
                  <a:cs typeface="Calibri"/>
                  <a:sym typeface="Calibri"/>
                </a:rPr>
                <a:t>rispettare</a:t>
              </a:r>
              <a:r>
                <a:rPr lang="en-GB" sz="1600" b="1" dirty="0">
                  <a:solidFill>
                    <a:srgbClr val="3F3F3F"/>
                  </a:solidFill>
                  <a:latin typeface="Calibri"/>
                  <a:ea typeface="Calibri"/>
                  <a:cs typeface="Calibri"/>
                  <a:sym typeface="Calibri"/>
                </a:rPr>
                <a:t> </a:t>
              </a:r>
              <a:r>
                <a:rPr lang="en-GB" sz="1600" b="1" dirty="0" err="1">
                  <a:solidFill>
                    <a:srgbClr val="3F3F3F"/>
                  </a:solidFill>
                  <a:latin typeface="Calibri"/>
                  <a:ea typeface="Calibri"/>
                  <a:cs typeface="Calibri"/>
                  <a:sym typeface="Calibri"/>
                </a:rPr>
                <a:t>punti</a:t>
              </a:r>
              <a:r>
                <a:rPr lang="en-GB" sz="1600" b="1" dirty="0">
                  <a:solidFill>
                    <a:srgbClr val="3F3F3F"/>
                  </a:solidFill>
                  <a:latin typeface="Calibri"/>
                  <a:ea typeface="Calibri"/>
                  <a:cs typeface="Calibri"/>
                  <a:sym typeface="Calibri"/>
                </a:rPr>
                <a:t> di vista </a:t>
              </a:r>
              <a:r>
                <a:rPr lang="en-GB" sz="1600" b="1" dirty="0" err="1">
                  <a:solidFill>
                    <a:srgbClr val="3F3F3F"/>
                  </a:solidFill>
                  <a:latin typeface="Calibri"/>
                  <a:ea typeface="Calibri"/>
                  <a:cs typeface="Calibri"/>
                  <a:sym typeface="Calibri"/>
                </a:rPr>
                <a:t>diversi</a:t>
              </a:r>
              <a:r>
                <a:rPr lang="en-GB" sz="1600" b="1" dirty="0">
                  <a:solidFill>
                    <a:srgbClr val="3F3F3F"/>
                  </a:solidFill>
                  <a:latin typeface="Calibri"/>
                  <a:ea typeface="Calibri"/>
                  <a:cs typeface="Calibri"/>
                  <a:sym typeface="Calibri"/>
                </a:rPr>
                <a:t> e </a:t>
              </a:r>
              <a:r>
                <a:rPr lang="en-GB" sz="1600" b="1" dirty="0" err="1">
                  <a:solidFill>
                    <a:srgbClr val="3F3F3F"/>
                  </a:solidFill>
                  <a:latin typeface="Calibri"/>
                  <a:ea typeface="Calibri"/>
                  <a:cs typeface="Calibri"/>
                  <a:sym typeface="Calibri"/>
                </a:rPr>
                <a:t>risolvere</a:t>
              </a:r>
              <a:r>
                <a:rPr lang="en-GB" sz="1600" b="1" dirty="0">
                  <a:solidFill>
                    <a:srgbClr val="3F3F3F"/>
                  </a:solidFill>
                  <a:latin typeface="Calibri"/>
                  <a:ea typeface="Calibri"/>
                  <a:cs typeface="Calibri"/>
                  <a:sym typeface="Calibri"/>
                </a:rPr>
                <a:t> le </a:t>
              </a:r>
              <a:r>
                <a:rPr lang="en-GB" sz="1600" b="1" dirty="0" err="1">
                  <a:solidFill>
                    <a:srgbClr val="3F3F3F"/>
                  </a:solidFill>
                  <a:latin typeface="Calibri"/>
                  <a:ea typeface="Calibri"/>
                  <a:cs typeface="Calibri"/>
                  <a:sym typeface="Calibri"/>
                </a:rPr>
                <a:t>incongruenze</a:t>
              </a:r>
              <a:endParaRPr dirty="0"/>
            </a:p>
          </p:txBody>
        </p:sp>
        <p:sp>
          <p:nvSpPr>
            <p:cNvPr id="415" name="Google Shape;415;p25"/>
            <p:cNvSpPr txBox="1"/>
            <p:nvPr/>
          </p:nvSpPr>
          <p:spPr>
            <a:xfrm>
              <a:off x="715607" y="2373158"/>
              <a:ext cx="2059657" cy="1509526"/>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GB" sz="1600" b="1" dirty="0" err="1">
                  <a:solidFill>
                    <a:srgbClr val="3F3F3F"/>
                  </a:solidFill>
                  <a:latin typeface="Calibri"/>
                  <a:ea typeface="Calibri"/>
                  <a:cs typeface="Calibri"/>
                  <a:sym typeface="Calibri"/>
                </a:rPr>
                <a:t>Esistenza</a:t>
              </a:r>
              <a:r>
                <a:rPr lang="en-GB" sz="1600" b="1" dirty="0">
                  <a:solidFill>
                    <a:srgbClr val="3F3F3F"/>
                  </a:solidFill>
                  <a:latin typeface="Calibri"/>
                  <a:ea typeface="Calibri"/>
                  <a:cs typeface="Calibri"/>
                  <a:sym typeface="Calibri"/>
                </a:rPr>
                <a:t> e </a:t>
              </a:r>
              <a:r>
                <a:rPr lang="en-GB" sz="1600" b="1" dirty="0" err="1">
                  <a:solidFill>
                    <a:srgbClr val="3F3F3F"/>
                  </a:solidFill>
                  <a:latin typeface="Calibri"/>
                  <a:ea typeface="Calibri"/>
                  <a:cs typeface="Calibri"/>
                  <a:sym typeface="Calibri"/>
                </a:rPr>
                <a:t>utilizzo</a:t>
              </a:r>
              <a:r>
                <a:rPr lang="en-GB" sz="1600" b="1" dirty="0">
                  <a:solidFill>
                    <a:srgbClr val="3F3F3F"/>
                  </a:solidFill>
                  <a:latin typeface="Calibri"/>
                  <a:ea typeface="Calibri"/>
                  <a:cs typeface="Calibri"/>
                  <a:sym typeface="Calibri"/>
                </a:rPr>
                <a:t> di </a:t>
              </a:r>
              <a:r>
                <a:rPr lang="en-GB" sz="1600" b="1" dirty="0" err="1">
                  <a:solidFill>
                    <a:srgbClr val="3F3F3F"/>
                  </a:solidFill>
                  <a:latin typeface="Calibri"/>
                  <a:ea typeface="Calibri"/>
                  <a:cs typeface="Calibri"/>
                  <a:sym typeface="Calibri"/>
                </a:rPr>
                <a:t>infratrutture</a:t>
              </a:r>
              <a:r>
                <a:rPr lang="en-GB" sz="1600" b="1" dirty="0">
                  <a:solidFill>
                    <a:srgbClr val="3F3F3F"/>
                  </a:solidFill>
                  <a:latin typeface="Calibri"/>
                  <a:ea typeface="Calibri"/>
                  <a:cs typeface="Calibri"/>
                  <a:sym typeface="Calibri"/>
                </a:rPr>
                <a:t> </a:t>
              </a:r>
              <a:r>
                <a:rPr lang="en-GB" sz="1600" b="1" dirty="0" err="1">
                  <a:solidFill>
                    <a:srgbClr val="3F3F3F"/>
                  </a:solidFill>
                  <a:latin typeface="Calibri"/>
                  <a:ea typeface="Calibri"/>
                  <a:cs typeface="Calibri"/>
                  <a:sym typeface="Calibri"/>
                </a:rPr>
                <a:t>pubbliche</a:t>
              </a:r>
              <a:r>
                <a:rPr lang="en-GB" sz="1600" b="1" dirty="0">
                  <a:solidFill>
                    <a:srgbClr val="3F3F3F"/>
                  </a:solidFill>
                  <a:latin typeface="Calibri"/>
                  <a:ea typeface="Calibri"/>
                  <a:cs typeface="Calibri"/>
                  <a:sym typeface="Calibri"/>
                </a:rPr>
                <a:t> e </a:t>
              </a:r>
              <a:r>
                <a:rPr lang="en-GB" sz="1600" b="1" dirty="0" err="1">
                  <a:solidFill>
                    <a:srgbClr val="3F3F3F"/>
                  </a:solidFill>
                  <a:latin typeface="Calibri"/>
                  <a:ea typeface="Calibri"/>
                  <a:cs typeface="Calibri"/>
                  <a:sym typeface="Calibri"/>
                </a:rPr>
                <a:t>spazi</a:t>
              </a:r>
              <a:r>
                <a:rPr lang="en-GB" sz="1600" b="1" dirty="0">
                  <a:solidFill>
                    <a:srgbClr val="3F3F3F"/>
                  </a:solidFill>
                  <a:latin typeface="Calibri"/>
                  <a:ea typeface="Calibri"/>
                  <a:cs typeface="Calibri"/>
                  <a:sym typeface="Calibri"/>
                </a:rPr>
                <a:t> </a:t>
              </a:r>
              <a:r>
                <a:rPr lang="en-GB" sz="1600" b="1" dirty="0" err="1">
                  <a:solidFill>
                    <a:srgbClr val="3F3F3F"/>
                  </a:solidFill>
                  <a:latin typeface="Calibri"/>
                  <a:ea typeface="Calibri"/>
                  <a:cs typeface="Calibri"/>
                  <a:sym typeface="Calibri"/>
                </a:rPr>
                <a:t>comuni</a:t>
              </a:r>
              <a:endParaRPr dirty="0"/>
            </a:p>
          </p:txBody>
        </p:sp>
      </p:grpSp>
      <p:grpSp>
        <p:nvGrpSpPr>
          <p:cNvPr id="426" name="Google Shape;426;p25"/>
          <p:cNvGrpSpPr/>
          <p:nvPr/>
        </p:nvGrpSpPr>
        <p:grpSpPr>
          <a:xfrm>
            <a:off x="7274920" y="1914134"/>
            <a:ext cx="2608489" cy="478461"/>
            <a:chOff x="475749" y="3799469"/>
            <a:chExt cx="2387548" cy="478461"/>
          </a:xfrm>
        </p:grpSpPr>
        <p:sp>
          <p:nvSpPr>
            <p:cNvPr id="427" name="Google Shape;427;p25"/>
            <p:cNvSpPr txBox="1"/>
            <p:nvPr/>
          </p:nvSpPr>
          <p:spPr>
            <a:xfrm>
              <a:off x="803640" y="3799469"/>
              <a:ext cx="2059657" cy="33851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600" b="1" dirty="0">
                  <a:solidFill>
                    <a:srgbClr val="3F3F3F"/>
                  </a:solidFill>
                  <a:latin typeface="Calibri"/>
                  <a:ea typeface="Calibri"/>
                  <a:cs typeface="Calibri"/>
                  <a:sym typeface="Calibri"/>
                </a:rPr>
                <a:t>Forza </a:t>
              </a:r>
              <a:r>
                <a:rPr lang="en-GB" sz="1600" b="1" dirty="0" err="1">
                  <a:solidFill>
                    <a:srgbClr val="3F3F3F"/>
                  </a:solidFill>
                  <a:latin typeface="Calibri"/>
                  <a:ea typeface="Calibri"/>
                  <a:cs typeface="Calibri"/>
                  <a:sym typeface="Calibri"/>
                </a:rPr>
                <a:t>dei</a:t>
              </a:r>
              <a:r>
                <a:rPr lang="en-GB" sz="1600" b="1" dirty="0">
                  <a:solidFill>
                    <a:srgbClr val="3F3F3F"/>
                  </a:solidFill>
                  <a:latin typeface="Calibri"/>
                  <a:ea typeface="Calibri"/>
                  <a:cs typeface="Calibri"/>
                  <a:sym typeface="Calibri"/>
                </a:rPr>
                <a:t> Network </a:t>
              </a:r>
              <a:r>
                <a:rPr lang="en-GB" sz="1600" b="1" dirty="0" err="1">
                  <a:solidFill>
                    <a:srgbClr val="3F3F3F"/>
                  </a:solidFill>
                  <a:latin typeface="Calibri"/>
                  <a:ea typeface="Calibri"/>
                  <a:cs typeface="Calibri"/>
                  <a:sym typeface="Calibri"/>
                </a:rPr>
                <a:t>locali</a:t>
              </a:r>
              <a:endParaRPr dirty="0"/>
            </a:p>
          </p:txBody>
        </p:sp>
        <p:sp>
          <p:nvSpPr>
            <p:cNvPr id="428" name="Google Shape;428;p25"/>
            <p:cNvSpPr txBox="1"/>
            <p:nvPr/>
          </p:nvSpPr>
          <p:spPr>
            <a:xfrm>
              <a:off x="475749" y="3939376"/>
              <a:ext cx="2059657"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sp>
        <p:nvSpPr>
          <p:cNvPr id="429" name="Google Shape;429;p25"/>
          <p:cNvSpPr txBox="1"/>
          <p:nvPr/>
        </p:nvSpPr>
        <p:spPr>
          <a:xfrm>
            <a:off x="7643294" y="1202168"/>
            <a:ext cx="2532906" cy="378561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b="1" dirty="0">
              <a:solidFill>
                <a:srgbClr val="3F3F3F"/>
              </a:solidFill>
              <a:latin typeface="Calibri"/>
              <a:ea typeface="Calibri"/>
              <a:cs typeface="Calibri"/>
              <a:sym typeface="Calibri"/>
            </a:endParaRPr>
          </a:p>
          <a:p>
            <a:pPr marL="0" marR="0" lvl="0" indent="0" algn="l" rtl="0">
              <a:spcBef>
                <a:spcPts val="0"/>
              </a:spcBef>
              <a:spcAft>
                <a:spcPts val="0"/>
              </a:spcAft>
              <a:buNone/>
            </a:pPr>
            <a:endParaRPr sz="1600" b="1" dirty="0">
              <a:solidFill>
                <a:srgbClr val="3F3F3F"/>
              </a:solidFill>
              <a:latin typeface="Calibri"/>
              <a:ea typeface="Calibri"/>
              <a:cs typeface="Calibri"/>
              <a:sym typeface="Calibri"/>
            </a:endParaRPr>
          </a:p>
          <a:p>
            <a:pPr marL="0" marR="0" lvl="0" indent="0" algn="l" rtl="0">
              <a:spcBef>
                <a:spcPts val="0"/>
              </a:spcBef>
              <a:spcAft>
                <a:spcPts val="0"/>
              </a:spcAft>
              <a:buNone/>
            </a:pPr>
            <a:endParaRPr sz="1600" b="1" dirty="0">
              <a:solidFill>
                <a:srgbClr val="3F3F3F"/>
              </a:solidFill>
              <a:latin typeface="Calibri"/>
              <a:ea typeface="Calibri"/>
              <a:cs typeface="Calibri"/>
              <a:sym typeface="Calibri"/>
            </a:endParaRPr>
          </a:p>
          <a:p>
            <a:pPr marL="0" marR="0" lvl="0" indent="0" algn="l" rtl="0">
              <a:spcBef>
                <a:spcPts val="0"/>
              </a:spcBef>
              <a:spcAft>
                <a:spcPts val="0"/>
              </a:spcAft>
              <a:buNone/>
            </a:pPr>
            <a:endParaRPr sz="1600" b="1" dirty="0">
              <a:solidFill>
                <a:srgbClr val="3F3F3F"/>
              </a:solidFill>
              <a:latin typeface="Calibri"/>
              <a:ea typeface="Calibri"/>
              <a:cs typeface="Calibri"/>
              <a:sym typeface="Calibri"/>
            </a:endParaRPr>
          </a:p>
          <a:p>
            <a:pPr marL="0" marR="0" lvl="0" indent="0" algn="l" rtl="0">
              <a:spcBef>
                <a:spcPts val="0"/>
              </a:spcBef>
              <a:spcAft>
                <a:spcPts val="0"/>
              </a:spcAft>
              <a:buNone/>
            </a:pPr>
            <a:endParaRPr sz="1600" b="1" dirty="0">
              <a:solidFill>
                <a:srgbClr val="3F3F3F"/>
              </a:solidFill>
              <a:latin typeface="Calibri"/>
              <a:ea typeface="Calibri"/>
              <a:cs typeface="Calibri"/>
              <a:sym typeface="Calibri"/>
            </a:endParaRPr>
          </a:p>
          <a:p>
            <a:pPr marL="0" marR="0" lvl="0" indent="0" algn="l" rtl="0">
              <a:spcBef>
                <a:spcPts val="0"/>
              </a:spcBef>
              <a:spcAft>
                <a:spcPts val="0"/>
              </a:spcAft>
              <a:buNone/>
            </a:pPr>
            <a:endParaRPr sz="1600" b="1" dirty="0">
              <a:solidFill>
                <a:srgbClr val="3F3F3F"/>
              </a:solidFill>
              <a:latin typeface="Calibri"/>
              <a:ea typeface="Calibri"/>
              <a:cs typeface="Calibri"/>
              <a:sym typeface="Calibri"/>
            </a:endParaRPr>
          </a:p>
          <a:p>
            <a:pPr marL="0" marR="0" lvl="0" indent="0" algn="l" rtl="0">
              <a:spcBef>
                <a:spcPts val="0"/>
              </a:spcBef>
              <a:spcAft>
                <a:spcPts val="0"/>
              </a:spcAft>
              <a:buNone/>
            </a:pPr>
            <a:endParaRPr sz="1600" b="1" dirty="0">
              <a:solidFill>
                <a:srgbClr val="3F3F3F"/>
              </a:solidFill>
              <a:latin typeface="Calibri"/>
              <a:ea typeface="Calibri"/>
              <a:cs typeface="Calibri"/>
              <a:sym typeface="Calibri"/>
            </a:endParaRPr>
          </a:p>
          <a:p>
            <a:pPr marL="0" marR="0" lvl="0" indent="0" algn="l" rtl="0">
              <a:spcBef>
                <a:spcPts val="0"/>
              </a:spcBef>
              <a:spcAft>
                <a:spcPts val="0"/>
              </a:spcAft>
              <a:buNone/>
            </a:pPr>
            <a:r>
              <a:rPr lang="en-GB" sz="1600" b="1" dirty="0" err="1">
                <a:solidFill>
                  <a:srgbClr val="3F3F3F"/>
                </a:solidFill>
                <a:latin typeface="Calibri"/>
                <a:ea typeface="Calibri"/>
                <a:cs typeface="Calibri"/>
                <a:sym typeface="Calibri"/>
              </a:rPr>
              <a:t>Organizzazioni</a:t>
            </a:r>
            <a:r>
              <a:rPr lang="en-GB" sz="1600" b="1" dirty="0">
                <a:solidFill>
                  <a:srgbClr val="3F3F3F"/>
                </a:solidFill>
                <a:latin typeface="Calibri"/>
                <a:ea typeface="Calibri"/>
                <a:cs typeface="Calibri"/>
                <a:sym typeface="Calibri"/>
              </a:rPr>
              <a:t> </a:t>
            </a:r>
            <a:r>
              <a:rPr lang="en-GB" sz="1600" b="1" dirty="0" err="1">
                <a:solidFill>
                  <a:srgbClr val="3F3F3F"/>
                </a:solidFill>
                <a:latin typeface="Calibri"/>
                <a:ea typeface="Calibri"/>
                <a:cs typeface="Calibri"/>
                <a:sym typeface="Calibri"/>
              </a:rPr>
              <a:t>comunitarie</a:t>
            </a:r>
            <a:r>
              <a:rPr lang="en-GB" sz="1600" b="1" dirty="0">
                <a:solidFill>
                  <a:srgbClr val="3F3F3F"/>
                </a:solidFill>
                <a:latin typeface="Calibri"/>
                <a:ea typeface="Calibri"/>
                <a:cs typeface="Calibri"/>
                <a:sym typeface="Calibri"/>
              </a:rPr>
              <a:t> diverse </a:t>
            </a:r>
            <a:r>
              <a:rPr lang="en-GB" sz="1600" b="1" dirty="0" err="1">
                <a:solidFill>
                  <a:srgbClr val="3F3F3F"/>
                </a:solidFill>
                <a:latin typeface="Calibri"/>
                <a:ea typeface="Calibri"/>
                <a:cs typeface="Calibri"/>
                <a:sym typeface="Calibri"/>
              </a:rPr>
              <a:t>tra</a:t>
            </a:r>
            <a:r>
              <a:rPr lang="en-GB" sz="1600" b="1" dirty="0">
                <a:solidFill>
                  <a:srgbClr val="3F3F3F"/>
                </a:solidFill>
                <a:latin typeface="Calibri"/>
                <a:ea typeface="Calibri"/>
                <a:cs typeface="Calibri"/>
                <a:sym typeface="Calibri"/>
              </a:rPr>
              <a:t> </a:t>
            </a:r>
            <a:r>
              <a:rPr lang="en-GB" sz="1600" b="1" dirty="0" err="1">
                <a:solidFill>
                  <a:srgbClr val="3F3F3F"/>
                </a:solidFill>
                <a:latin typeface="Calibri"/>
                <a:ea typeface="Calibri"/>
                <a:cs typeface="Calibri"/>
                <a:sym typeface="Calibri"/>
              </a:rPr>
              <a:t>loro</a:t>
            </a:r>
            <a:endParaRPr lang="en-GB" sz="1600" b="1" dirty="0">
              <a:solidFill>
                <a:srgbClr val="3F3F3F"/>
              </a:solidFill>
              <a:latin typeface="Calibri"/>
              <a:ea typeface="Calibri"/>
              <a:cs typeface="Calibri"/>
              <a:sym typeface="Calibri"/>
            </a:endParaRPr>
          </a:p>
          <a:p>
            <a:pPr marL="0" marR="0" lvl="0" indent="0" algn="l" rtl="0">
              <a:spcBef>
                <a:spcPts val="0"/>
              </a:spcBef>
              <a:spcAft>
                <a:spcPts val="0"/>
              </a:spcAft>
              <a:buNone/>
            </a:pPr>
            <a:endParaRPr lang="en-GB" sz="1600" b="1" dirty="0">
              <a:solidFill>
                <a:srgbClr val="3F3F3F"/>
              </a:solidFill>
              <a:latin typeface="Calibri"/>
              <a:ea typeface="Calibri"/>
              <a:cs typeface="Calibri"/>
              <a:sym typeface="Calibri"/>
            </a:endParaRPr>
          </a:p>
          <a:p>
            <a:pPr marL="0" marR="0" lvl="0" indent="0" algn="l" rtl="0">
              <a:spcBef>
                <a:spcPts val="0"/>
              </a:spcBef>
              <a:spcAft>
                <a:spcPts val="0"/>
              </a:spcAft>
              <a:buNone/>
            </a:pPr>
            <a:endParaRPr sz="1600" b="1" dirty="0">
              <a:solidFill>
                <a:srgbClr val="3F3F3F"/>
              </a:solidFill>
              <a:latin typeface="Calibri"/>
              <a:ea typeface="Calibri"/>
              <a:cs typeface="Calibri"/>
              <a:sym typeface="Calibri"/>
            </a:endParaRPr>
          </a:p>
          <a:p>
            <a:pPr marL="0" marR="0" lvl="0" indent="0" algn="l" rtl="0">
              <a:spcBef>
                <a:spcPts val="0"/>
              </a:spcBef>
              <a:spcAft>
                <a:spcPts val="0"/>
              </a:spcAft>
              <a:buNone/>
            </a:pPr>
            <a:r>
              <a:rPr lang="it-IT" sz="1600" b="1" dirty="0">
                <a:solidFill>
                  <a:srgbClr val="3F3F3F"/>
                </a:solidFill>
                <a:latin typeface="Calibri"/>
                <a:ea typeface="Calibri"/>
                <a:cs typeface="Calibri"/>
                <a:sym typeface="Calibri"/>
              </a:rPr>
              <a:t>Uso ed efficienza dei servizi pubblici</a:t>
            </a:r>
            <a:endParaRPr dirty="0"/>
          </a:p>
          <a:p>
            <a:pPr marL="0" marR="0" lvl="0" indent="0" algn="l" rtl="0">
              <a:spcBef>
                <a:spcPts val="0"/>
              </a:spcBef>
              <a:spcAft>
                <a:spcPts val="0"/>
              </a:spcAft>
              <a:buNone/>
            </a:pPr>
            <a:endParaRPr sz="1600" b="1" dirty="0">
              <a:solidFill>
                <a:srgbClr val="3F3F3F"/>
              </a:solidFill>
              <a:latin typeface="Calibri"/>
              <a:ea typeface="Calibri"/>
              <a:cs typeface="Calibri"/>
              <a:sym typeface="Calibri"/>
            </a:endParaRPr>
          </a:p>
          <a:p>
            <a:pPr marL="0" marR="0" lvl="0" indent="0" algn="l" rtl="0">
              <a:spcBef>
                <a:spcPts val="0"/>
              </a:spcBef>
              <a:spcAft>
                <a:spcPts val="0"/>
              </a:spcAft>
              <a:buNone/>
            </a:pPr>
            <a:endParaRPr sz="1600" b="1" dirty="0">
              <a:solidFill>
                <a:srgbClr val="3F3F3F"/>
              </a:solidFill>
              <a:latin typeface="Calibri"/>
              <a:ea typeface="Calibri"/>
              <a:cs typeface="Calibri"/>
              <a:sym typeface="Calibri"/>
            </a:endParaRPr>
          </a:p>
        </p:txBody>
      </p:sp>
      <p:grpSp>
        <p:nvGrpSpPr>
          <p:cNvPr id="430" name="Google Shape;430;p25"/>
          <p:cNvGrpSpPr/>
          <p:nvPr/>
        </p:nvGrpSpPr>
        <p:grpSpPr>
          <a:xfrm>
            <a:off x="7633154" y="4453749"/>
            <a:ext cx="2250256" cy="1383582"/>
            <a:chOff x="803640" y="3332058"/>
            <a:chExt cx="2059657" cy="1383582"/>
          </a:xfrm>
        </p:grpSpPr>
        <p:sp>
          <p:nvSpPr>
            <p:cNvPr id="431" name="Google Shape;431;p25"/>
            <p:cNvSpPr txBox="1"/>
            <p:nvPr/>
          </p:nvSpPr>
          <p:spPr>
            <a:xfrm>
              <a:off x="803640" y="3884684"/>
              <a:ext cx="2059657" cy="83095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600" b="1" dirty="0" err="1">
                  <a:solidFill>
                    <a:srgbClr val="3F3F3F"/>
                  </a:solidFill>
                  <a:latin typeface="Calibri"/>
                  <a:ea typeface="Calibri"/>
                  <a:cs typeface="Calibri"/>
                  <a:sym typeface="Calibri"/>
                </a:rPr>
                <a:t>Abilità</a:t>
              </a:r>
              <a:r>
                <a:rPr lang="en-GB" sz="1600" b="1" dirty="0">
                  <a:solidFill>
                    <a:srgbClr val="3F3F3F"/>
                  </a:solidFill>
                  <a:latin typeface="Calibri"/>
                  <a:ea typeface="Calibri"/>
                  <a:cs typeface="Calibri"/>
                  <a:sym typeface="Calibri"/>
                </a:rPr>
                <a:t> di </a:t>
              </a:r>
              <a:r>
                <a:rPr lang="en-GB" sz="1600" b="1" dirty="0" err="1">
                  <a:solidFill>
                    <a:srgbClr val="3F3F3F"/>
                  </a:solidFill>
                  <a:latin typeface="Calibri"/>
                  <a:ea typeface="Calibri"/>
                  <a:cs typeface="Calibri"/>
                  <a:sym typeface="Calibri"/>
                </a:rPr>
                <a:t>cooperare</a:t>
              </a:r>
              <a:r>
                <a:rPr lang="en-GB" sz="1600" b="1" dirty="0">
                  <a:solidFill>
                    <a:srgbClr val="3F3F3F"/>
                  </a:solidFill>
                  <a:latin typeface="Calibri"/>
                  <a:ea typeface="Calibri"/>
                  <a:cs typeface="Calibri"/>
                  <a:sym typeface="Calibri"/>
                </a:rPr>
                <a:t> al fine di </a:t>
              </a:r>
              <a:r>
                <a:rPr lang="en-GB" sz="1600" b="1" dirty="0" err="1">
                  <a:solidFill>
                    <a:srgbClr val="3F3F3F"/>
                  </a:solidFill>
                  <a:latin typeface="Calibri"/>
                  <a:ea typeface="Calibri"/>
                  <a:cs typeface="Calibri"/>
                  <a:sym typeface="Calibri"/>
                </a:rPr>
                <a:t>fronteggiare</a:t>
              </a:r>
              <a:r>
                <a:rPr lang="en-GB" sz="1600" b="1" dirty="0">
                  <a:solidFill>
                    <a:srgbClr val="3F3F3F"/>
                  </a:solidFill>
                  <a:latin typeface="Calibri"/>
                  <a:ea typeface="Calibri"/>
                  <a:cs typeface="Calibri"/>
                  <a:sym typeface="Calibri"/>
                </a:rPr>
                <a:t> una </a:t>
              </a:r>
              <a:r>
                <a:rPr lang="en-GB" sz="1600" b="1" dirty="0" err="1">
                  <a:solidFill>
                    <a:srgbClr val="3F3F3F"/>
                  </a:solidFill>
                  <a:latin typeface="Calibri"/>
                  <a:ea typeface="Calibri"/>
                  <a:cs typeface="Calibri"/>
                  <a:sym typeface="Calibri"/>
                </a:rPr>
                <a:t>crisi</a:t>
              </a:r>
              <a:r>
                <a:rPr lang="en-GB" sz="1600" b="1" dirty="0">
                  <a:solidFill>
                    <a:srgbClr val="3F3F3F"/>
                  </a:solidFill>
                  <a:latin typeface="Calibri"/>
                  <a:ea typeface="Calibri"/>
                  <a:cs typeface="Calibri"/>
                  <a:sym typeface="Calibri"/>
                </a:rPr>
                <a:t> o </a:t>
              </a:r>
              <a:r>
                <a:rPr lang="en-GB" sz="1600" b="1" dirty="0" err="1">
                  <a:solidFill>
                    <a:srgbClr val="3F3F3F"/>
                  </a:solidFill>
                  <a:latin typeface="Calibri"/>
                  <a:ea typeface="Calibri"/>
                  <a:cs typeface="Calibri"/>
                  <a:sym typeface="Calibri"/>
                </a:rPr>
                <a:t>minacia</a:t>
              </a:r>
              <a:r>
                <a:rPr lang="en-GB" sz="1600" b="1" dirty="0">
                  <a:solidFill>
                    <a:srgbClr val="3F3F3F"/>
                  </a:solidFill>
                  <a:latin typeface="Calibri"/>
                  <a:ea typeface="Calibri"/>
                  <a:cs typeface="Calibri"/>
                  <a:sym typeface="Calibri"/>
                </a:rPr>
                <a:t> </a:t>
              </a:r>
              <a:r>
                <a:rPr lang="en-GB" sz="1600" b="1" dirty="0" err="1">
                  <a:solidFill>
                    <a:srgbClr val="3F3F3F"/>
                  </a:solidFill>
                  <a:latin typeface="Calibri"/>
                  <a:ea typeface="Calibri"/>
                  <a:cs typeface="Calibri"/>
                  <a:sym typeface="Calibri"/>
                </a:rPr>
                <a:t>comune</a:t>
              </a:r>
              <a:endParaRPr sz="1600" dirty="0">
                <a:solidFill>
                  <a:srgbClr val="3F3F3F"/>
                </a:solidFill>
                <a:latin typeface="Calibri"/>
                <a:ea typeface="Calibri"/>
                <a:cs typeface="Calibri"/>
                <a:sym typeface="Calibri"/>
              </a:endParaRPr>
            </a:p>
          </p:txBody>
        </p:sp>
        <p:sp>
          <p:nvSpPr>
            <p:cNvPr id="432" name="Google Shape;432;p25"/>
            <p:cNvSpPr txBox="1"/>
            <p:nvPr/>
          </p:nvSpPr>
          <p:spPr>
            <a:xfrm>
              <a:off x="803640" y="3332058"/>
              <a:ext cx="2059657"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cxnSp>
        <p:nvCxnSpPr>
          <p:cNvPr id="433" name="Google Shape;433;p25"/>
          <p:cNvCxnSpPr>
            <a:stCxn id="413" idx="7"/>
          </p:cNvCxnSpPr>
          <p:nvPr/>
        </p:nvCxnSpPr>
        <p:spPr>
          <a:xfrm rot="10800000" flipH="1">
            <a:off x="6305382" y="2309454"/>
            <a:ext cx="1156500" cy="644100"/>
          </a:xfrm>
          <a:prstGeom prst="straightConnector1">
            <a:avLst/>
          </a:prstGeom>
          <a:noFill/>
          <a:ln w="12700" cap="flat" cmpd="sng">
            <a:solidFill>
              <a:srgbClr val="FFC000"/>
            </a:solidFill>
            <a:prstDash val="solid"/>
            <a:miter lim="800000"/>
            <a:headEnd type="none" w="sm" len="sm"/>
            <a:tailEnd type="triangle" w="med" len="med"/>
          </a:ln>
        </p:spPr>
      </p:cxnSp>
      <p:cxnSp>
        <p:nvCxnSpPr>
          <p:cNvPr id="434" name="Google Shape;434;p25"/>
          <p:cNvCxnSpPr/>
          <p:nvPr/>
        </p:nvCxnSpPr>
        <p:spPr>
          <a:xfrm>
            <a:off x="6264845" y="4223554"/>
            <a:ext cx="1266645" cy="772215"/>
          </a:xfrm>
          <a:prstGeom prst="straightConnector1">
            <a:avLst/>
          </a:prstGeom>
          <a:noFill/>
          <a:ln w="12700" cap="flat" cmpd="sng">
            <a:solidFill>
              <a:srgbClr val="FFC000"/>
            </a:solidFill>
            <a:prstDash val="solid"/>
            <a:miter lim="800000"/>
            <a:headEnd type="none" w="sm" len="sm"/>
            <a:tailEnd type="triangle" w="med" len="med"/>
          </a:ln>
        </p:spPr>
      </p:cxnSp>
      <p:cxnSp>
        <p:nvCxnSpPr>
          <p:cNvPr id="435" name="Google Shape;435;p25"/>
          <p:cNvCxnSpPr/>
          <p:nvPr/>
        </p:nvCxnSpPr>
        <p:spPr>
          <a:xfrm rot="10800000">
            <a:off x="3544543" y="2997065"/>
            <a:ext cx="1285735" cy="431935"/>
          </a:xfrm>
          <a:prstGeom prst="straightConnector1">
            <a:avLst/>
          </a:prstGeom>
          <a:noFill/>
          <a:ln w="12700" cap="flat" cmpd="sng">
            <a:solidFill>
              <a:srgbClr val="4EAE3A"/>
            </a:solidFill>
            <a:prstDash val="solid"/>
            <a:miter lim="800000"/>
            <a:headEnd type="none" w="sm" len="sm"/>
            <a:tailEnd type="triangle" w="med" len="med"/>
          </a:ln>
        </p:spPr>
      </p:cxnSp>
      <p:cxnSp>
        <p:nvCxnSpPr>
          <p:cNvPr id="436" name="Google Shape;436;p25"/>
          <p:cNvCxnSpPr/>
          <p:nvPr/>
        </p:nvCxnSpPr>
        <p:spPr>
          <a:xfrm rot="10800000" flipH="1">
            <a:off x="6518680" y="3292157"/>
            <a:ext cx="943200" cy="4427"/>
          </a:xfrm>
          <a:prstGeom prst="straightConnector1">
            <a:avLst/>
          </a:prstGeom>
          <a:noFill/>
          <a:ln w="12700" cap="flat" cmpd="sng">
            <a:solidFill>
              <a:srgbClr val="4EAE3A"/>
            </a:solidFill>
            <a:prstDash val="solid"/>
            <a:miter lim="800000"/>
            <a:headEnd type="none" w="sm" len="sm"/>
            <a:tailEnd type="triangle" w="med" len="med"/>
          </a:ln>
        </p:spPr>
      </p:cxnSp>
      <p:sp>
        <p:nvSpPr>
          <p:cNvPr id="437" name="Google Shape;437;p25"/>
          <p:cNvSpPr txBox="1"/>
          <p:nvPr/>
        </p:nvSpPr>
        <p:spPr>
          <a:xfrm>
            <a:off x="4134436" y="5601870"/>
            <a:ext cx="3063476" cy="58473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600" b="1" dirty="0" err="1">
                <a:solidFill>
                  <a:srgbClr val="3F3F3F"/>
                </a:solidFill>
                <a:latin typeface="Calibri"/>
                <a:ea typeface="Calibri"/>
                <a:cs typeface="Calibri"/>
                <a:sym typeface="Calibri"/>
              </a:rPr>
              <a:t>Volontà</a:t>
            </a:r>
            <a:r>
              <a:rPr lang="en-GB" sz="1600" b="1" dirty="0">
                <a:solidFill>
                  <a:srgbClr val="3F3F3F"/>
                </a:solidFill>
                <a:latin typeface="Calibri"/>
                <a:ea typeface="Calibri"/>
                <a:cs typeface="Calibri"/>
                <a:sym typeface="Calibri"/>
              </a:rPr>
              <a:t> da </a:t>
            </a:r>
            <a:r>
              <a:rPr lang="en-GB" sz="1600" b="1" dirty="0" err="1">
                <a:solidFill>
                  <a:srgbClr val="3F3F3F"/>
                </a:solidFill>
                <a:latin typeface="Calibri"/>
                <a:ea typeface="Calibri"/>
                <a:cs typeface="Calibri"/>
                <a:sym typeface="Calibri"/>
              </a:rPr>
              <a:t>parte</a:t>
            </a:r>
            <a:r>
              <a:rPr lang="en-GB" sz="1600" b="1" dirty="0">
                <a:solidFill>
                  <a:srgbClr val="3F3F3F"/>
                </a:solidFill>
                <a:latin typeface="Calibri"/>
                <a:ea typeface="Calibri"/>
                <a:cs typeface="Calibri"/>
                <a:sym typeface="Calibri"/>
              </a:rPr>
              <a:t> </a:t>
            </a:r>
            <a:r>
              <a:rPr lang="en-GB" sz="1600" b="1" dirty="0" err="1">
                <a:solidFill>
                  <a:srgbClr val="3F3F3F"/>
                </a:solidFill>
                <a:latin typeface="Calibri"/>
                <a:ea typeface="Calibri"/>
                <a:cs typeface="Calibri"/>
                <a:sym typeface="Calibri"/>
              </a:rPr>
              <a:t>dei</a:t>
            </a:r>
            <a:r>
              <a:rPr lang="en-GB" sz="1600" b="1" dirty="0">
                <a:solidFill>
                  <a:srgbClr val="3F3F3F"/>
                </a:solidFill>
                <a:latin typeface="Calibri"/>
                <a:ea typeface="Calibri"/>
                <a:cs typeface="Calibri"/>
                <a:sym typeface="Calibri"/>
              </a:rPr>
              <a:t> </a:t>
            </a:r>
            <a:r>
              <a:rPr lang="en-GB" sz="1600" b="1" dirty="0" err="1">
                <a:solidFill>
                  <a:srgbClr val="3F3F3F"/>
                </a:solidFill>
                <a:latin typeface="Calibri"/>
                <a:ea typeface="Calibri"/>
                <a:cs typeface="Calibri"/>
                <a:sym typeface="Calibri"/>
              </a:rPr>
              <a:t>più</a:t>
            </a:r>
            <a:r>
              <a:rPr lang="en-GB" sz="1600" b="1" dirty="0">
                <a:solidFill>
                  <a:srgbClr val="3F3F3F"/>
                </a:solidFill>
                <a:latin typeface="Calibri"/>
                <a:ea typeface="Calibri"/>
                <a:cs typeface="Calibri"/>
                <a:sym typeface="Calibri"/>
              </a:rPr>
              <a:t> </a:t>
            </a:r>
            <a:r>
              <a:rPr lang="en-GB" sz="1600" b="1" dirty="0" err="1">
                <a:solidFill>
                  <a:srgbClr val="3F3F3F"/>
                </a:solidFill>
                <a:latin typeface="Calibri"/>
                <a:ea typeface="Calibri"/>
                <a:cs typeface="Calibri"/>
                <a:sym typeface="Calibri"/>
              </a:rPr>
              <a:t>esperti</a:t>
            </a:r>
            <a:r>
              <a:rPr lang="en-GB" sz="1600" b="1" dirty="0">
                <a:solidFill>
                  <a:srgbClr val="3F3F3F"/>
                </a:solidFill>
                <a:latin typeface="Calibri"/>
                <a:ea typeface="Calibri"/>
                <a:cs typeface="Calibri"/>
                <a:sym typeface="Calibri"/>
              </a:rPr>
              <a:t> ad </a:t>
            </a:r>
            <a:r>
              <a:rPr lang="en-GB" sz="1600" b="1" dirty="0" err="1">
                <a:solidFill>
                  <a:srgbClr val="3F3F3F"/>
                </a:solidFill>
                <a:latin typeface="Calibri"/>
                <a:ea typeface="Calibri"/>
                <a:cs typeface="Calibri"/>
                <a:sym typeface="Calibri"/>
              </a:rPr>
              <a:t>aiutare</a:t>
            </a:r>
            <a:r>
              <a:rPr lang="en-GB" sz="1600" b="1" dirty="0">
                <a:solidFill>
                  <a:srgbClr val="3F3F3F"/>
                </a:solidFill>
                <a:latin typeface="Calibri"/>
                <a:ea typeface="Calibri"/>
                <a:cs typeface="Calibri"/>
                <a:sym typeface="Calibri"/>
              </a:rPr>
              <a:t> </a:t>
            </a:r>
            <a:r>
              <a:rPr lang="en-GB" sz="1600" b="1" dirty="0" err="1">
                <a:solidFill>
                  <a:srgbClr val="3F3F3F"/>
                </a:solidFill>
                <a:latin typeface="Calibri"/>
                <a:ea typeface="Calibri"/>
                <a:cs typeface="Calibri"/>
                <a:sym typeface="Calibri"/>
              </a:rPr>
              <a:t>coloro</a:t>
            </a:r>
            <a:r>
              <a:rPr lang="en-GB" sz="1600" b="1" dirty="0">
                <a:solidFill>
                  <a:srgbClr val="3F3F3F"/>
                </a:solidFill>
                <a:latin typeface="Calibri"/>
                <a:ea typeface="Calibri"/>
                <a:cs typeface="Calibri"/>
                <a:sym typeface="Calibri"/>
              </a:rPr>
              <a:t> alle prime </a:t>
            </a:r>
            <a:r>
              <a:rPr lang="en-GB" sz="1600" b="1" dirty="0" err="1">
                <a:solidFill>
                  <a:srgbClr val="3F3F3F"/>
                </a:solidFill>
                <a:latin typeface="Calibri"/>
                <a:ea typeface="Calibri"/>
                <a:cs typeface="Calibri"/>
                <a:sym typeface="Calibri"/>
              </a:rPr>
              <a:t>armi</a:t>
            </a:r>
            <a:r>
              <a:rPr lang="en-GB" sz="1600" b="1" dirty="0">
                <a:solidFill>
                  <a:srgbClr val="3F3F3F"/>
                </a:solidFill>
                <a:latin typeface="Calibri"/>
                <a:ea typeface="Calibri"/>
                <a:cs typeface="Calibri"/>
                <a:sym typeface="Calibri"/>
              </a:rPr>
              <a:t>.</a:t>
            </a:r>
            <a:r>
              <a:rPr lang="en-GB" sz="1600" dirty="0">
                <a:solidFill>
                  <a:srgbClr val="3F3F3F"/>
                </a:solidFill>
                <a:latin typeface="Calibri"/>
                <a:ea typeface="Calibri"/>
                <a:cs typeface="Calibri"/>
                <a:sym typeface="Calibri"/>
              </a:rPr>
              <a:t>.</a:t>
            </a:r>
            <a:endParaRPr dirty="0"/>
          </a:p>
        </p:txBody>
      </p:sp>
      <p:sp>
        <p:nvSpPr>
          <p:cNvPr id="438" name="Google Shape;438;p25"/>
          <p:cNvSpPr/>
          <p:nvPr/>
        </p:nvSpPr>
        <p:spPr>
          <a:xfrm>
            <a:off x="3762730" y="1280768"/>
            <a:ext cx="2795740"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b="1" dirty="0" err="1">
                <a:solidFill>
                  <a:srgbClr val="3F3F3F"/>
                </a:solidFill>
                <a:latin typeface="Calibri"/>
                <a:ea typeface="Calibri"/>
                <a:cs typeface="Calibri"/>
                <a:sym typeface="Calibri"/>
              </a:rPr>
              <a:t>Livello</a:t>
            </a:r>
            <a:r>
              <a:rPr lang="en-GB" sz="1800" b="1" dirty="0">
                <a:solidFill>
                  <a:srgbClr val="3F3F3F"/>
                </a:solidFill>
                <a:latin typeface="Calibri"/>
                <a:ea typeface="Calibri"/>
                <a:cs typeface="Calibri"/>
                <a:sym typeface="Calibri"/>
              </a:rPr>
              <a:t> di </a:t>
            </a:r>
            <a:r>
              <a:rPr lang="en-GB" sz="1800" b="1" dirty="0" err="1">
                <a:solidFill>
                  <a:srgbClr val="3F3F3F"/>
                </a:solidFill>
                <a:latin typeface="Calibri"/>
                <a:ea typeface="Calibri"/>
                <a:cs typeface="Calibri"/>
                <a:sym typeface="Calibri"/>
              </a:rPr>
              <a:t>capitale</a:t>
            </a:r>
            <a:r>
              <a:rPr lang="en-GB" sz="1800" b="1" dirty="0">
                <a:solidFill>
                  <a:srgbClr val="3F3F3F"/>
                </a:solidFill>
                <a:latin typeface="Calibri"/>
                <a:ea typeface="Calibri"/>
                <a:cs typeface="Calibri"/>
                <a:sym typeface="Calibri"/>
              </a:rPr>
              <a:t> </a:t>
            </a:r>
            <a:r>
              <a:rPr lang="en-GB" sz="1800" b="1" dirty="0" err="1">
                <a:solidFill>
                  <a:srgbClr val="3F3F3F"/>
                </a:solidFill>
                <a:latin typeface="Calibri"/>
                <a:ea typeface="Calibri"/>
                <a:cs typeface="Calibri"/>
                <a:sym typeface="Calibri"/>
              </a:rPr>
              <a:t>sociale</a:t>
            </a:r>
            <a:endParaRPr dirty="0"/>
          </a:p>
        </p:txBody>
      </p:sp>
      <p:pic>
        <p:nvPicPr>
          <p:cNvPr id="439" name="Google Shape;439;p25" descr="Chat outlin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02043" y="3185946"/>
            <a:ext cx="914400" cy="914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6"/>
          <p:cNvSpPr txBox="1">
            <a:spLocks noGrp="1"/>
          </p:cNvSpPr>
          <p:nvPr>
            <p:ph type="title" idx="4294967295"/>
          </p:nvPr>
        </p:nvSpPr>
        <p:spPr>
          <a:xfrm>
            <a:off x="1018095" y="153192"/>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5496"/>
              </a:buClr>
              <a:buSzPts val="4400"/>
              <a:buFont typeface="Calibri"/>
              <a:buNone/>
            </a:pPr>
            <a:r>
              <a:rPr lang="en-GB" b="1" dirty="0">
                <a:solidFill>
                  <a:srgbClr val="2F5496"/>
                </a:solidFill>
              </a:rPr>
              <a:t>3.2. </a:t>
            </a:r>
            <a:r>
              <a:rPr lang="en-GB" b="1" dirty="0" err="1">
                <a:solidFill>
                  <a:srgbClr val="2F5496"/>
                </a:solidFill>
              </a:rPr>
              <a:t>Coinvolgimento</a:t>
            </a:r>
            <a:r>
              <a:rPr lang="en-GB" b="1" dirty="0">
                <a:solidFill>
                  <a:srgbClr val="2F5496"/>
                </a:solidFill>
              </a:rPr>
              <a:t> </a:t>
            </a:r>
            <a:r>
              <a:rPr lang="en-GB" b="1" dirty="0" err="1">
                <a:solidFill>
                  <a:srgbClr val="2F5496"/>
                </a:solidFill>
              </a:rPr>
              <a:t>comunitario</a:t>
            </a:r>
            <a:r>
              <a:rPr lang="en-GB" b="1" dirty="0">
                <a:solidFill>
                  <a:srgbClr val="266C9F"/>
                </a:solidFill>
              </a:rPr>
              <a:t>	</a:t>
            </a:r>
            <a:r>
              <a:rPr lang="en-GB" dirty="0"/>
              <a:t>	</a:t>
            </a:r>
            <a:endParaRPr dirty="0"/>
          </a:p>
        </p:txBody>
      </p:sp>
      <p:sp>
        <p:nvSpPr>
          <p:cNvPr id="445" name="Google Shape;445;p26"/>
          <p:cNvSpPr txBox="1">
            <a:spLocks noGrp="1"/>
          </p:cNvSpPr>
          <p:nvPr>
            <p:ph type="body" idx="4294967295"/>
          </p:nvPr>
        </p:nvSpPr>
        <p:spPr>
          <a:xfrm>
            <a:off x="4939646" y="2001773"/>
            <a:ext cx="687685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GB" sz="2400" dirty="0" err="1"/>
              <a:t>Possiamo</a:t>
            </a:r>
            <a:r>
              <a:rPr lang="en-GB" sz="2400" dirty="0"/>
              <a:t> </a:t>
            </a:r>
            <a:r>
              <a:rPr lang="en-GB" sz="2400" dirty="0" err="1"/>
              <a:t>definire</a:t>
            </a:r>
            <a:r>
              <a:rPr lang="en-GB" sz="2400" dirty="0"/>
              <a:t> il </a:t>
            </a:r>
            <a:r>
              <a:rPr lang="en-GB" sz="2400" dirty="0" err="1"/>
              <a:t>coinvolgimento</a:t>
            </a:r>
            <a:r>
              <a:rPr lang="en-GB" sz="2400" dirty="0"/>
              <a:t> </a:t>
            </a:r>
            <a:r>
              <a:rPr lang="en-GB" sz="2400" dirty="0" err="1"/>
              <a:t>comunitario</a:t>
            </a:r>
            <a:r>
              <a:rPr lang="en-GB" sz="2400" dirty="0"/>
              <a:t> come </a:t>
            </a:r>
            <a:endParaRPr dirty="0"/>
          </a:p>
          <a:p>
            <a:pPr marL="457200" lvl="1" indent="0" algn="l" rtl="0">
              <a:lnSpc>
                <a:spcPct val="90000"/>
              </a:lnSpc>
              <a:spcBef>
                <a:spcPts val="500"/>
              </a:spcBef>
              <a:spcAft>
                <a:spcPts val="0"/>
              </a:spcAft>
              <a:buClr>
                <a:schemeClr val="dk1"/>
              </a:buClr>
              <a:buSzPts val="2400"/>
              <a:buNone/>
            </a:pPr>
            <a:r>
              <a:rPr lang="en-GB" i="1" dirty="0"/>
              <a:t>“il </a:t>
            </a:r>
            <a:r>
              <a:rPr lang="en-GB" i="1" dirty="0" err="1"/>
              <a:t>processo</a:t>
            </a:r>
            <a:r>
              <a:rPr lang="en-GB" i="1" dirty="0"/>
              <a:t> di </a:t>
            </a:r>
            <a:r>
              <a:rPr lang="en-GB" i="1" dirty="0" err="1"/>
              <a:t>lavorare</a:t>
            </a:r>
            <a:r>
              <a:rPr lang="en-GB" i="1" dirty="0"/>
              <a:t> </a:t>
            </a:r>
            <a:r>
              <a:rPr lang="en-GB" i="1" dirty="0" err="1"/>
              <a:t>insieme</a:t>
            </a:r>
            <a:r>
              <a:rPr lang="en-GB" i="1" dirty="0"/>
              <a:t> </a:t>
            </a:r>
            <a:r>
              <a:rPr lang="en-GB" i="1" dirty="0" err="1"/>
              <a:t>tra</a:t>
            </a:r>
            <a:r>
              <a:rPr lang="en-GB" i="1" dirty="0"/>
              <a:t> </a:t>
            </a:r>
            <a:r>
              <a:rPr lang="en-GB" i="1" dirty="0" err="1"/>
              <a:t>gruppi</a:t>
            </a:r>
            <a:r>
              <a:rPr lang="en-GB" i="1" dirty="0"/>
              <a:t> di </a:t>
            </a:r>
            <a:r>
              <a:rPr lang="en-GB" i="1" dirty="0" err="1"/>
              <a:t>individui</a:t>
            </a:r>
            <a:r>
              <a:rPr lang="en-GB" i="1" dirty="0"/>
              <a:t> </a:t>
            </a:r>
            <a:r>
              <a:rPr lang="en-GB" i="1" dirty="0" err="1"/>
              <a:t>accomunati</a:t>
            </a:r>
            <a:r>
              <a:rPr lang="en-GB" i="1" dirty="0"/>
              <a:t> </a:t>
            </a:r>
            <a:r>
              <a:rPr lang="en-GB" i="1" dirty="0" err="1"/>
              <a:t>dalla</a:t>
            </a:r>
            <a:r>
              <a:rPr lang="en-GB" i="1" dirty="0"/>
              <a:t> </a:t>
            </a:r>
            <a:r>
              <a:rPr lang="en-GB" i="1" dirty="0" err="1"/>
              <a:t>prossimità</a:t>
            </a:r>
            <a:r>
              <a:rPr lang="en-GB" i="1" dirty="0"/>
              <a:t> </a:t>
            </a:r>
            <a:r>
              <a:rPr lang="en-GB" i="1" dirty="0" err="1"/>
              <a:t>geografica</a:t>
            </a:r>
            <a:r>
              <a:rPr lang="en-GB" i="1" dirty="0"/>
              <a:t>, </a:t>
            </a:r>
            <a:r>
              <a:rPr lang="en-GB" i="1" dirty="0" err="1"/>
              <a:t>interessi</a:t>
            </a:r>
            <a:r>
              <a:rPr lang="en-GB" i="1" dirty="0"/>
              <a:t> </a:t>
            </a:r>
            <a:r>
              <a:rPr lang="en-GB" i="1" dirty="0" err="1"/>
              <a:t>specifici</a:t>
            </a:r>
            <a:r>
              <a:rPr lang="en-GB" i="1" dirty="0"/>
              <a:t>, o </a:t>
            </a:r>
            <a:r>
              <a:rPr lang="en-GB" i="1" dirty="0" err="1"/>
              <a:t>situazioni</a:t>
            </a:r>
            <a:r>
              <a:rPr lang="en-GB" i="1" dirty="0"/>
              <a:t> </a:t>
            </a:r>
            <a:r>
              <a:rPr lang="en-GB" i="1" dirty="0" err="1"/>
              <a:t>comuni</a:t>
            </a:r>
            <a:r>
              <a:rPr lang="en-GB" i="1" dirty="0"/>
              <a:t> al fine di </a:t>
            </a:r>
            <a:r>
              <a:rPr lang="en-GB" i="1" dirty="0" err="1"/>
              <a:t>risolvere</a:t>
            </a:r>
            <a:r>
              <a:rPr lang="en-GB" i="1" dirty="0"/>
              <a:t> </a:t>
            </a:r>
            <a:r>
              <a:rPr lang="en-GB" i="1" dirty="0" err="1"/>
              <a:t>problemi</a:t>
            </a:r>
            <a:r>
              <a:rPr lang="en-GB" i="1" dirty="0"/>
              <a:t> </a:t>
            </a:r>
            <a:r>
              <a:rPr lang="en-GB" i="1" dirty="0" err="1"/>
              <a:t>che</a:t>
            </a:r>
            <a:r>
              <a:rPr lang="en-GB" i="1" dirty="0"/>
              <a:t> </a:t>
            </a:r>
            <a:r>
              <a:rPr lang="en-GB" i="1" dirty="0" err="1"/>
              <a:t>compromettono</a:t>
            </a:r>
            <a:r>
              <a:rPr lang="en-GB" i="1" dirty="0"/>
              <a:t> il </a:t>
            </a:r>
            <a:r>
              <a:rPr lang="en-GB" i="1" dirty="0" err="1"/>
              <a:t>benessere</a:t>
            </a:r>
            <a:r>
              <a:rPr lang="en-GB" i="1" dirty="0"/>
              <a:t> </a:t>
            </a:r>
            <a:r>
              <a:rPr lang="en-GB" i="1" dirty="0" err="1"/>
              <a:t>degli</a:t>
            </a:r>
            <a:r>
              <a:rPr lang="en-GB" i="1" dirty="0"/>
              <a:t> </a:t>
            </a:r>
            <a:r>
              <a:rPr lang="en-GB" i="1" dirty="0" err="1"/>
              <a:t>interessati</a:t>
            </a:r>
            <a:r>
              <a:rPr lang="en-GB" i="1" dirty="0"/>
              <a:t>. </a:t>
            </a:r>
            <a:r>
              <a:rPr lang="en-GB" i="1" dirty="0" err="1"/>
              <a:t>Permette</a:t>
            </a:r>
            <a:r>
              <a:rPr lang="en-GB" i="1" dirty="0"/>
              <a:t> di </a:t>
            </a:r>
            <a:r>
              <a:rPr lang="en-GB" i="1" dirty="0" err="1"/>
              <a:t>realizzare</a:t>
            </a:r>
            <a:r>
              <a:rPr lang="en-GB" i="1" dirty="0"/>
              <a:t> </a:t>
            </a:r>
            <a:r>
              <a:rPr lang="en-GB" i="1" dirty="0" err="1"/>
              <a:t>cambi</a:t>
            </a:r>
            <a:r>
              <a:rPr lang="en-GB" i="1" dirty="0"/>
              <a:t> </a:t>
            </a:r>
            <a:r>
              <a:rPr lang="en-GB" i="1" dirty="0" err="1"/>
              <a:t>ambientali</a:t>
            </a:r>
            <a:r>
              <a:rPr lang="en-GB" i="1" dirty="0"/>
              <a:t> e </a:t>
            </a:r>
            <a:r>
              <a:rPr lang="en-GB" i="1" dirty="0" err="1"/>
              <a:t>comportamentali</a:t>
            </a:r>
            <a:r>
              <a:rPr lang="en-GB" i="1" dirty="0"/>
              <a:t> </a:t>
            </a:r>
            <a:r>
              <a:rPr lang="en-GB" i="1" dirty="0" err="1"/>
              <a:t>che</a:t>
            </a:r>
            <a:r>
              <a:rPr lang="en-GB" i="1" dirty="0"/>
              <a:t> </a:t>
            </a:r>
            <a:r>
              <a:rPr lang="en-GB" i="1" dirty="0" err="1"/>
              <a:t>possano</a:t>
            </a:r>
            <a:r>
              <a:rPr lang="en-GB" i="1" dirty="0"/>
              <a:t> </a:t>
            </a:r>
            <a:r>
              <a:rPr lang="en-GB" i="1" dirty="0" err="1"/>
              <a:t>migliorare</a:t>
            </a:r>
            <a:r>
              <a:rPr lang="en-GB" i="1" dirty="0"/>
              <a:t> la salute </a:t>
            </a:r>
            <a:r>
              <a:rPr lang="en-GB" i="1" dirty="0" err="1"/>
              <a:t>delle</a:t>
            </a:r>
            <a:r>
              <a:rPr lang="en-GB" i="1" dirty="0"/>
              <a:t> </a:t>
            </a:r>
            <a:r>
              <a:rPr lang="en-GB" i="1" dirty="0" err="1"/>
              <a:t>comunità</a:t>
            </a:r>
            <a:r>
              <a:rPr lang="en-GB" i="1" dirty="0"/>
              <a:t> e </a:t>
            </a:r>
            <a:r>
              <a:rPr lang="en-GB" i="1" dirty="0" err="1"/>
              <a:t>dei</a:t>
            </a:r>
            <a:r>
              <a:rPr lang="en-GB" i="1" dirty="0"/>
              <a:t> </a:t>
            </a:r>
            <a:r>
              <a:rPr lang="en-GB" i="1" dirty="0" err="1"/>
              <a:t>loro</a:t>
            </a:r>
            <a:r>
              <a:rPr lang="en-GB" i="1" dirty="0"/>
              <a:t> </a:t>
            </a:r>
            <a:r>
              <a:rPr lang="en-GB" i="1" dirty="0" err="1"/>
              <a:t>membri</a:t>
            </a:r>
            <a:r>
              <a:rPr lang="en-GB" i="1" dirty="0"/>
              <a:t>”. </a:t>
            </a:r>
            <a:endParaRPr i="1" dirty="0"/>
          </a:p>
        </p:txBody>
      </p:sp>
      <p:pic>
        <p:nvPicPr>
          <p:cNvPr id="446" name="Google Shape;446;p26" descr="Baker adding blueberries to a cak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2705493" cy="643850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7"/>
          <p:cNvSpPr txBox="1">
            <a:spLocks noGrp="1"/>
          </p:cNvSpPr>
          <p:nvPr>
            <p:ph type="title" idx="4294967295"/>
          </p:nvPr>
        </p:nvSpPr>
        <p:spPr>
          <a:xfrm>
            <a:off x="-367645" y="374553"/>
            <a:ext cx="10515600" cy="857500"/>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rgbClr val="2F5496"/>
              </a:buClr>
              <a:buSzPct val="100000"/>
              <a:buFont typeface="Calibri"/>
              <a:buNone/>
            </a:pPr>
            <a:r>
              <a:rPr lang="en-GB" b="1" dirty="0">
                <a:solidFill>
                  <a:srgbClr val="2F5496"/>
                </a:solidFill>
              </a:rPr>
              <a:t>3.2. </a:t>
            </a:r>
            <a:r>
              <a:rPr lang="en-GB" b="1" dirty="0" err="1">
                <a:solidFill>
                  <a:srgbClr val="2F5496"/>
                </a:solidFill>
              </a:rPr>
              <a:t>Coinvolgimento</a:t>
            </a:r>
            <a:r>
              <a:rPr lang="en-GB" b="1" dirty="0">
                <a:solidFill>
                  <a:srgbClr val="2F5496"/>
                </a:solidFill>
              </a:rPr>
              <a:t> </a:t>
            </a:r>
            <a:r>
              <a:rPr lang="en-GB" b="1" dirty="0" err="1">
                <a:solidFill>
                  <a:srgbClr val="2F5496"/>
                </a:solidFill>
              </a:rPr>
              <a:t>comunitario</a:t>
            </a:r>
            <a:r>
              <a:rPr lang="en-GB" dirty="0"/>
              <a:t>	</a:t>
            </a:r>
            <a:br>
              <a:rPr lang="en-GB" dirty="0"/>
            </a:br>
            <a:r>
              <a:rPr lang="en-GB" dirty="0"/>
              <a:t>	</a:t>
            </a:r>
            <a:endParaRPr dirty="0"/>
          </a:p>
        </p:txBody>
      </p:sp>
      <p:sp>
        <p:nvSpPr>
          <p:cNvPr id="452" name="Google Shape;452;p27"/>
          <p:cNvSpPr txBox="1">
            <a:spLocks noGrp="1"/>
          </p:cNvSpPr>
          <p:nvPr>
            <p:ph type="body" idx="4294967295"/>
          </p:nvPr>
        </p:nvSpPr>
        <p:spPr>
          <a:xfrm>
            <a:off x="3062140" y="1045711"/>
            <a:ext cx="8136904" cy="518254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GB" sz="2400" dirty="0"/>
              <a:t>Il </a:t>
            </a:r>
            <a:r>
              <a:rPr lang="it-IT" sz="2400" dirty="0"/>
              <a:t>coinvolgimento comunitario si ottiene quando la comunità sente di essere parte del processo decisionale.</a:t>
            </a:r>
          </a:p>
          <a:p>
            <a:pPr marL="228600" lvl="0" indent="-228600" algn="l" rtl="0">
              <a:lnSpc>
                <a:spcPct val="90000"/>
              </a:lnSpc>
              <a:spcBef>
                <a:spcPts val="0"/>
              </a:spcBef>
              <a:spcAft>
                <a:spcPts val="0"/>
              </a:spcAft>
              <a:buClr>
                <a:schemeClr val="dk1"/>
              </a:buClr>
              <a:buSzPts val="2400"/>
              <a:buChar char="•"/>
            </a:pPr>
            <a:endParaRPr lang="it-IT" sz="2400" dirty="0"/>
          </a:p>
          <a:p>
            <a:pPr marL="228600" lvl="0" indent="-228600" algn="l" rtl="0">
              <a:lnSpc>
                <a:spcPct val="90000"/>
              </a:lnSpc>
              <a:spcBef>
                <a:spcPts val="0"/>
              </a:spcBef>
              <a:spcAft>
                <a:spcPts val="0"/>
              </a:spcAft>
              <a:buClr>
                <a:schemeClr val="dk1"/>
              </a:buClr>
              <a:buSzPts val="2400"/>
              <a:buChar char="•"/>
            </a:pPr>
            <a:r>
              <a:rPr lang="it-IT" sz="2400" dirty="0"/>
              <a:t>La comunità è uniforme, collegata e sente di svolgere un ruolo importante.</a:t>
            </a:r>
          </a:p>
          <a:p>
            <a:pPr marL="228600" lvl="0" indent="-228600" algn="l" rtl="0">
              <a:lnSpc>
                <a:spcPct val="90000"/>
              </a:lnSpc>
              <a:spcBef>
                <a:spcPts val="0"/>
              </a:spcBef>
              <a:spcAft>
                <a:spcPts val="0"/>
              </a:spcAft>
              <a:buClr>
                <a:schemeClr val="dk1"/>
              </a:buClr>
              <a:buSzPts val="2400"/>
              <a:buChar char="•"/>
            </a:pPr>
            <a:endParaRPr lang="it-IT" sz="2400" dirty="0"/>
          </a:p>
          <a:p>
            <a:pPr marL="228600" lvl="0" indent="-228600" algn="l" rtl="0">
              <a:lnSpc>
                <a:spcPct val="90000"/>
              </a:lnSpc>
              <a:spcBef>
                <a:spcPts val="0"/>
              </a:spcBef>
              <a:spcAft>
                <a:spcPts val="0"/>
              </a:spcAft>
              <a:buClr>
                <a:schemeClr val="dk1"/>
              </a:buClr>
              <a:buSzPts val="2400"/>
              <a:buChar char="•"/>
            </a:pPr>
            <a:r>
              <a:rPr lang="it-IT" sz="2400" dirty="0"/>
              <a:t>Un elemento chiave del coinvolgimento comunitario consiste nel prestare attenzione all’inclusione di tutte le minoranze.</a:t>
            </a:r>
          </a:p>
          <a:p>
            <a:pPr marL="0" lvl="0" indent="0" algn="l" rtl="0">
              <a:lnSpc>
                <a:spcPct val="90000"/>
              </a:lnSpc>
              <a:spcBef>
                <a:spcPts val="0"/>
              </a:spcBef>
              <a:spcAft>
                <a:spcPts val="0"/>
              </a:spcAft>
              <a:buClr>
                <a:schemeClr val="dk1"/>
              </a:buClr>
              <a:buSzPts val="2400"/>
              <a:buNone/>
            </a:pPr>
            <a:endParaRPr lang="it-IT" sz="2400" dirty="0"/>
          </a:p>
          <a:p>
            <a:pPr marL="228600" lvl="0" indent="-228600" algn="l" rtl="0">
              <a:lnSpc>
                <a:spcPct val="90000"/>
              </a:lnSpc>
              <a:spcBef>
                <a:spcPts val="0"/>
              </a:spcBef>
              <a:spcAft>
                <a:spcPts val="0"/>
              </a:spcAft>
              <a:buClr>
                <a:schemeClr val="dk1"/>
              </a:buClr>
              <a:buSzPts val="2400"/>
              <a:buChar char="•"/>
            </a:pPr>
            <a:r>
              <a:rPr lang="it-IT" sz="2400" dirty="0"/>
              <a:t>Il coinvolgimento comunitario è fondamentale per lo sviluppo del settore ICH; bisogna accertarsi che l’attivita ICH porti benefici economici, sociali ed ambientali alla comunità.</a:t>
            </a:r>
          </a:p>
          <a:p>
            <a:pPr marL="228600" lvl="0" indent="-228600" algn="l" rtl="0">
              <a:lnSpc>
                <a:spcPct val="90000"/>
              </a:lnSpc>
              <a:spcBef>
                <a:spcPts val="0"/>
              </a:spcBef>
              <a:spcAft>
                <a:spcPts val="0"/>
              </a:spcAft>
              <a:buClr>
                <a:schemeClr val="dk1"/>
              </a:buClr>
              <a:buSzPts val="2400"/>
              <a:buChar char="•"/>
            </a:pPr>
            <a:endParaRPr lang="it-IT" sz="2400" dirty="0"/>
          </a:p>
          <a:p>
            <a:pPr marL="228600" lvl="0" indent="-228600" algn="l" rtl="0">
              <a:lnSpc>
                <a:spcPct val="90000"/>
              </a:lnSpc>
              <a:spcBef>
                <a:spcPts val="0"/>
              </a:spcBef>
              <a:spcAft>
                <a:spcPts val="0"/>
              </a:spcAft>
              <a:buClr>
                <a:schemeClr val="dk1"/>
              </a:buClr>
              <a:buSzPts val="2400"/>
              <a:buChar char="•"/>
            </a:pPr>
            <a:r>
              <a:rPr lang="it-IT" sz="2400" dirty="0"/>
              <a:t>Bisogna anche accertarsi dell’unicità dell’attivita, in modo tale da non perdere l’interesse della comunità.</a:t>
            </a:r>
            <a:endParaRPr lang="it-IT" dirty="0"/>
          </a:p>
        </p:txBody>
      </p:sp>
      <p:pic>
        <p:nvPicPr>
          <p:cNvPr id="453" name="Google Shape;453;p27" descr="Close up of carpenter varnishing a piece of woo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931710" cy="6400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28"/>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459" name="Google Shape;459;p28"/>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dirty="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dirty="0">
              <a:solidFill>
                <a:schemeClr val="dk1"/>
              </a:solidFill>
              <a:latin typeface="Calibri"/>
              <a:ea typeface="Calibri"/>
              <a:cs typeface="Calibri"/>
              <a:sym typeface="Calibri"/>
            </a:endParaRPr>
          </a:p>
        </p:txBody>
      </p:sp>
      <p:pic>
        <p:nvPicPr>
          <p:cNvPr id="460" name="Google Shape;460;p28"/>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461" name="Google Shape;461;p28"/>
          <p:cNvSpPr txBox="1"/>
          <p:nvPr/>
        </p:nvSpPr>
        <p:spPr>
          <a:xfrm>
            <a:off x="347331" y="2747123"/>
            <a:ext cx="2196000" cy="277200"/>
          </a:xfrm>
          <a:prstGeom prst="rect">
            <a:avLst/>
          </a:prstGeom>
          <a:noFill/>
          <a:ln>
            <a:noFill/>
          </a:ln>
        </p:spPr>
        <p:txBody>
          <a:bodyPr spcFirstLastPara="1" wrap="square" lIns="91425" tIns="45700" rIns="91425" bIns="45700" anchor="t" anchorCtr="0">
            <a:noAutofit/>
          </a:bodyPr>
          <a:lstStyle/>
          <a:p>
            <a:pPr lvl="0"/>
            <a:r>
              <a:rPr lang="it-IT" sz="1600" dirty="0">
                <a:latin typeface="Calibri" panose="020F0502020204030204" pitchFamily="34" charset="0"/>
                <a:cs typeface="Calibri" panose="020F0502020204030204" pitchFamily="34" charset="0"/>
              </a:rPr>
              <a:t>Attività: realizzare una revisione della propria area locale. Ci sono opportunità in ambito ICH che potrebbero essere sviluppate? </a:t>
            </a:r>
            <a:r>
              <a:rPr lang="en-GB" sz="1600" dirty="0">
                <a:solidFill>
                  <a:srgbClr val="595959"/>
                </a:solidFill>
                <a:latin typeface="Calibri"/>
                <a:ea typeface="Calibri"/>
                <a:cs typeface="Calibri"/>
                <a:sym typeface="Calibri"/>
              </a:rPr>
              <a:t>	</a:t>
            </a:r>
            <a:endParaRPr sz="1600" dirty="0">
              <a:solidFill>
                <a:srgbClr val="595959"/>
              </a:solidFill>
              <a:latin typeface="Calibri"/>
              <a:ea typeface="Calibri"/>
              <a:cs typeface="Calibri"/>
              <a:sym typeface="Calibri"/>
            </a:endParaRPr>
          </a:p>
        </p:txBody>
      </p:sp>
      <p:sp>
        <p:nvSpPr>
          <p:cNvPr id="462" name="Google Shape;462;p28"/>
          <p:cNvSpPr txBox="1"/>
          <p:nvPr/>
        </p:nvSpPr>
        <p:spPr>
          <a:xfrm>
            <a:off x="347331" y="305460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463" name="Google Shape;463;p28"/>
          <p:cNvSpPr txBox="1"/>
          <p:nvPr/>
        </p:nvSpPr>
        <p:spPr>
          <a:xfrm>
            <a:off x="3156365" y="2747023"/>
            <a:ext cx="2196000" cy="277200"/>
          </a:xfrm>
          <a:prstGeom prst="rect">
            <a:avLst/>
          </a:prstGeom>
          <a:noFill/>
          <a:ln>
            <a:noFill/>
          </a:ln>
        </p:spPr>
        <p:txBody>
          <a:bodyPr spcFirstLastPara="1" wrap="square" lIns="91425" tIns="45700" rIns="91425" bIns="45700" anchor="t" anchorCtr="0">
            <a:noAutofit/>
          </a:bodyPr>
          <a:lstStyle/>
          <a:p>
            <a:pPr lvl="0"/>
            <a:r>
              <a:rPr lang="it-IT" sz="1600" dirty="0">
                <a:latin typeface="Calibri" panose="020F0502020204030204" pitchFamily="34" charset="0"/>
                <a:cs typeface="Calibri" panose="020F0502020204030204" pitchFamily="34" charset="0"/>
              </a:rPr>
              <a:t>Quali sono i benefici del networking e dell’essere parte di un network? Ci sono altri benefici che ti vengono in mente? </a:t>
            </a:r>
            <a:endParaRPr sz="1800" dirty="0">
              <a:solidFill>
                <a:srgbClr val="595959"/>
              </a:solidFill>
              <a:latin typeface="Calibri" panose="020F0502020204030204" pitchFamily="34" charset="0"/>
              <a:ea typeface="Calibri"/>
              <a:cs typeface="Calibri" panose="020F0502020204030204" pitchFamily="34" charset="0"/>
              <a:sym typeface="Calibri"/>
            </a:endParaRPr>
          </a:p>
        </p:txBody>
      </p:sp>
      <p:sp>
        <p:nvSpPr>
          <p:cNvPr id="464" name="Google Shape;464;p28"/>
          <p:cNvSpPr txBox="1"/>
          <p:nvPr/>
        </p:nvSpPr>
        <p:spPr>
          <a:xfrm>
            <a:off x="3156365" y="302412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465" name="Google Shape;465;p28"/>
          <p:cNvSpPr/>
          <p:nvPr/>
        </p:nvSpPr>
        <p:spPr>
          <a:xfrm>
            <a:off x="646529" y="1892731"/>
            <a:ext cx="754393" cy="754393"/>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accent2"/>
              </a:solidFill>
              <a:latin typeface="Calibri"/>
              <a:ea typeface="Calibri"/>
              <a:cs typeface="Calibri"/>
              <a:sym typeface="Calibri"/>
            </a:endParaRPr>
          </a:p>
        </p:txBody>
      </p:sp>
      <p:sp>
        <p:nvSpPr>
          <p:cNvPr id="466" name="Google Shape;466;p28"/>
          <p:cNvSpPr/>
          <p:nvPr/>
        </p:nvSpPr>
        <p:spPr>
          <a:xfrm>
            <a:off x="3479208" y="1942248"/>
            <a:ext cx="754393" cy="754393"/>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467" name="Google Shape;467;p28"/>
          <p:cNvSpPr txBox="1"/>
          <p:nvPr/>
        </p:nvSpPr>
        <p:spPr>
          <a:xfrm>
            <a:off x="5805860" y="2760742"/>
            <a:ext cx="1774330" cy="112185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dirty="0" err="1">
                <a:solidFill>
                  <a:schemeClr val="dk1"/>
                </a:solidFill>
                <a:latin typeface="Calibri"/>
                <a:ea typeface="Calibri"/>
                <a:cs typeface="Calibri"/>
                <a:sym typeface="Calibri"/>
              </a:rPr>
              <a:t>Quali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fattori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prendere</a:t>
            </a:r>
            <a:r>
              <a:rPr lang="en-GB" sz="1600" dirty="0">
                <a:solidFill>
                  <a:schemeClr val="dk1"/>
                </a:solidFill>
                <a:latin typeface="Calibri"/>
                <a:ea typeface="Calibri"/>
                <a:cs typeface="Calibri"/>
                <a:sym typeface="Calibri"/>
              </a:rPr>
              <a:t> in </a:t>
            </a:r>
            <a:r>
              <a:rPr lang="en-GB" sz="1600" dirty="0" err="1">
                <a:solidFill>
                  <a:schemeClr val="dk1"/>
                </a:solidFill>
                <a:latin typeface="Calibri"/>
                <a:ea typeface="Calibri"/>
                <a:cs typeface="Calibri"/>
                <a:sym typeface="Calibri"/>
              </a:rPr>
              <a:t>considerazione</a:t>
            </a:r>
            <a:r>
              <a:rPr lang="en-GB" sz="1600" dirty="0">
                <a:solidFill>
                  <a:schemeClr val="dk1"/>
                </a:solidFill>
                <a:latin typeface="Calibri"/>
                <a:ea typeface="Calibri"/>
                <a:cs typeface="Calibri"/>
                <a:sym typeface="Calibri"/>
              </a:rPr>
              <a:t> prima di </a:t>
            </a:r>
            <a:r>
              <a:rPr lang="en-GB" sz="1600" dirty="0" err="1">
                <a:solidFill>
                  <a:schemeClr val="dk1"/>
                </a:solidFill>
                <a:latin typeface="Calibri"/>
                <a:ea typeface="Calibri"/>
                <a:cs typeface="Calibri"/>
                <a:sym typeface="Calibri"/>
              </a:rPr>
              <a:t>creare</a:t>
            </a:r>
            <a:r>
              <a:rPr lang="en-GB" sz="1600" dirty="0">
                <a:solidFill>
                  <a:schemeClr val="dk1"/>
                </a:solidFill>
                <a:latin typeface="Calibri"/>
                <a:ea typeface="Calibri"/>
                <a:cs typeface="Calibri"/>
                <a:sym typeface="Calibri"/>
              </a:rPr>
              <a:t> o </a:t>
            </a:r>
            <a:r>
              <a:rPr lang="en-GB" sz="1600" dirty="0" err="1">
                <a:solidFill>
                  <a:schemeClr val="dk1"/>
                </a:solidFill>
                <a:latin typeface="Calibri"/>
                <a:ea typeface="Calibri"/>
                <a:cs typeface="Calibri"/>
                <a:sym typeface="Calibri"/>
              </a:rPr>
              <a:t>unirsi</a:t>
            </a:r>
            <a:r>
              <a:rPr lang="en-GB" sz="1600" dirty="0">
                <a:solidFill>
                  <a:schemeClr val="dk1"/>
                </a:solidFill>
                <a:latin typeface="Calibri"/>
                <a:ea typeface="Calibri"/>
                <a:cs typeface="Calibri"/>
                <a:sym typeface="Calibri"/>
              </a:rPr>
              <a:t> ad un network? </a:t>
            </a:r>
            <a:endParaRPr sz="1600" dirty="0">
              <a:solidFill>
                <a:srgbClr val="595959"/>
              </a:solidFill>
              <a:latin typeface="Calibri"/>
              <a:ea typeface="Calibri"/>
              <a:cs typeface="Calibri"/>
              <a:sym typeface="Calibri"/>
            </a:endParaRPr>
          </a:p>
        </p:txBody>
      </p:sp>
      <p:sp>
        <p:nvSpPr>
          <p:cNvPr id="468" name="Google Shape;468;p28"/>
          <p:cNvSpPr txBox="1"/>
          <p:nvPr/>
        </p:nvSpPr>
        <p:spPr>
          <a:xfrm>
            <a:off x="5461229" y="2747023"/>
            <a:ext cx="2227825" cy="1105413"/>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chemeClr val="dk1"/>
              </a:solidFill>
              <a:latin typeface="Calibri"/>
              <a:ea typeface="Calibri"/>
              <a:cs typeface="Calibri"/>
              <a:sym typeface="Calibri"/>
            </a:endParaRPr>
          </a:p>
        </p:txBody>
      </p:sp>
      <p:sp>
        <p:nvSpPr>
          <p:cNvPr id="469" name="Google Shape;469;p28"/>
          <p:cNvSpPr/>
          <p:nvPr/>
        </p:nvSpPr>
        <p:spPr>
          <a:xfrm>
            <a:off x="6322938" y="1893045"/>
            <a:ext cx="754393" cy="754393"/>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470" name="Google Shape;470;p28"/>
          <p:cNvSpPr/>
          <p:nvPr/>
        </p:nvSpPr>
        <p:spPr>
          <a:xfrm>
            <a:off x="4068505" y="4552023"/>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471" name="Google Shape;471;p28"/>
          <p:cNvSpPr/>
          <p:nvPr/>
        </p:nvSpPr>
        <p:spPr>
          <a:xfrm>
            <a:off x="6516355" y="2079349"/>
            <a:ext cx="360000" cy="360000"/>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472" name="Google Shape;472;p28"/>
          <p:cNvSpPr/>
          <p:nvPr/>
        </p:nvSpPr>
        <p:spPr>
          <a:xfrm>
            <a:off x="3653712" y="2122375"/>
            <a:ext cx="411575" cy="344044"/>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73" name="Google Shape;473;p28"/>
          <p:cNvSpPr/>
          <p:nvPr/>
        </p:nvSpPr>
        <p:spPr>
          <a:xfrm>
            <a:off x="801664" y="2140475"/>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74" name="Google Shape;474;p28"/>
          <p:cNvSpPr/>
          <p:nvPr/>
        </p:nvSpPr>
        <p:spPr>
          <a:xfrm>
            <a:off x="1275027" y="4607197"/>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75" name="Google Shape;475;p28"/>
          <p:cNvSpPr txBox="1"/>
          <p:nvPr/>
        </p:nvSpPr>
        <p:spPr>
          <a:xfrm>
            <a:off x="3048000" y="279083"/>
            <a:ext cx="8656320" cy="72516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600"/>
              <a:buFont typeface="Calibri"/>
              <a:buNone/>
            </a:pPr>
            <a:r>
              <a:rPr lang="en-GB" sz="3600" dirty="0">
                <a:solidFill>
                  <a:schemeClr val="dk1"/>
                </a:solidFill>
                <a:latin typeface="Calibri"/>
                <a:ea typeface="Calibri"/>
                <a:cs typeface="Calibri"/>
                <a:sym typeface="Calibri"/>
              </a:rPr>
              <a:t>Test di </a:t>
            </a:r>
            <a:r>
              <a:rPr lang="en-GB" sz="3600" dirty="0" err="1">
                <a:solidFill>
                  <a:schemeClr val="dk1"/>
                </a:solidFill>
                <a:latin typeface="Calibri"/>
                <a:ea typeface="Calibri"/>
                <a:cs typeface="Calibri"/>
                <a:sym typeface="Calibri"/>
              </a:rPr>
              <a:t>autovalutazione</a:t>
            </a:r>
            <a:endParaRPr dirty="0"/>
          </a:p>
        </p:txBody>
      </p:sp>
      <p:pic>
        <p:nvPicPr>
          <p:cNvPr id="476" name="Google Shape;476;p28"/>
          <p:cNvPicPr preferRelativeResize="0"/>
          <p:nvPr/>
        </p:nvPicPr>
        <p:blipFill rotWithShape="1">
          <a:blip r:embed="rId5">
            <a:alphaModFix/>
          </a:blip>
          <a:srcRect/>
          <a:stretch/>
        </p:blipFill>
        <p:spPr>
          <a:xfrm>
            <a:off x="7689054" y="1137304"/>
            <a:ext cx="4493655" cy="4279525"/>
          </a:xfrm>
          <a:prstGeom prst="rect">
            <a:avLst/>
          </a:prstGeom>
          <a:noFill/>
          <a:ln>
            <a:noFill/>
          </a:ln>
        </p:spPr>
      </p:pic>
      <p:sp>
        <p:nvSpPr>
          <p:cNvPr id="477" name="Google Shape;477;p28"/>
          <p:cNvSpPr/>
          <p:nvPr/>
        </p:nvSpPr>
        <p:spPr>
          <a:xfrm>
            <a:off x="7689054" y="1137305"/>
            <a:ext cx="4502947" cy="4279524"/>
          </a:xfrm>
          <a:prstGeom prst="rect">
            <a:avLst/>
          </a:prstGeom>
          <a:solidFill>
            <a:schemeClr val="lt1">
              <a:alpha val="28627"/>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8" name="Google Shape;478;p28"/>
          <p:cNvSpPr txBox="1"/>
          <p:nvPr/>
        </p:nvSpPr>
        <p:spPr>
          <a:xfrm>
            <a:off x="1743273" y="4908422"/>
            <a:ext cx="1413092" cy="1873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rgbClr val="595959"/>
              </a:solidFill>
              <a:latin typeface="Calibri"/>
              <a:ea typeface="Calibri"/>
              <a:cs typeface="Calibri"/>
              <a:sym typeface="Calibri"/>
            </a:endParaRPr>
          </a:p>
        </p:txBody>
      </p:sp>
      <p:sp>
        <p:nvSpPr>
          <p:cNvPr id="479" name="Google Shape;479;p28"/>
          <p:cNvSpPr txBox="1"/>
          <p:nvPr/>
        </p:nvSpPr>
        <p:spPr>
          <a:xfrm>
            <a:off x="1743273" y="521610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480" name="Google Shape;480;p28"/>
          <p:cNvSpPr txBox="1"/>
          <p:nvPr/>
        </p:nvSpPr>
        <p:spPr>
          <a:xfrm>
            <a:off x="4552307" y="518562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482" name="Google Shape;482;p28"/>
          <p:cNvSpPr/>
          <p:nvPr/>
        </p:nvSpPr>
        <p:spPr>
          <a:xfrm>
            <a:off x="5049654" y="4283875"/>
            <a:ext cx="411575" cy="344044"/>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84" name="Google Shape;484;p28"/>
          <p:cNvSpPr/>
          <p:nvPr/>
        </p:nvSpPr>
        <p:spPr>
          <a:xfrm>
            <a:off x="1823003" y="4608933"/>
            <a:ext cx="754393" cy="754393"/>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accent2"/>
              </a:solidFill>
              <a:latin typeface="Calibri"/>
              <a:ea typeface="Calibri"/>
              <a:cs typeface="Calibri"/>
              <a:sym typeface="Calibri"/>
            </a:endParaRPr>
          </a:p>
        </p:txBody>
      </p:sp>
      <p:sp>
        <p:nvSpPr>
          <p:cNvPr id="485" name="Google Shape;485;p28"/>
          <p:cNvSpPr/>
          <p:nvPr/>
        </p:nvSpPr>
        <p:spPr>
          <a:xfrm>
            <a:off x="1996802" y="4844126"/>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86" name="Google Shape;486;p28"/>
          <p:cNvSpPr/>
          <p:nvPr/>
        </p:nvSpPr>
        <p:spPr>
          <a:xfrm>
            <a:off x="1461452" y="5478958"/>
            <a:ext cx="4455871"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a:solidFill>
                  <a:schemeClr val="dk1"/>
                </a:solidFill>
                <a:latin typeface="Calibri"/>
                <a:ea typeface="Calibri"/>
                <a:cs typeface="Calibri"/>
                <a:sym typeface="Calibri"/>
              </a:rPr>
              <a:t>Come </a:t>
            </a:r>
            <a:r>
              <a:rPr lang="en-GB" sz="1600" dirty="0" err="1">
                <a:solidFill>
                  <a:schemeClr val="dk1"/>
                </a:solidFill>
                <a:latin typeface="Calibri"/>
                <a:ea typeface="Calibri"/>
                <a:cs typeface="Calibri"/>
                <a:sym typeface="Calibri"/>
              </a:rPr>
              <a:t>può</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l’impegno</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comunitario</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migliorare</a:t>
            </a:r>
            <a:r>
              <a:rPr lang="en-GB" sz="1600" dirty="0">
                <a:solidFill>
                  <a:schemeClr val="dk1"/>
                </a:solidFill>
                <a:latin typeface="Calibri"/>
                <a:ea typeface="Calibri"/>
                <a:cs typeface="Calibri"/>
                <a:sym typeface="Calibri"/>
              </a:rPr>
              <a:t> lo </a:t>
            </a:r>
            <a:r>
              <a:rPr lang="en-GB" sz="1600" dirty="0" err="1">
                <a:solidFill>
                  <a:schemeClr val="dk1"/>
                </a:solidFill>
                <a:latin typeface="Calibri"/>
                <a:ea typeface="Calibri"/>
                <a:cs typeface="Calibri"/>
                <a:sym typeface="Calibri"/>
              </a:rPr>
              <a:t>sviluppo</a:t>
            </a:r>
            <a:r>
              <a:rPr lang="en-GB" sz="1600" dirty="0">
                <a:solidFill>
                  <a:schemeClr val="dk1"/>
                </a:solidFill>
                <a:latin typeface="Calibri"/>
                <a:ea typeface="Calibri"/>
                <a:cs typeface="Calibri"/>
                <a:sym typeface="Calibri"/>
              </a:rPr>
              <a:t> ICH? </a:t>
            </a:r>
            <a:endParaRPr sz="1600" dirty="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9"/>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2"/>
              </a:buClr>
              <a:buSzPts val="4800"/>
              <a:buFont typeface="Calibri"/>
              <a:buNone/>
            </a:pPr>
            <a:r>
              <a:rPr lang="en-GB" b="1" dirty="0">
                <a:solidFill>
                  <a:srgbClr val="266C9F"/>
                </a:solidFill>
              </a:rPr>
              <a:t>GRAZIE</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txBox="1"/>
          <p:nvPr/>
        </p:nvSpPr>
        <p:spPr>
          <a:xfrm>
            <a:off x="2394025" y="368489"/>
            <a:ext cx="7874855" cy="72424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400"/>
              <a:buFont typeface="Arial"/>
              <a:buNone/>
            </a:pPr>
            <a:r>
              <a:rPr lang="it-IT" sz="4400" dirty="0">
                <a:solidFill>
                  <a:schemeClr val="dk1"/>
                </a:solidFill>
                <a:latin typeface="Calibri"/>
                <a:ea typeface="Calibri"/>
                <a:cs typeface="Calibri"/>
                <a:sym typeface="Calibri"/>
              </a:rPr>
              <a:t>INDICE</a:t>
            </a:r>
            <a:endParaRPr dirty="0"/>
          </a:p>
          <a:p>
            <a:pPr marL="0" marR="0" lvl="0" indent="0" algn="ctr" rtl="0">
              <a:lnSpc>
                <a:spcPct val="90000"/>
              </a:lnSpc>
              <a:spcBef>
                <a:spcPts val="100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p:txBody>
      </p:sp>
      <p:sp>
        <p:nvSpPr>
          <p:cNvPr id="146" name="Google Shape;146;p3"/>
          <p:cNvSpPr/>
          <p:nvPr/>
        </p:nvSpPr>
        <p:spPr>
          <a:xfrm>
            <a:off x="807658" y="4003755"/>
            <a:ext cx="2160000" cy="108000"/>
          </a:xfrm>
          <a:prstGeom prst="roundRect">
            <a:avLst>
              <a:gd name="adj" fmla="val 50000"/>
            </a:avLst>
          </a:prstGeom>
          <a:solidFill>
            <a:srgbClr val="4EAE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3"/>
          <p:cNvSpPr/>
          <p:nvPr/>
        </p:nvSpPr>
        <p:spPr>
          <a:xfrm>
            <a:off x="2941173" y="3772014"/>
            <a:ext cx="2160000" cy="108000"/>
          </a:xfrm>
          <a:prstGeom prst="roundRect">
            <a:avLst>
              <a:gd name="adj" fmla="val 50000"/>
            </a:avLst>
          </a:prstGeom>
          <a:solidFill>
            <a:srgbClr val="266C9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lt1"/>
              </a:solidFill>
              <a:latin typeface="Calibri"/>
              <a:ea typeface="Calibri"/>
              <a:cs typeface="Calibri"/>
              <a:sym typeface="Calibri"/>
            </a:endParaRPr>
          </a:p>
        </p:txBody>
      </p:sp>
      <p:sp>
        <p:nvSpPr>
          <p:cNvPr id="148" name="Google Shape;148;p3"/>
          <p:cNvSpPr/>
          <p:nvPr/>
        </p:nvSpPr>
        <p:spPr>
          <a:xfrm>
            <a:off x="5251453" y="3576387"/>
            <a:ext cx="2160000" cy="104883"/>
          </a:xfrm>
          <a:prstGeom prst="roundRect">
            <a:avLst>
              <a:gd name="adj" fmla="val 50000"/>
            </a:avLst>
          </a:prstGeom>
          <a:solidFill>
            <a:srgbClr val="FFB5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lt1"/>
              </a:solidFill>
              <a:latin typeface="Calibri"/>
              <a:ea typeface="Calibri"/>
              <a:cs typeface="Calibri"/>
              <a:sym typeface="Calibri"/>
            </a:endParaRPr>
          </a:p>
        </p:txBody>
      </p:sp>
      <p:sp>
        <p:nvSpPr>
          <p:cNvPr id="149" name="Google Shape;149;p3"/>
          <p:cNvSpPr txBox="1"/>
          <p:nvPr/>
        </p:nvSpPr>
        <p:spPr>
          <a:xfrm>
            <a:off x="1145900" y="2222690"/>
            <a:ext cx="1560593"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err="1">
                <a:solidFill>
                  <a:srgbClr val="262626"/>
                </a:solidFill>
                <a:latin typeface="Calibri"/>
                <a:ea typeface="Calibri"/>
                <a:cs typeface="Calibri"/>
                <a:sym typeface="Calibri"/>
              </a:rPr>
              <a:t>Unità</a:t>
            </a:r>
            <a:r>
              <a:rPr lang="en-GB" sz="1600" b="1" dirty="0">
                <a:solidFill>
                  <a:srgbClr val="262626"/>
                </a:solidFill>
                <a:latin typeface="Calibri"/>
                <a:ea typeface="Calibri"/>
                <a:cs typeface="Calibri"/>
                <a:sym typeface="Calibri"/>
              </a:rPr>
              <a:t> 1 </a:t>
            </a:r>
            <a:endParaRPr dirty="0"/>
          </a:p>
          <a:p>
            <a:pPr lvl="0"/>
            <a:r>
              <a:rPr lang="it-IT" sz="1600" b="1" dirty="0">
                <a:solidFill>
                  <a:schemeClr val="tx1">
                    <a:lumMod val="85000"/>
                    <a:lumOff val="15000"/>
                  </a:schemeClr>
                </a:solidFill>
                <a:latin typeface="Calibri" panose="020F0502020204030204" pitchFamily="34" charset="0"/>
                <a:cs typeface="Calibri" panose="020F0502020204030204" pitchFamily="34" charset="0"/>
              </a:rPr>
              <a:t>Identificare nuove idee e opportunità locali in ambito ICH </a:t>
            </a:r>
            <a:endParaRPr sz="1600" dirty="0">
              <a:solidFill>
                <a:schemeClr val="tx1">
                  <a:lumMod val="85000"/>
                  <a:lumOff val="15000"/>
                </a:schemeClr>
              </a:solidFill>
              <a:latin typeface="Calibri" panose="020F0502020204030204" pitchFamily="34" charset="0"/>
              <a:cs typeface="Calibri" panose="020F0502020204030204" pitchFamily="34" charset="0"/>
            </a:endParaRPr>
          </a:p>
        </p:txBody>
      </p:sp>
      <p:cxnSp>
        <p:nvCxnSpPr>
          <p:cNvPr id="150" name="Google Shape;150;p3"/>
          <p:cNvCxnSpPr/>
          <p:nvPr/>
        </p:nvCxnSpPr>
        <p:spPr>
          <a:xfrm>
            <a:off x="981372" y="2392868"/>
            <a:ext cx="10011" cy="1513622"/>
          </a:xfrm>
          <a:prstGeom prst="straightConnector1">
            <a:avLst/>
          </a:prstGeom>
          <a:noFill/>
          <a:ln w="19050" cap="flat" cmpd="sng">
            <a:solidFill>
              <a:srgbClr val="3F3F3F"/>
            </a:solidFill>
            <a:prstDash val="dash"/>
            <a:miter lim="800000"/>
            <a:headEnd type="oval" w="med" len="med"/>
            <a:tailEnd type="oval" w="med" len="med"/>
          </a:ln>
        </p:spPr>
      </p:cxnSp>
      <p:grpSp>
        <p:nvGrpSpPr>
          <p:cNvPr id="151" name="Google Shape;151;p3"/>
          <p:cNvGrpSpPr/>
          <p:nvPr/>
        </p:nvGrpSpPr>
        <p:grpSpPr>
          <a:xfrm>
            <a:off x="3001683" y="2098308"/>
            <a:ext cx="1615821" cy="1323399"/>
            <a:chOff x="1561856" y="1730484"/>
            <a:chExt cx="1258937" cy="1323399"/>
          </a:xfrm>
        </p:grpSpPr>
        <p:sp>
          <p:nvSpPr>
            <p:cNvPr id="152" name="Google Shape;152;p3"/>
            <p:cNvSpPr txBox="1"/>
            <p:nvPr/>
          </p:nvSpPr>
          <p:spPr>
            <a:xfrm>
              <a:off x="1697936" y="1990366"/>
              <a:ext cx="1045001" cy="3303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3F3F3F"/>
                </a:solidFill>
                <a:latin typeface="Calibri"/>
                <a:ea typeface="Calibri"/>
                <a:cs typeface="Calibri"/>
                <a:sym typeface="Calibri"/>
              </a:endParaRPr>
            </a:p>
          </p:txBody>
        </p:sp>
        <p:sp>
          <p:nvSpPr>
            <p:cNvPr id="153" name="Google Shape;153;p3"/>
            <p:cNvSpPr txBox="1"/>
            <p:nvPr/>
          </p:nvSpPr>
          <p:spPr>
            <a:xfrm>
              <a:off x="1561856" y="1730484"/>
              <a:ext cx="1258937" cy="1323399"/>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1600" b="1" dirty="0" err="1">
                  <a:solidFill>
                    <a:srgbClr val="3F3F3F"/>
                  </a:solidFill>
                  <a:latin typeface="Calibri"/>
                  <a:ea typeface="Calibri"/>
                  <a:cs typeface="Calibri"/>
                  <a:sym typeface="Calibri"/>
                </a:rPr>
                <a:t>Unità</a:t>
              </a:r>
              <a:r>
                <a:rPr lang="en-GB" sz="1600" b="1" dirty="0">
                  <a:solidFill>
                    <a:srgbClr val="3F3F3F"/>
                  </a:solidFill>
                  <a:latin typeface="Calibri"/>
                  <a:ea typeface="Calibri"/>
                  <a:cs typeface="Calibri"/>
                  <a:sym typeface="Calibri"/>
                </a:rPr>
                <a:t> 2 </a:t>
              </a:r>
              <a:endParaRPr dirty="0"/>
            </a:p>
            <a:p>
              <a:pPr marL="0" marR="0" lvl="0" indent="0" algn="l" rtl="0">
                <a:spcBef>
                  <a:spcPts val="0"/>
                </a:spcBef>
                <a:spcAft>
                  <a:spcPts val="0"/>
                </a:spcAft>
                <a:buNone/>
              </a:pPr>
              <a:r>
                <a:rPr lang="en-GB" sz="1600" b="1" dirty="0">
                  <a:solidFill>
                    <a:srgbClr val="3F3F3F"/>
                  </a:solidFill>
                  <a:latin typeface="Calibri"/>
                  <a:ea typeface="Calibri"/>
                  <a:cs typeface="Calibri"/>
                  <a:sym typeface="Calibri"/>
                </a:rPr>
                <a:t>Networking, </a:t>
              </a:r>
              <a:r>
                <a:rPr lang="en-GB" sz="1600" b="1" dirty="0" err="1">
                  <a:solidFill>
                    <a:srgbClr val="3F3F3F"/>
                  </a:solidFill>
                  <a:latin typeface="Calibri"/>
                  <a:ea typeface="Calibri"/>
                  <a:cs typeface="Calibri"/>
                  <a:sym typeface="Calibri"/>
                </a:rPr>
                <a:t>apprendimento</a:t>
              </a:r>
              <a:r>
                <a:rPr lang="en-GB" sz="1600" b="1" dirty="0">
                  <a:solidFill>
                    <a:srgbClr val="3F3F3F"/>
                  </a:solidFill>
                  <a:latin typeface="Calibri"/>
                  <a:ea typeface="Calibri"/>
                  <a:cs typeface="Calibri"/>
                  <a:sym typeface="Calibri"/>
                </a:rPr>
                <a:t> </a:t>
              </a:r>
              <a:r>
                <a:rPr lang="en-GB" sz="1600" b="1" dirty="0" err="1">
                  <a:solidFill>
                    <a:srgbClr val="3F3F3F"/>
                  </a:solidFill>
                  <a:latin typeface="Calibri"/>
                  <a:ea typeface="Calibri"/>
                  <a:cs typeface="Calibri"/>
                  <a:sym typeface="Calibri"/>
                </a:rPr>
                <a:t>tra</a:t>
              </a:r>
              <a:r>
                <a:rPr lang="en-GB" sz="1600" b="1" dirty="0">
                  <a:solidFill>
                    <a:srgbClr val="3F3F3F"/>
                  </a:solidFill>
                  <a:latin typeface="Calibri"/>
                  <a:ea typeface="Calibri"/>
                  <a:cs typeface="Calibri"/>
                  <a:sym typeface="Calibri"/>
                </a:rPr>
                <a:t> </a:t>
              </a:r>
              <a:r>
                <a:rPr lang="en-GB" sz="1600" b="1" dirty="0" err="1">
                  <a:solidFill>
                    <a:srgbClr val="3F3F3F"/>
                  </a:solidFill>
                  <a:latin typeface="Calibri"/>
                  <a:ea typeface="Calibri"/>
                  <a:cs typeface="Calibri"/>
                  <a:sym typeface="Calibri"/>
                </a:rPr>
                <a:t>pari</a:t>
              </a:r>
              <a:r>
                <a:rPr lang="en-GB" sz="1600" b="1" dirty="0">
                  <a:solidFill>
                    <a:srgbClr val="3F3F3F"/>
                  </a:solidFill>
                  <a:latin typeface="Calibri"/>
                  <a:ea typeface="Calibri"/>
                  <a:cs typeface="Calibri"/>
                  <a:sym typeface="Calibri"/>
                </a:rPr>
                <a:t> e mentoring</a:t>
              </a:r>
            </a:p>
          </p:txBody>
        </p:sp>
      </p:grpSp>
      <p:cxnSp>
        <p:nvCxnSpPr>
          <p:cNvPr id="154" name="Google Shape;154;p3"/>
          <p:cNvCxnSpPr/>
          <p:nvPr/>
        </p:nvCxnSpPr>
        <p:spPr>
          <a:xfrm>
            <a:off x="2871138" y="2201640"/>
            <a:ext cx="10011" cy="1513622"/>
          </a:xfrm>
          <a:prstGeom prst="straightConnector1">
            <a:avLst/>
          </a:prstGeom>
          <a:noFill/>
          <a:ln w="19050" cap="flat" cmpd="sng">
            <a:solidFill>
              <a:srgbClr val="3F3F3F"/>
            </a:solidFill>
            <a:prstDash val="dash"/>
            <a:miter lim="800000"/>
            <a:headEnd type="oval" w="med" len="med"/>
            <a:tailEnd type="oval" w="med" len="med"/>
          </a:ln>
        </p:spPr>
      </p:cxnSp>
      <p:grpSp>
        <p:nvGrpSpPr>
          <p:cNvPr id="155" name="Google Shape;155;p3"/>
          <p:cNvGrpSpPr/>
          <p:nvPr/>
        </p:nvGrpSpPr>
        <p:grpSpPr>
          <a:xfrm>
            <a:off x="5251452" y="1934676"/>
            <a:ext cx="1900119" cy="1323399"/>
            <a:chOff x="1724504" y="1768017"/>
            <a:chExt cx="1018432" cy="2352536"/>
          </a:xfrm>
        </p:grpSpPr>
        <p:sp>
          <p:nvSpPr>
            <p:cNvPr id="156" name="Google Shape;156;p3"/>
            <p:cNvSpPr txBox="1"/>
            <p:nvPr/>
          </p:nvSpPr>
          <p:spPr>
            <a:xfrm>
              <a:off x="1724504" y="2012928"/>
              <a:ext cx="10184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3F3F3F"/>
                </a:solidFill>
                <a:latin typeface="Calibri"/>
                <a:ea typeface="Calibri"/>
                <a:cs typeface="Calibri"/>
                <a:sym typeface="Calibri"/>
              </a:endParaRPr>
            </a:p>
          </p:txBody>
        </p:sp>
        <p:sp>
          <p:nvSpPr>
            <p:cNvPr id="157" name="Google Shape;157;p3"/>
            <p:cNvSpPr txBox="1"/>
            <p:nvPr/>
          </p:nvSpPr>
          <p:spPr>
            <a:xfrm>
              <a:off x="1760832" y="1768017"/>
              <a:ext cx="967498" cy="2352536"/>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1600" b="1" dirty="0" err="1">
                  <a:solidFill>
                    <a:srgbClr val="3F3F3F"/>
                  </a:solidFill>
                  <a:latin typeface="Calibri"/>
                  <a:ea typeface="Calibri"/>
                  <a:cs typeface="Calibri"/>
                  <a:sym typeface="Calibri"/>
                </a:rPr>
                <a:t>Unità</a:t>
              </a:r>
              <a:r>
                <a:rPr lang="en-GB" sz="1600" b="1" dirty="0">
                  <a:solidFill>
                    <a:srgbClr val="3F3F3F"/>
                  </a:solidFill>
                  <a:latin typeface="Calibri"/>
                  <a:ea typeface="Calibri"/>
                  <a:cs typeface="Calibri"/>
                  <a:sym typeface="Calibri"/>
                </a:rPr>
                <a:t> 3</a:t>
              </a:r>
              <a:endParaRPr dirty="0"/>
            </a:p>
            <a:p>
              <a:pPr marL="0" marR="0" lvl="0" indent="0" algn="l" rtl="0">
                <a:spcBef>
                  <a:spcPts val="0"/>
                </a:spcBef>
                <a:spcAft>
                  <a:spcPts val="0"/>
                </a:spcAft>
                <a:buNone/>
              </a:pPr>
              <a:r>
                <a:rPr lang="en-GB" sz="1600" b="1" dirty="0" err="1">
                  <a:solidFill>
                    <a:srgbClr val="3F3F3F"/>
                  </a:solidFill>
                  <a:latin typeface="Calibri"/>
                  <a:ea typeface="Calibri"/>
                  <a:cs typeface="Calibri"/>
                  <a:sym typeface="Calibri"/>
                </a:rPr>
                <a:t>Potenziamento</a:t>
              </a:r>
              <a:r>
                <a:rPr lang="en-GB" sz="1600" b="1" dirty="0">
                  <a:solidFill>
                    <a:srgbClr val="3F3F3F"/>
                  </a:solidFill>
                  <a:latin typeface="Calibri"/>
                  <a:ea typeface="Calibri"/>
                  <a:cs typeface="Calibri"/>
                  <a:sym typeface="Calibri"/>
                </a:rPr>
                <a:t> </a:t>
              </a:r>
              <a:r>
                <a:rPr lang="en-GB" sz="1600" b="1" dirty="0" err="1">
                  <a:solidFill>
                    <a:srgbClr val="3F3F3F"/>
                  </a:solidFill>
                  <a:latin typeface="Calibri"/>
                  <a:ea typeface="Calibri"/>
                  <a:cs typeface="Calibri"/>
                  <a:sym typeface="Calibri"/>
                </a:rPr>
                <a:t>delle</a:t>
              </a:r>
              <a:r>
                <a:rPr lang="en-GB" sz="1600" b="1" dirty="0">
                  <a:solidFill>
                    <a:srgbClr val="3F3F3F"/>
                  </a:solidFill>
                  <a:latin typeface="Calibri"/>
                  <a:ea typeface="Calibri"/>
                  <a:cs typeface="Calibri"/>
                  <a:sym typeface="Calibri"/>
                </a:rPr>
                <a:t> </a:t>
              </a:r>
              <a:r>
                <a:rPr lang="en-GB" sz="1600" b="1" dirty="0" err="1">
                  <a:solidFill>
                    <a:srgbClr val="3F3F3F"/>
                  </a:solidFill>
                  <a:latin typeface="Calibri"/>
                  <a:ea typeface="Calibri"/>
                  <a:cs typeface="Calibri"/>
                  <a:sym typeface="Calibri"/>
                </a:rPr>
                <a:t>capacità</a:t>
              </a:r>
              <a:r>
                <a:rPr lang="en-GB" sz="1600" b="1" dirty="0">
                  <a:solidFill>
                    <a:srgbClr val="3F3F3F"/>
                  </a:solidFill>
                  <a:latin typeface="Calibri"/>
                  <a:ea typeface="Calibri"/>
                  <a:cs typeface="Calibri"/>
                  <a:sym typeface="Calibri"/>
                </a:rPr>
                <a:t> e </a:t>
              </a:r>
              <a:r>
                <a:rPr lang="en-GB" sz="1600" b="1" dirty="0" err="1">
                  <a:solidFill>
                    <a:srgbClr val="3F3F3F"/>
                  </a:solidFill>
                  <a:latin typeface="Calibri"/>
                  <a:ea typeface="Calibri"/>
                  <a:cs typeface="Calibri"/>
                  <a:sym typeface="Calibri"/>
                </a:rPr>
                <a:t>coinvolgimento</a:t>
              </a:r>
              <a:r>
                <a:rPr lang="en-GB" sz="1600" b="1" dirty="0">
                  <a:solidFill>
                    <a:srgbClr val="3F3F3F"/>
                  </a:solidFill>
                  <a:latin typeface="Calibri"/>
                  <a:ea typeface="Calibri"/>
                  <a:cs typeface="Calibri"/>
                  <a:sym typeface="Calibri"/>
                </a:rPr>
                <a:t> </a:t>
              </a:r>
              <a:r>
                <a:rPr lang="en-GB" sz="1600" b="1" dirty="0" err="1">
                  <a:solidFill>
                    <a:srgbClr val="3F3F3F"/>
                  </a:solidFill>
                  <a:latin typeface="Calibri"/>
                  <a:ea typeface="Calibri"/>
                  <a:cs typeface="Calibri"/>
                  <a:sym typeface="Calibri"/>
                </a:rPr>
                <a:t>comunitario</a:t>
              </a:r>
              <a:endParaRPr sz="1600" b="1" dirty="0">
                <a:solidFill>
                  <a:srgbClr val="3F3F3F"/>
                </a:solidFill>
                <a:latin typeface="Calibri"/>
                <a:ea typeface="Calibri"/>
                <a:cs typeface="Calibri"/>
                <a:sym typeface="Calibri"/>
              </a:endParaRPr>
            </a:p>
          </p:txBody>
        </p:sp>
      </p:grpSp>
      <p:cxnSp>
        <p:nvCxnSpPr>
          <p:cNvPr id="158" name="Google Shape;158;p3"/>
          <p:cNvCxnSpPr/>
          <p:nvPr/>
        </p:nvCxnSpPr>
        <p:spPr>
          <a:xfrm>
            <a:off x="4963361" y="1996601"/>
            <a:ext cx="10011" cy="1513622"/>
          </a:xfrm>
          <a:prstGeom prst="straightConnector1">
            <a:avLst/>
          </a:prstGeom>
          <a:noFill/>
          <a:ln w="19050" cap="flat" cmpd="sng">
            <a:solidFill>
              <a:srgbClr val="3F3F3F"/>
            </a:solidFill>
            <a:prstDash val="dash"/>
            <a:miter lim="800000"/>
            <a:headEnd type="oval" w="med" len="med"/>
            <a:tailEnd type="oval" w="med" len="med"/>
          </a:ln>
        </p:spPr>
      </p:cxnSp>
      <p:cxnSp>
        <p:nvCxnSpPr>
          <p:cNvPr id="159" name="Google Shape;159;p3"/>
          <p:cNvCxnSpPr/>
          <p:nvPr/>
        </p:nvCxnSpPr>
        <p:spPr>
          <a:xfrm>
            <a:off x="7411453" y="1838425"/>
            <a:ext cx="0" cy="1674525"/>
          </a:xfrm>
          <a:prstGeom prst="straightConnector1">
            <a:avLst/>
          </a:prstGeom>
          <a:noFill/>
          <a:ln w="19050" cap="flat" cmpd="sng">
            <a:solidFill>
              <a:srgbClr val="3F3F3F"/>
            </a:solidFill>
            <a:prstDash val="dash"/>
            <a:miter lim="800000"/>
            <a:headEnd type="oval" w="med" len="med"/>
            <a:tailEnd type="oval"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165" name="Google Shape;165;p4"/>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66" name="Google Shape;166;p4"/>
          <p:cNvPicPr preferRelativeResize="0"/>
          <p:nvPr/>
        </p:nvPicPr>
        <p:blipFill rotWithShape="1">
          <a:blip r:embed="rId4">
            <a:alphaModFix/>
          </a:blip>
          <a:srcRect/>
          <a:stretch/>
        </p:blipFill>
        <p:spPr>
          <a:xfrm>
            <a:off x="9957816" y="0"/>
            <a:ext cx="2219417" cy="883966"/>
          </a:xfrm>
          <a:prstGeom prst="rect">
            <a:avLst/>
          </a:prstGeom>
          <a:noFill/>
          <a:ln>
            <a:noFill/>
          </a:ln>
        </p:spPr>
      </p:pic>
      <p:pic>
        <p:nvPicPr>
          <p:cNvPr id="167" name="Google Shape;167;p4"/>
          <p:cNvPicPr preferRelativeResize="0"/>
          <p:nvPr/>
        </p:nvPicPr>
        <p:blipFill rotWithShape="1">
          <a:blip r:embed="rId5">
            <a:alphaModFix/>
          </a:blip>
          <a:srcRect/>
          <a:stretch/>
        </p:blipFill>
        <p:spPr>
          <a:xfrm>
            <a:off x="-6616" y="-36946"/>
            <a:ext cx="4572000" cy="6457890"/>
          </a:xfrm>
          <a:prstGeom prst="rect">
            <a:avLst/>
          </a:prstGeom>
          <a:noFill/>
          <a:ln>
            <a:noFill/>
          </a:ln>
        </p:spPr>
      </p:pic>
      <p:sp>
        <p:nvSpPr>
          <p:cNvPr id="168" name="Google Shape;168;p4"/>
          <p:cNvSpPr txBox="1"/>
          <p:nvPr/>
        </p:nvSpPr>
        <p:spPr>
          <a:xfrm>
            <a:off x="5071146" y="577349"/>
            <a:ext cx="15404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err="1">
                <a:solidFill>
                  <a:srgbClr val="FFC000"/>
                </a:solidFill>
                <a:latin typeface="Calibri"/>
                <a:ea typeface="Calibri"/>
                <a:cs typeface="Calibri"/>
                <a:sym typeface="Calibri"/>
              </a:rPr>
              <a:t>Unità</a:t>
            </a:r>
            <a:r>
              <a:rPr lang="en-GB" sz="3200" b="1" dirty="0">
                <a:solidFill>
                  <a:srgbClr val="FFC000"/>
                </a:solidFill>
                <a:latin typeface="Calibri"/>
                <a:ea typeface="Calibri"/>
                <a:cs typeface="Calibri"/>
                <a:sym typeface="Calibri"/>
              </a:rPr>
              <a:t> 1 </a:t>
            </a:r>
            <a:endParaRPr sz="2400" b="1" dirty="0">
              <a:solidFill>
                <a:srgbClr val="FFC000"/>
              </a:solidFill>
              <a:latin typeface="Calibri"/>
              <a:ea typeface="Calibri"/>
              <a:cs typeface="Calibri"/>
              <a:sym typeface="Calibri"/>
            </a:endParaRPr>
          </a:p>
        </p:txBody>
      </p:sp>
      <p:sp>
        <p:nvSpPr>
          <p:cNvPr id="169" name="Google Shape;169;p4"/>
          <p:cNvSpPr txBox="1"/>
          <p:nvPr/>
        </p:nvSpPr>
        <p:spPr>
          <a:xfrm>
            <a:off x="5071146" y="1455517"/>
            <a:ext cx="4738776"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lvl="0"/>
            <a:r>
              <a:rPr lang="en-GB" sz="1800" dirty="0">
                <a:solidFill>
                  <a:schemeClr val="dk1"/>
                </a:solidFill>
                <a:latin typeface="Calibri" panose="020F0502020204030204" pitchFamily="34" charset="0"/>
                <a:ea typeface="Calibri"/>
                <a:cs typeface="Calibri" panose="020F0502020204030204" pitchFamily="34" charset="0"/>
                <a:sym typeface="Calibri"/>
              </a:rPr>
              <a:t>Lo </a:t>
            </a:r>
            <a:r>
              <a:rPr lang="en-GB" sz="1800" dirty="0" err="1">
                <a:solidFill>
                  <a:schemeClr val="dk1"/>
                </a:solidFill>
                <a:latin typeface="Calibri" panose="020F0502020204030204" pitchFamily="34" charset="0"/>
                <a:ea typeface="Calibri"/>
                <a:cs typeface="Calibri" panose="020F0502020204030204" pitchFamily="34" charset="0"/>
                <a:sym typeface="Calibri"/>
              </a:rPr>
              <a:t>scopo</a:t>
            </a:r>
            <a:r>
              <a:rPr lang="en-GB" sz="1800" dirty="0">
                <a:solidFill>
                  <a:schemeClr val="dk1"/>
                </a:solidFill>
                <a:latin typeface="Calibri" panose="020F0502020204030204" pitchFamily="34" charset="0"/>
                <a:ea typeface="Calibri"/>
                <a:cs typeface="Calibri" panose="020F0502020204030204" pitchFamily="34" charset="0"/>
                <a:sym typeface="Calibri"/>
              </a:rPr>
              <a:t> di </a:t>
            </a:r>
            <a:r>
              <a:rPr lang="en-GB" sz="1800" dirty="0" err="1">
                <a:solidFill>
                  <a:schemeClr val="dk1"/>
                </a:solidFill>
                <a:latin typeface="Calibri" panose="020F0502020204030204" pitchFamily="34" charset="0"/>
                <a:ea typeface="Calibri"/>
                <a:cs typeface="Calibri" panose="020F0502020204030204" pitchFamily="34" charset="0"/>
                <a:sym typeface="Calibri"/>
              </a:rPr>
              <a:t>questa</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dirty="0" err="1">
                <a:solidFill>
                  <a:schemeClr val="dk1"/>
                </a:solidFill>
                <a:latin typeface="Calibri" panose="020F0502020204030204" pitchFamily="34" charset="0"/>
                <a:ea typeface="Calibri"/>
                <a:cs typeface="Calibri" panose="020F0502020204030204" pitchFamily="34" charset="0"/>
                <a:sym typeface="Calibri"/>
              </a:rPr>
              <a:t>unità</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dirty="0" err="1">
                <a:solidFill>
                  <a:schemeClr val="dk1"/>
                </a:solidFill>
                <a:latin typeface="Calibri" panose="020F0502020204030204" pitchFamily="34" charset="0"/>
                <a:ea typeface="Calibri"/>
                <a:cs typeface="Calibri" panose="020F0502020204030204" pitchFamily="34" charset="0"/>
                <a:sym typeface="Calibri"/>
              </a:rPr>
              <a:t>è</a:t>
            </a:r>
            <a:r>
              <a:rPr lang="en-GB" sz="1800" dirty="0">
                <a:solidFill>
                  <a:schemeClr val="dk1"/>
                </a:solidFill>
                <a:latin typeface="Calibri" panose="020F0502020204030204" pitchFamily="34" charset="0"/>
                <a:ea typeface="Calibri"/>
                <a:cs typeface="Calibri" panose="020F0502020204030204" pitchFamily="34" charset="0"/>
                <a:sym typeface="Calibri"/>
              </a:rPr>
              <a:t> di </a:t>
            </a:r>
            <a:r>
              <a:rPr lang="it-IT" sz="1800" dirty="0">
                <a:latin typeface="Calibri" panose="020F0502020204030204" pitchFamily="34" charset="0"/>
                <a:cs typeface="Calibri" panose="020F0502020204030204" pitchFamily="34" charset="0"/>
              </a:rPr>
              <a:t>fornire gli strumenti utili a effettuare un’analisi locale per individuare idee ed opportunità in ambito ICH. </a:t>
            </a:r>
            <a:endParaRPr sz="18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170" name="Google Shape;170;p4"/>
          <p:cNvGrpSpPr/>
          <p:nvPr/>
        </p:nvGrpSpPr>
        <p:grpSpPr>
          <a:xfrm>
            <a:off x="4976735" y="141870"/>
            <a:ext cx="1361571" cy="349188"/>
            <a:chOff x="10604072" y="448487"/>
            <a:chExt cx="1361571" cy="349188"/>
          </a:xfrm>
        </p:grpSpPr>
        <p:sp>
          <p:nvSpPr>
            <p:cNvPr id="171" name="Google Shape;171;p4"/>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4"/>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4"/>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a:spLocks noGrp="1"/>
          </p:cNvSpPr>
          <p:nvPr>
            <p:ph type="title" idx="4294967295"/>
          </p:nvPr>
        </p:nvSpPr>
        <p:spPr>
          <a:xfrm>
            <a:off x="-509798" y="0"/>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66C9F"/>
              </a:buClr>
              <a:buSzPts val="4400"/>
              <a:buFont typeface="Calibri"/>
              <a:buNone/>
            </a:pPr>
            <a:r>
              <a:rPr lang="en-GB" b="1" dirty="0">
                <a:solidFill>
                  <a:srgbClr val="266C9F"/>
                </a:solidFill>
              </a:rPr>
              <a:t>1.1. </a:t>
            </a:r>
            <a:r>
              <a:rPr lang="en-GB" b="1" dirty="0" err="1">
                <a:solidFill>
                  <a:srgbClr val="266C9F"/>
                </a:solidFill>
              </a:rPr>
              <a:t>Analisi</a:t>
            </a:r>
            <a:r>
              <a:rPr lang="en-GB" b="1" dirty="0">
                <a:solidFill>
                  <a:srgbClr val="266C9F"/>
                </a:solidFill>
              </a:rPr>
              <a:t> </a:t>
            </a:r>
            <a:r>
              <a:rPr lang="en-GB" b="1" dirty="0" err="1">
                <a:solidFill>
                  <a:srgbClr val="266C9F"/>
                </a:solidFill>
              </a:rPr>
              <a:t>della</a:t>
            </a:r>
            <a:r>
              <a:rPr lang="en-GB" b="1" dirty="0">
                <a:solidFill>
                  <a:srgbClr val="266C9F"/>
                </a:solidFill>
              </a:rPr>
              <a:t> </a:t>
            </a:r>
            <a:r>
              <a:rPr lang="en-GB" b="1" dirty="0" err="1">
                <a:solidFill>
                  <a:srgbClr val="266C9F"/>
                </a:solidFill>
              </a:rPr>
              <a:t>Comunità</a:t>
            </a:r>
            <a:r>
              <a:rPr lang="en-GB" dirty="0"/>
              <a:t>	</a:t>
            </a:r>
            <a:endParaRPr dirty="0"/>
          </a:p>
        </p:txBody>
      </p:sp>
      <p:sp>
        <p:nvSpPr>
          <p:cNvPr id="179" name="Google Shape;179;p5"/>
          <p:cNvSpPr txBox="1">
            <a:spLocks noGrp="1"/>
          </p:cNvSpPr>
          <p:nvPr>
            <p:ph type="body" idx="4294967295"/>
          </p:nvPr>
        </p:nvSpPr>
        <p:spPr>
          <a:xfrm>
            <a:off x="3416417" y="1827511"/>
            <a:ext cx="8310527"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400"/>
              <a:buChar char="•"/>
            </a:pPr>
            <a:r>
              <a:rPr lang="it-IT" sz="2400" dirty="0"/>
              <a:t>Questa sezione fornirà gli strumenti necessari alle comunità ad identificare opportunità ICH nella loro area.</a:t>
            </a:r>
          </a:p>
          <a:p>
            <a:pPr marL="228600" lvl="0" indent="-228600" algn="l" rtl="0">
              <a:lnSpc>
                <a:spcPct val="90000"/>
              </a:lnSpc>
              <a:spcBef>
                <a:spcPts val="0"/>
              </a:spcBef>
              <a:spcAft>
                <a:spcPts val="0"/>
              </a:spcAft>
              <a:buClr>
                <a:schemeClr val="dk1"/>
              </a:buClr>
              <a:buSzPts val="2400"/>
              <a:buChar char="•"/>
            </a:pPr>
            <a:endParaRPr lang="it-IT" sz="2400" dirty="0"/>
          </a:p>
          <a:p>
            <a:pPr marL="228600" lvl="0" indent="-228600" algn="l" rtl="0">
              <a:lnSpc>
                <a:spcPct val="90000"/>
              </a:lnSpc>
              <a:spcBef>
                <a:spcPts val="0"/>
              </a:spcBef>
              <a:spcAft>
                <a:spcPts val="0"/>
              </a:spcAft>
              <a:buClr>
                <a:schemeClr val="dk1"/>
              </a:buClr>
              <a:buSzPts val="2400"/>
              <a:buChar char="•"/>
            </a:pPr>
            <a:r>
              <a:rPr lang="it-IT" sz="2400" dirty="0"/>
              <a:t>Raccogliere le persone facenti parte di una comunità facilita il raggiungimento dei propri obiettivi.</a:t>
            </a:r>
          </a:p>
          <a:p>
            <a:pPr marL="228600" lvl="0" indent="-228600" algn="l" rtl="0">
              <a:lnSpc>
                <a:spcPct val="90000"/>
              </a:lnSpc>
              <a:spcBef>
                <a:spcPts val="0"/>
              </a:spcBef>
              <a:spcAft>
                <a:spcPts val="0"/>
              </a:spcAft>
              <a:buClr>
                <a:schemeClr val="dk1"/>
              </a:buClr>
              <a:buSzPts val="2400"/>
              <a:buChar char="•"/>
            </a:pPr>
            <a:endParaRPr lang="it-IT" sz="2400" dirty="0"/>
          </a:p>
          <a:p>
            <a:pPr marL="228600" lvl="0" indent="-228600" algn="l" rtl="0">
              <a:lnSpc>
                <a:spcPct val="90000"/>
              </a:lnSpc>
              <a:spcBef>
                <a:spcPts val="0"/>
              </a:spcBef>
              <a:spcAft>
                <a:spcPts val="0"/>
              </a:spcAft>
              <a:buClr>
                <a:schemeClr val="dk1"/>
              </a:buClr>
              <a:buSzPts val="2400"/>
              <a:buChar char="•"/>
            </a:pPr>
            <a:r>
              <a:rPr lang="it-IT" sz="2400" dirty="0"/>
              <a:t>Ciò può essere realizzato attraverso </a:t>
            </a:r>
            <a:r>
              <a:rPr lang="it-IT" sz="2400" b="1" dirty="0"/>
              <a:t>un’analisi</a:t>
            </a:r>
            <a:r>
              <a:rPr lang="it-IT" sz="2400" dirty="0"/>
              <a:t> locale per definire la storia, la cultura e la natura di un luogo, creando un patrimonio di interesse comune.</a:t>
            </a:r>
          </a:p>
          <a:p>
            <a:pPr marL="228600" lvl="0" indent="-228600" algn="l" rtl="0">
              <a:lnSpc>
                <a:spcPct val="90000"/>
              </a:lnSpc>
              <a:spcBef>
                <a:spcPts val="0"/>
              </a:spcBef>
              <a:spcAft>
                <a:spcPts val="0"/>
              </a:spcAft>
              <a:buClr>
                <a:schemeClr val="dk1"/>
              </a:buClr>
              <a:buSzPts val="2400"/>
              <a:buChar char="•"/>
            </a:pPr>
            <a:endParaRPr lang="it-IT" sz="2400" dirty="0"/>
          </a:p>
          <a:p>
            <a:pPr marL="228600" lvl="0" indent="-228600" algn="l" rtl="0">
              <a:lnSpc>
                <a:spcPct val="90000"/>
              </a:lnSpc>
              <a:spcBef>
                <a:spcPts val="0"/>
              </a:spcBef>
              <a:spcAft>
                <a:spcPts val="0"/>
              </a:spcAft>
              <a:buClr>
                <a:schemeClr val="dk1"/>
              </a:buClr>
              <a:buSzPts val="2400"/>
              <a:buChar char="•"/>
            </a:pPr>
            <a:r>
              <a:rPr lang="it-IT" sz="2400" dirty="0"/>
              <a:t>La revisione dovrebbe essere realizzata da tutta la comunità, e se possibile coinvolgere anche altri enti, come uffici della cultura e del turismo, enti del patrimonio locale, storici, e via dicendo. </a:t>
            </a:r>
          </a:p>
        </p:txBody>
      </p:sp>
      <p:pic>
        <p:nvPicPr>
          <p:cNvPr id="180" name="Google Shape;180;p5" descr="Hands holding each oth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2481" y="320511"/>
            <a:ext cx="2445636" cy="163074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
          <p:cNvSpPr txBox="1">
            <a:spLocks noGrp="1"/>
          </p:cNvSpPr>
          <p:nvPr>
            <p:ph type="title" idx="4294967295"/>
          </p:nvPr>
        </p:nvSpPr>
        <p:spPr>
          <a:xfrm>
            <a:off x="75414" y="0"/>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66C9F"/>
              </a:buClr>
              <a:buSzPts val="4400"/>
              <a:buFont typeface="Calibri"/>
              <a:buNone/>
            </a:pPr>
            <a:r>
              <a:rPr lang="en-GB" b="1" dirty="0">
                <a:solidFill>
                  <a:srgbClr val="266C9F"/>
                </a:solidFill>
              </a:rPr>
              <a:t>1.1. </a:t>
            </a:r>
            <a:r>
              <a:rPr lang="en-GB" b="1" dirty="0" err="1">
                <a:solidFill>
                  <a:srgbClr val="266C9F"/>
                </a:solidFill>
              </a:rPr>
              <a:t>Analisi</a:t>
            </a:r>
            <a:r>
              <a:rPr lang="en-GB" b="1" dirty="0">
                <a:solidFill>
                  <a:srgbClr val="266C9F"/>
                </a:solidFill>
              </a:rPr>
              <a:t> </a:t>
            </a:r>
            <a:r>
              <a:rPr lang="en-GB" b="1" dirty="0" err="1">
                <a:solidFill>
                  <a:srgbClr val="266C9F"/>
                </a:solidFill>
              </a:rPr>
              <a:t>della</a:t>
            </a:r>
            <a:r>
              <a:rPr lang="en-GB" b="1" dirty="0">
                <a:solidFill>
                  <a:srgbClr val="266C9F"/>
                </a:solidFill>
              </a:rPr>
              <a:t> </a:t>
            </a:r>
            <a:r>
              <a:rPr lang="en-GB" b="1" dirty="0" err="1">
                <a:solidFill>
                  <a:srgbClr val="266C9F"/>
                </a:solidFill>
              </a:rPr>
              <a:t>comunità</a:t>
            </a:r>
            <a:r>
              <a:rPr lang="en-GB" b="1" dirty="0">
                <a:solidFill>
                  <a:srgbClr val="266C9F"/>
                </a:solidFill>
              </a:rPr>
              <a:t> </a:t>
            </a:r>
            <a:r>
              <a:rPr lang="en-GB" dirty="0"/>
              <a:t>	</a:t>
            </a:r>
            <a:endParaRPr dirty="0"/>
          </a:p>
        </p:txBody>
      </p:sp>
      <p:sp>
        <p:nvSpPr>
          <p:cNvPr id="186" name="Google Shape;186;p6"/>
          <p:cNvSpPr txBox="1">
            <a:spLocks noGrp="1"/>
          </p:cNvSpPr>
          <p:nvPr>
            <p:ph type="body" idx="4294967295"/>
          </p:nvPr>
        </p:nvSpPr>
        <p:spPr>
          <a:xfrm>
            <a:off x="1951349" y="1674797"/>
            <a:ext cx="9770882" cy="4351338"/>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90000"/>
              </a:lnSpc>
              <a:spcBef>
                <a:spcPts val="0"/>
              </a:spcBef>
              <a:spcAft>
                <a:spcPts val="0"/>
              </a:spcAft>
              <a:buClr>
                <a:schemeClr val="dk1"/>
              </a:buClr>
              <a:buSzPct val="100000"/>
              <a:buChar char="•"/>
            </a:pPr>
            <a:r>
              <a:rPr lang="it-IT" dirty="0"/>
              <a:t>Segue una lista di potenziali risorse che una comunità può possedere e di conseguenza sfruttare.</a:t>
            </a:r>
          </a:p>
          <a:p>
            <a:pPr marL="228600" lvl="0" indent="-228600" algn="l" rtl="0">
              <a:lnSpc>
                <a:spcPct val="90000"/>
              </a:lnSpc>
              <a:spcBef>
                <a:spcPts val="1000"/>
              </a:spcBef>
              <a:spcAft>
                <a:spcPts val="0"/>
              </a:spcAft>
              <a:buClr>
                <a:schemeClr val="dk1"/>
              </a:buClr>
              <a:buSzPct val="100000"/>
              <a:buChar char="•"/>
            </a:pPr>
            <a:r>
              <a:rPr lang="it-IT" dirty="0"/>
              <a:t>Analisi</a:t>
            </a:r>
          </a:p>
          <a:p>
            <a:pPr marL="685800" lvl="1" indent="-228600" algn="l" rtl="0">
              <a:lnSpc>
                <a:spcPct val="90000"/>
              </a:lnSpc>
              <a:spcBef>
                <a:spcPts val="500"/>
              </a:spcBef>
              <a:spcAft>
                <a:spcPts val="0"/>
              </a:spcAft>
              <a:buClr>
                <a:schemeClr val="dk1"/>
              </a:buClr>
              <a:buSzPct val="100000"/>
              <a:buChar char="•"/>
            </a:pPr>
            <a:r>
              <a:rPr lang="it-IT" dirty="0"/>
              <a:t>Elencare tutti gli eventi culturali o storici di rilievo collegati con l’area di riferimento.</a:t>
            </a:r>
          </a:p>
          <a:p>
            <a:pPr marL="685800" lvl="1" indent="-228600" algn="l" rtl="0">
              <a:lnSpc>
                <a:spcPct val="90000"/>
              </a:lnSpc>
              <a:spcBef>
                <a:spcPts val="500"/>
              </a:spcBef>
              <a:spcAft>
                <a:spcPts val="0"/>
              </a:spcAft>
              <a:buClr>
                <a:schemeClr val="dk1"/>
              </a:buClr>
              <a:buSzPct val="100000"/>
              <a:buChar char="•"/>
            </a:pPr>
            <a:r>
              <a:rPr lang="it-IT" dirty="0"/>
              <a:t>Elencare persone e attivita appartenenti alla cultura della zona, come musica, danza, teatro, poesia, letteratura, artigianato</a:t>
            </a:r>
          </a:p>
          <a:p>
            <a:pPr marL="685800" lvl="1" indent="-228600" algn="l" rtl="0">
              <a:lnSpc>
                <a:spcPct val="90000"/>
              </a:lnSpc>
              <a:spcBef>
                <a:spcPts val="500"/>
              </a:spcBef>
              <a:spcAft>
                <a:spcPts val="0"/>
              </a:spcAft>
              <a:buClr>
                <a:schemeClr val="dk1"/>
              </a:buClr>
              <a:buSzPct val="100000"/>
              <a:buChar char="•"/>
            </a:pPr>
            <a:r>
              <a:rPr lang="it-IT" dirty="0"/>
              <a:t>Elencare eventi e festività ricorrenti che riflettano la cultura e la storia del luogo</a:t>
            </a:r>
          </a:p>
          <a:p>
            <a:pPr marL="685800" lvl="1" indent="-228600" algn="l" rtl="0">
              <a:lnSpc>
                <a:spcPct val="90000"/>
              </a:lnSpc>
              <a:spcBef>
                <a:spcPts val="500"/>
              </a:spcBef>
              <a:spcAft>
                <a:spcPts val="0"/>
              </a:spcAft>
              <a:buClr>
                <a:schemeClr val="dk1"/>
              </a:buClr>
              <a:buSzPct val="100000"/>
              <a:buChar char="•"/>
            </a:pPr>
            <a:r>
              <a:rPr lang="it-IT" dirty="0"/>
              <a:t>Elencare personaggi noti associate alla zona</a:t>
            </a:r>
          </a:p>
          <a:p>
            <a:pPr marL="685800" lvl="1" indent="-228600" algn="l" rtl="0">
              <a:lnSpc>
                <a:spcPct val="90000"/>
              </a:lnSpc>
              <a:spcBef>
                <a:spcPts val="500"/>
              </a:spcBef>
              <a:spcAft>
                <a:spcPts val="0"/>
              </a:spcAft>
              <a:buClr>
                <a:schemeClr val="dk1"/>
              </a:buClr>
              <a:buSzPct val="100000"/>
              <a:buChar char="•"/>
            </a:pPr>
            <a:r>
              <a:rPr lang="it-IT" dirty="0"/>
              <a:t>Elencare le risorse naturali dell’area: laghi, fiumi, boschi, foreste, montagne, percorsi pedonali o ciclabili</a:t>
            </a:r>
          </a:p>
          <a:p>
            <a:pPr marL="685800" lvl="1" indent="-228600" algn="l" rtl="0">
              <a:lnSpc>
                <a:spcPct val="90000"/>
              </a:lnSpc>
              <a:spcBef>
                <a:spcPts val="500"/>
              </a:spcBef>
              <a:spcAft>
                <a:spcPts val="0"/>
              </a:spcAft>
              <a:buClr>
                <a:schemeClr val="dk1"/>
              </a:buClr>
              <a:buSzPct val="100000"/>
              <a:buChar char="•"/>
            </a:pPr>
            <a:r>
              <a:rPr lang="it-IT" dirty="0"/>
              <a:t>Costruzioni, monumenti, case storiche o altri elementi architettonici che abbiano un potenziale</a:t>
            </a:r>
          </a:p>
          <a:p>
            <a:pPr marL="685800" lvl="1" indent="-228600" algn="l" rtl="0">
              <a:lnSpc>
                <a:spcPct val="90000"/>
              </a:lnSpc>
              <a:spcBef>
                <a:spcPts val="500"/>
              </a:spcBef>
              <a:spcAft>
                <a:spcPts val="0"/>
              </a:spcAft>
              <a:buClr>
                <a:schemeClr val="dk1"/>
              </a:buClr>
              <a:buSzPct val="100000"/>
              <a:buChar char="•"/>
            </a:pPr>
            <a:r>
              <a:rPr lang="it-IT" dirty="0"/>
              <a:t>Usi e costumi tradizionali della zona. </a:t>
            </a:r>
          </a:p>
          <a:p>
            <a:pPr marL="457200" lvl="1" indent="0" algn="l" rtl="0">
              <a:lnSpc>
                <a:spcPct val="90000"/>
              </a:lnSpc>
              <a:spcBef>
                <a:spcPts val="500"/>
              </a:spcBef>
              <a:spcAft>
                <a:spcPts val="0"/>
              </a:spcAft>
              <a:buClr>
                <a:schemeClr val="dk1"/>
              </a:buClr>
              <a:buSzPct val="100000"/>
              <a:buNone/>
            </a:pPr>
            <a:r>
              <a:rPr lang="en-GB" dirty="0"/>
              <a:t>	</a:t>
            </a:r>
            <a:r>
              <a:rPr lang="en-GB" sz="1600" b="1" i="1" dirty="0"/>
              <a:t>Source: Cooke, S. (2018) “The Enterprising Community”</a:t>
            </a:r>
            <a:endParaRPr dirty="0"/>
          </a:p>
        </p:txBody>
      </p:sp>
      <p:pic>
        <p:nvPicPr>
          <p:cNvPr id="187" name="Google Shape;187;p6" descr="Chat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9768" y="1042979"/>
            <a:ext cx="1247733" cy="124773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7"/>
          <p:cNvSpPr txBox="1">
            <a:spLocks noGrp="1"/>
          </p:cNvSpPr>
          <p:nvPr>
            <p:ph type="body" idx="4294967295"/>
          </p:nvPr>
        </p:nvSpPr>
        <p:spPr>
          <a:xfrm>
            <a:off x="4308050" y="1253331"/>
            <a:ext cx="7286920" cy="4569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it-IT" sz="2400" dirty="0"/>
              <a:t>Analizzare l’Inventario ICH Nazionale, trovare e interagire con le comunità che presentano tradizioni simili. </a:t>
            </a:r>
          </a:p>
          <a:p>
            <a:pPr marL="0" lvl="0" indent="0" algn="l" rtl="0">
              <a:lnSpc>
                <a:spcPct val="90000"/>
              </a:lnSpc>
              <a:spcBef>
                <a:spcPts val="0"/>
              </a:spcBef>
              <a:spcAft>
                <a:spcPts val="0"/>
              </a:spcAft>
              <a:buClr>
                <a:schemeClr val="dk1"/>
              </a:buClr>
              <a:buSzPts val="2400"/>
              <a:buNone/>
            </a:pPr>
            <a:endParaRPr lang="it-IT" sz="2400" dirty="0"/>
          </a:p>
          <a:p>
            <a:pPr marL="228600" lvl="0" indent="-228600" algn="l" rtl="0">
              <a:lnSpc>
                <a:spcPct val="90000"/>
              </a:lnSpc>
              <a:spcBef>
                <a:spcPts val="0"/>
              </a:spcBef>
              <a:spcAft>
                <a:spcPts val="0"/>
              </a:spcAft>
              <a:buClr>
                <a:schemeClr val="dk1"/>
              </a:buClr>
              <a:buSzPts val="2400"/>
              <a:buChar char="•"/>
            </a:pPr>
            <a:r>
              <a:rPr lang="it-IT" sz="2400" dirty="0"/>
              <a:t>Patrimonio ICH di ogni nazione: </a:t>
            </a:r>
            <a:r>
              <a:rPr lang="it-IT" sz="2400" u="sng" dirty="0">
                <a:solidFill>
                  <a:schemeClr val="hlink"/>
                </a:solidFill>
                <a:hlinkClick r:id="rId3"/>
              </a:rPr>
              <a:t>https://ich.unesco.org/en/lists</a:t>
            </a:r>
            <a:endParaRPr lang="it-IT" sz="2400" u="sng" dirty="0">
              <a:solidFill>
                <a:schemeClr val="hlink"/>
              </a:solidFill>
            </a:endParaRPr>
          </a:p>
          <a:p>
            <a:pPr marL="228600" lvl="0" indent="-228600" algn="l" rtl="0">
              <a:lnSpc>
                <a:spcPct val="90000"/>
              </a:lnSpc>
              <a:spcBef>
                <a:spcPts val="0"/>
              </a:spcBef>
              <a:spcAft>
                <a:spcPts val="0"/>
              </a:spcAft>
              <a:buClr>
                <a:schemeClr val="dk1"/>
              </a:buClr>
              <a:buSzPts val="2400"/>
              <a:buChar char="•"/>
            </a:pPr>
            <a:endParaRPr lang="it-IT" sz="2400" u="sng" dirty="0">
              <a:solidFill>
                <a:schemeClr val="hlink"/>
              </a:solidFill>
            </a:endParaRPr>
          </a:p>
          <a:p>
            <a:pPr marL="228600" lvl="0" indent="-228600" algn="l" rtl="0">
              <a:lnSpc>
                <a:spcPct val="90000"/>
              </a:lnSpc>
              <a:spcBef>
                <a:spcPts val="0"/>
              </a:spcBef>
              <a:spcAft>
                <a:spcPts val="0"/>
              </a:spcAft>
              <a:buClr>
                <a:schemeClr val="dk1"/>
              </a:buClr>
              <a:buSzPts val="2400"/>
              <a:buChar char="•"/>
            </a:pPr>
            <a:r>
              <a:rPr lang="it-IT" sz="2400" dirty="0"/>
              <a:t>Capire come coinvolgere le attivita e organizzazioni locali. Interagire con loro, in </a:t>
            </a:r>
            <a:r>
              <a:rPr lang="it-IT" sz="2400" dirty="0" err="1"/>
              <a:t>particular</a:t>
            </a:r>
            <a:r>
              <a:rPr lang="it-IT" sz="2400" dirty="0"/>
              <a:t> modo con le grandi organizzazioni che possano fungere da sponsor di eventi.</a:t>
            </a:r>
          </a:p>
          <a:p>
            <a:pPr marL="228600" lvl="0" indent="-228600" algn="l" rtl="0">
              <a:lnSpc>
                <a:spcPct val="90000"/>
              </a:lnSpc>
              <a:spcBef>
                <a:spcPts val="0"/>
              </a:spcBef>
              <a:spcAft>
                <a:spcPts val="0"/>
              </a:spcAft>
              <a:buClr>
                <a:schemeClr val="dk1"/>
              </a:buClr>
              <a:buSzPts val="2400"/>
              <a:buChar char="•"/>
            </a:pPr>
            <a:endParaRPr lang="it-IT" sz="2400" dirty="0"/>
          </a:p>
          <a:p>
            <a:pPr marL="228600" lvl="0" indent="-228600" algn="l" rtl="0">
              <a:lnSpc>
                <a:spcPct val="90000"/>
              </a:lnSpc>
              <a:spcBef>
                <a:spcPts val="0"/>
              </a:spcBef>
              <a:spcAft>
                <a:spcPts val="0"/>
              </a:spcAft>
              <a:buClr>
                <a:schemeClr val="dk1"/>
              </a:buClr>
              <a:buSzPts val="2400"/>
              <a:buChar char="•"/>
            </a:pPr>
            <a:r>
              <a:rPr lang="it-IT" sz="2400" dirty="0"/>
              <a:t>Informarsi su eventuali fondi pubblici disponibili</a:t>
            </a:r>
            <a:r>
              <a:rPr lang="en-GB" sz="2400" dirty="0"/>
              <a:t>.  </a:t>
            </a:r>
            <a:endParaRPr dirty="0"/>
          </a:p>
        </p:txBody>
      </p:sp>
      <p:pic>
        <p:nvPicPr>
          <p:cNvPr id="193" name="Google Shape;193;p7" descr="Stacks of barrels"/>
          <p:cNvPicPr preferRelativeResize="0"/>
          <p:nvPr/>
        </p:nvPicPr>
        <p:blipFill rotWithShape="1">
          <a:blip r:embed="rId4" cstate="email">
            <a:alphaModFix/>
            <a:extLst>
              <a:ext uri="{28A0092B-C50C-407E-A947-70E740481C1C}">
                <a14:useLocalDpi xmlns:a14="http://schemas.microsoft.com/office/drawing/2010/main"/>
              </a:ext>
            </a:extLst>
          </a:blip>
          <a:srcRect b="-1046"/>
          <a:stretch/>
        </p:blipFill>
        <p:spPr>
          <a:xfrm>
            <a:off x="0" y="0"/>
            <a:ext cx="3026004" cy="64736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199" name="Google Shape;199;p8"/>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00" name="Google Shape;200;p8"/>
          <p:cNvPicPr preferRelativeResize="0"/>
          <p:nvPr/>
        </p:nvPicPr>
        <p:blipFill rotWithShape="1">
          <a:blip r:embed="rId4">
            <a:alphaModFix/>
          </a:blip>
          <a:srcRect/>
          <a:stretch/>
        </p:blipFill>
        <p:spPr>
          <a:xfrm>
            <a:off x="9957816" y="0"/>
            <a:ext cx="2219417" cy="883966"/>
          </a:xfrm>
          <a:prstGeom prst="rect">
            <a:avLst/>
          </a:prstGeom>
          <a:noFill/>
          <a:ln>
            <a:noFill/>
          </a:ln>
        </p:spPr>
      </p:pic>
      <p:pic>
        <p:nvPicPr>
          <p:cNvPr id="201" name="Google Shape;201;p8"/>
          <p:cNvPicPr preferRelativeResize="0"/>
          <p:nvPr/>
        </p:nvPicPr>
        <p:blipFill rotWithShape="1">
          <a:blip r:embed="rId5">
            <a:alphaModFix/>
          </a:blip>
          <a:srcRect/>
          <a:stretch/>
        </p:blipFill>
        <p:spPr>
          <a:xfrm>
            <a:off x="-6616" y="-36946"/>
            <a:ext cx="4572000" cy="6457890"/>
          </a:xfrm>
          <a:prstGeom prst="rect">
            <a:avLst/>
          </a:prstGeom>
          <a:noFill/>
          <a:ln>
            <a:noFill/>
          </a:ln>
        </p:spPr>
      </p:pic>
      <p:sp>
        <p:nvSpPr>
          <p:cNvPr id="202" name="Google Shape;202;p8"/>
          <p:cNvSpPr txBox="1"/>
          <p:nvPr/>
        </p:nvSpPr>
        <p:spPr>
          <a:xfrm>
            <a:off x="5071146" y="577349"/>
            <a:ext cx="15404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err="1">
                <a:solidFill>
                  <a:srgbClr val="FFC000"/>
                </a:solidFill>
                <a:latin typeface="Calibri"/>
                <a:ea typeface="Calibri"/>
                <a:cs typeface="Calibri"/>
                <a:sym typeface="Calibri"/>
              </a:rPr>
              <a:t>Unità</a:t>
            </a:r>
            <a:r>
              <a:rPr lang="en-GB" sz="3200" b="1" dirty="0">
                <a:solidFill>
                  <a:srgbClr val="FFC000"/>
                </a:solidFill>
                <a:latin typeface="Calibri"/>
                <a:ea typeface="Calibri"/>
                <a:cs typeface="Calibri"/>
                <a:sym typeface="Calibri"/>
              </a:rPr>
              <a:t> 2 </a:t>
            </a:r>
            <a:endParaRPr sz="2400" b="1" dirty="0">
              <a:solidFill>
                <a:srgbClr val="FFC000"/>
              </a:solidFill>
              <a:latin typeface="Calibri"/>
              <a:ea typeface="Calibri"/>
              <a:cs typeface="Calibri"/>
              <a:sym typeface="Calibri"/>
            </a:endParaRPr>
          </a:p>
        </p:txBody>
      </p:sp>
      <p:sp>
        <p:nvSpPr>
          <p:cNvPr id="203" name="Google Shape;203;p8"/>
          <p:cNvSpPr txBox="1"/>
          <p:nvPr/>
        </p:nvSpPr>
        <p:spPr>
          <a:xfrm>
            <a:off x="5071146" y="1576271"/>
            <a:ext cx="5166158"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2F5496"/>
                </a:solidFill>
                <a:latin typeface="Calibri"/>
                <a:ea typeface="Calibri"/>
                <a:cs typeface="Calibri"/>
                <a:sym typeface="Calibri"/>
              </a:rPr>
              <a:t>2.1. Network e Networking</a:t>
            </a:r>
            <a:endParaRPr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dirty="0">
                <a:solidFill>
                  <a:schemeClr val="dk1"/>
                </a:solidFill>
                <a:latin typeface="Calibri"/>
                <a:ea typeface="Calibri"/>
                <a:cs typeface="Calibri"/>
                <a:sym typeface="Calibri"/>
              </a:rPr>
              <a:t>Questa </a:t>
            </a:r>
            <a:r>
              <a:rPr lang="en-GB" sz="2000" dirty="0" err="1">
                <a:solidFill>
                  <a:schemeClr val="dk1"/>
                </a:solidFill>
                <a:latin typeface="Calibri"/>
                <a:ea typeface="Calibri"/>
                <a:cs typeface="Calibri"/>
                <a:sym typeface="Calibri"/>
              </a:rPr>
              <a:t>unità</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analizza</a:t>
            </a:r>
            <a:r>
              <a:rPr lang="en-GB" sz="2000" dirty="0">
                <a:solidFill>
                  <a:schemeClr val="dk1"/>
                </a:solidFill>
                <a:latin typeface="Calibri"/>
                <a:ea typeface="Calibri"/>
                <a:cs typeface="Calibri"/>
                <a:sym typeface="Calibri"/>
              </a:rPr>
              <a:t> I </a:t>
            </a:r>
            <a:r>
              <a:rPr lang="en-GB" sz="2000" dirty="0" err="1">
                <a:solidFill>
                  <a:schemeClr val="dk1"/>
                </a:solidFill>
                <a:latin typeface="Calibri"/>
                <a:ea typeface="Calibri"/>
                <a:cs typeface="Calibri"/>
                <a:sym typeface="Calibri"/>
              </a:rPr>
              <a:t>benefici</a:t>
            </a:r>
            <a:r>
              <a:rPr lang="en-GB" sz="2000" dirty="0">
                <a:solidFill>
                  <a:schemeClr val="dk1"/>
                </a:solidFill>
                <a:latin typeface="Calibri"/>
                <a:ea typeface="Calibri"/>
                <a:cs typeface="Calibri"/>
                <a:sym typeface="Calibri"/>
              </a:rPr>
              <a:t> del networking e I </a:t>
            </a:r>
            <a:r>
              <a:rPr lang="en-GB" sz="2000" dirty="0" err="1">
                <a:solidFill>
                  <a:schemeClr val="dk1"/>
                </a:solidFill>
                <a:latin typeface="Calibri"/>
                <a:ea typeface="Calibri"/>
                <a:cs typeface="Calibri"/>
                <a:sym typeface="Calibri"/>
              </a:rPr>
              <a:t>fattori</a:t>
            </a:r>
            <a:r>
              <a:rPr lang="en-GB" sz="2000" dirty="0">
                <a:solidFill>
                  <a:schemeClr val="dk1"/>
                </a:solidFill>
                <a:latin typeface="Calibri"/>
                <a:ea typeface="Calibri"/>
                <a:cs typeface="Calibri"/>
                <a:sym typeface="Calibri"/>
              </a:rPr>
              <a:t> da </a:t>
            </a:r>
            <a:r>
              <a:rPr lang="en-GB" sz="2000" dirty="0" err="1">
                <a:solidFill>
                  <a:schemeClr val="dk1"/>
                </a:solidFill>
                <a:latin typeface="Calibri"/>
                <a:ea typeface="Calibri"/>
                <a:cs typeface="Calibri"/>
                <a:sym typeface="Calibri"/>
              </a:rPr>
              <a:t>tenere</a:t>
            </a:r>
            <a:r>
              <a:rPr lang="en-GB" sz="2000" dirty="0">
                <a:solidFill>
                  <a:schemeClr val="dk1"/>
                </a:solidFill>
                <a:latin typeface="Calibri"/>
                <a:ea typeface="Calibri"/>
                <a:cs typeface="Calibri"/>
                <a:sym typeface="Calibri"/>
              </a:rPr>
              <a:t> a </a:t>
            </a:r>
            <a:r>
              <a:rPr lang="en-GB" sz="2000" dirty="0" err="1">
                <a:solidFill>
                  <a:schemeClr val="dk1"/>
                </a:solidFill>
                <a:latin typeface="Calibri"/>
                <a:ea typeface="Calibri"/>
                <a:cs typeface="Calibri"/>
                <a:sym typeface="Calibri"/>
              </a:rPr>
              <a:t>mente</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quando</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si</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crea</a:t>
            </a:r>
            <a:r>
              <a:rPr lang="en-GB" sz="2000" dirty="0">
                <a:solidFill>
                  <a:schemeClr val="dk1"/>
                </a:solidFill>
                <a:latin typeface="Calibri"/>
                <a:ea typeface="Calibri"/>
                <a:cs typeface="Calibri"/>
                <a:sym typeface="Calibri"/>
              </a:rPr>
              <a:t> una rete. </a:t>
            </a:r>
            <a:r>
              <a:rPr lang="en-GB" sz="2000" dirty="0" err="1">
                <a:solidFill>
                  <a:schemeClr val="dk1"/>
                </a:solidFill>
                <a:latin typeface="Calibri"/>
                <a:ea typeface="Calibri"/>
                <a:cs typeface="Calibri"/>
                <a:sym typeface="Calibri"/>
              </a:rPr>
              <a:t>Offre</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anche</a:t>
            </a:r>
            <a:r>
              <a:rPr lang="en-GB" sz="2000" dirty="0">
                <a:solidFill>
                  <a:schemeClr val="dk1"/>
                </a:solidFill>
                <a:latin typeface="Calibri"/>
                <a:ea typeface="Calibri"/>
                <a:cs typeface="Calibri"/>
                <a:sym typeface="Calibri"/>
              </a:rPr>
              <a:t> un </a:t>
            </a:r>
            <a:r>
              <a:rPr lang="en-GB" sz="2000" dirty="0" err="1">
                <a:solidFill>
                  <a:schemeClr val="dk1"/>
                </a:solidFill>
                <a:latin typeface="Calibri"/>
                <a:ea typeface="Calibri"/>
                <a:cs typeface="Calibri"/>
                <a:sym typeface="Calibri"/>
              </a:rPr>
              <a:t>esempio</a:t>
            </a:r>
            <a:r>
              <a:rPr lang="en-GB" sz="2000" dirty="0">
                <a:solidFill>
                  <a:schemeClr val="dk1"/>
                </a:solidFill>
                <a:latin typeface="Calibri"/>
                <a:ea typeface="Calibri"/>
                <a:cs typeface="Calibri"/>
                <a:sym typeface="Calibri"/>
              </a:rPr>
              <a:t> di network </a:t>
            </a:r>
            <a:r>
              <a:rPr lang="en-GB" sz="2000" dirty="0" err="1">
                <a:solidFill>
                  <a:schemeClr val="dk1"/>
                </a:solidFill>
                <a:latin typeface="Calibri"/>
                <a:ea typeface="Calibri"/>
                <a:cs typeface="Calibri"/>
                <a:sym typeface="Calibri"/>
              </a:rPr>
              <a:t>nel</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settore</a:t>
            </a:r>
            <a:r>
              <a:rPr lang="en-GB" sz="2000" dirty="0">
                <a:solidFill>
                  <a:schemeClr val="dk1"/>
                </a:solidFill>
                <a:latin typeface="Calibri"/>
                <a:ea typeface="Calibri"/>
                <a:cs typeface="Calibri"/>
                <a:sym typeface="Calibri"/>
              </a:rPr>
              <a:t> ICH. </a:t>
            </a: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b="1" dirty="0">
                <a:solidFill>
                  <a:srgbClr val="2F5496"/>
                </a:solidFill>
                <a:latin typeface="Calibri"/>
                <a:ea typeface="Calibri"/>
                <a:cs typeface="Calibri"/>
                <a:sym typeface="Calibri"/>
              </a:rPr>
              <a:t>2.2. </a:t>
            </a:r>
            <a:r>
              <a:rPr lang="en-GB" sz="2000" b="1" dirty="0" err="1">
                <a:solidFill>
                  <a:srgbClr val="2F5496"/>
                </a:solidFill>
                <a:latin typeface="Calibri"/>
                <a:ea typeface="Calibri"/>
                <a:cs typeface="Calibri"/>
                <a:sym typeface="Calibri"/>
              </a:rPr>
              <a:t>Apprendimento</a:t>
            </a:r>
            <a:r>
              <a:rPr lang="en-GB" sz="2000" b="1" dirty="0">
                <a:solidFill>
                  <a:srgbClr val="2F5496"/>
                </a:solidFill>
                <a:latin typeface="Calibri"/>
                <a:ea typeface="Calibri"/>
                <a:cs typeface="Calibri"/>
                <a:sym typeface="Calibri"/>
              </a:rPr>
              <a:t> </a:t>
            </a:r>
            <a:r>
              <a:rPr lang="en-GB" sz="2000" b="1" dirty="0" err="1">
                <a:solidFill>
                  <a:srgbClr val="2F5496"/>
                </a:solidFill>
                <a:latin typeface="Calibri"/>
                <a:ea typeface="Calibri"/>
                <a:cs typeface="Calibri"/>
                <a:sym typeface="Calibri"/>
              </a:rPr>
              <a:t>tra</a:t>
            </a:r>
            <a:r>
              <a:rPr lang="en-GB" sz="2000" b="1" dirty="0">
                <a:solidFill>
                  <a:srgbClr val="2F5496"/>
                </a:solidFill>
                <a:latin typeface="Calibri"/>
                <a:ea typeface="Calibri"/>
                <a:cs typeface="Calibri"/>
                <a:sym typeface="Calibri"/>
              </a:rPr>
              <a:t> Pari e Mentoring</a:t>
            </a:r>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n-GB" sz="2000" dirty="0">
                <a:solidFill>
                  <a:schemeClr val="dk1"/>
                </a:solidFill>
                <a:latin typeface="Calibri"/>
                <a:ea typeface="Calibri"/>
                <a:cs typeface="Calibri"/>
                <a:sym typeface="Calibri"/>
              </a:rPr>
              <a:t>Questa </a:t>
            </a:r>
            <a:r>
              <a:rPr lang="en-GB" sz="2000" dirty="0" err="1">
                <a:solidFill>
                  <a:schemeClr val="dk1"/>
                </a:solidFill>
                <a:latin typeface="Calibri"/>
                <a:ea typeface="Calibri"/>
                <a:cs typeface="Calibri"/>
                <a:sym typeface="Calibri"/>
              </a:rPr>
              <a:t>sezione</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analizza</a:t>
            </a:r>
            <a:r>
              <a:rPr lang="en-GB" sz="2000" dirty="0">
                <a:solidFill>
                  <a:schemeClr val="dk1"/>
                </a:solidFill>
                <a:latin typeface="Calibri"/>
                <a:ea typeface="Calibri"/>
                <a:cs typeface="Calibri"/>
                <a:sym typeface="Calibri"/>
              </a:rPr>
              <a:t> come </a:t>
            </a:r>
            <a:r>
              <a:rPr lang="en-GB" sz="2000" dirty="0" err="1">
                <a:solidFill>
                  <a:schemeClr val="dk1"/>
                </a:solidFill>
                <a:latin typeface="Calibri"/>
                <a:ea typeface="Calibri"/>
                <a:cs typeface="Calibri"/>
                <a:sym typeface="Calibri"/>
              </a:rPr>
              <a:t>applicare</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l’apprendimento</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tra</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pari</a:t>
            </a:r>
            <a:r>
              <a:rPr lang="en-GB" sz="2000" dirty="0">
                <a:solidFill>
                  <a:schemeClr val="dk1"/>
                </a:solidFill>
                <a:latin typeface="Calibri"/>
                <a:ea typeface="Calibri"/>
                <a:cs typeface="Calibri"/>
                <a:sym typeface="Calibri"/>
              </a:rPr>
              <a:t> e il mentoring </a:t>
            </a:r>
            <a:r>
              <a:rPr lang="en-GB" sz="2000" dirty="0" err="1">
                <a:solidFill>
                  <a:schemeClr val="dk1"/>
                </a:solidFill>
                <a:latin typeface="Calibri"/>
                <a:ea typeface="Calibri"/>
                <a:cs typeface="Calibri"/>
                <a:sym typeface="Calibri"/>
              </a:rPr>
              <a:t>nel</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settore</a:t>
            </a:r>
            <a:r>
              <a:rPr lang="en-GB" sz="2000" dirty="0">
                <a:solidFill>
                  <a:schemeClr val="dk1"/>
                </a:solidFill>
                <a:latin typeface="Calibri"/>
                <a:ea typeface="Calibri"/>
                <a:cs typeface="Calibri"/>
                <a:sym typeface="Calibri"/>
              </a:rPr>
              <a:t> ICH. </a:t>
            </a:r>
            <a:endParaRPr sz="2400" b="1" dirty="0">
              <a:solidFill>
                <a:srgbClr val="2F5496"/>
              </a:solidFill>
              <a:latin typeface="Calibri"/>
              <a:ea typeface="Calibri"/>
              <a:cs typeface="Calibri"/>
              <a:sym typeface="Calibri"/>
            </a:endParaRPr>
          </a:p>
        </p:txBody>
      </p:sp>
      <p:grpSp>
        <p:nvGrpSpPr>
          <p:cNvPr id="204" name="Google Shape;204;p8"/>
          <p:cNvGrpSpPr/>
          <p:nvPr/>
        </p:nvGrpSpPr>
        <p:grpSpPr>
          <a:xfrm>
            <a:off x="4976735" y="141870"/>
            <a:ext cx="1361571" cy="349188"/>
            <a:chOff x="10604072" y="448487"/>
            <a:chExt cx="1361571" cy="349188"/>
          </a:xfrm>
        </p:grpSpPr>
        <p:sp>
          <p:nvSpPr>
            <p:cNvPr id="205" name="Google Shape;205;p8"/>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8"/>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8"/>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9"/>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2"/>
              </a:buClr>
              <a:buSzPts val="4800"/>
              <a:buFont typeface="Calibri"/>
              <a:buNone/>
            </a:pPr>
            <a:r>
              <a:rPr lang="en-GB" sz="5400" b="1" dirty="0">
                <a:solidFill>
                  <a:srgbClr val="2F5496"/>
                </a:solidFill>
              </a:rPr>
              <a:t>2.1.Creazione di un </a:t>
            </a:r>
            <a:r>
              <a:rPr lang="en-GB" sz="5400" b="1" dirty="0" err="1">
                <a:solidFill>
                  <a:srgbClr val="2F5496"/>
                </a:solidFill>
              </a:rPr>
              <a:t>netowrk</a:t>
            </a:r>
            <a:endParaRPr sz="5400" dirty="0"/>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2282</Words>
  <Application>Microsoft Office PowerPoint</Application>
  <PresentationFormat>Panorámica</PresentationFormat>
  <Paragraphs>209</Paragraphs>
  <Slides>29</Slides>
  <Notes>29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Arial</vt:lpstr>
      <vt:lpstr>Calibri</vt:lpstr>
      <vt:lpstr>Noto Sans Symbols</vt:lpstr>
      <vt:lpstr>Tema de Office</vt:lpstr>
      <vt:lpstr>Condivisione delle conoscenze e apprendimento tra pari   Irish Rural Link</vt:lpstr>
      <vt:lpstr>Presentación de PowerPoint</vt:lpstr>
      <vt:lpstr>Presentación de PowerPoint</vt:lpstr>
      <vt:lpstr>Presentación de PowerPoint</vt:lpstr>
      <vt:lpstr>1.1. Analisi della Comunità </vt:lpstr>
      <vt:lpstr>1.1. Analisi della comunità  </vt:lpstr>
      <vt:lpstr>Presentación de PowerPoint</vt:lpstr>
      <vt:lpstr>Presentación de PowerPoint</vt:lpstr>
      <vt:lpstr>2.1.Creazione di un netowrk</vt:lpstr>
      <vt:lpstr>2.1. Networking</vt:lpstr>
      <vt:lpstr>2.1.1. Creare un Network  </vt:lpstr>
      <vt:lpstr>2.1.2. Benefici del Networking </vt:lpstr>
      <vt:lpstr>2.1.2. Benefici del Networking </vt:lpstr>
      <vt:lpstr>Presentación de PowerPoint</vt:lpstr>
      <vt:lpstr>Presentación de PowerPoint</vt:lpstr>
      <vt:lpstr>Presentación de PowerPoint</vt:lpstr>
      <vt:lpstr>2.2. Apprendimento tra pari e Mentoring</vt:lpstr>
      <vt:lpstr>2.2.1. Apprendimento tra pari e Mentoring  </vt:lpstr>
      <vt:lpstr>2.2.1. Apprendimento tra pari e mentoring  </vt:lpstr>
      <vt:lpstr>2.2.2. Mentoring  </vt:lpstr>
      <vt:lpstr>Presentación de PowerPoint</vt:lpstr>
      <vt:lpstr>3.1. Potenziamento delle Capacità   </vt:lpstr>
      <vt:lpstr>Presentación de PowerPoint</vt:lpstr>
      <vt:lpstr>3.1. Potenziamento delle capacità  </vt:lpstr>
      <vt:lpstr>Presentación de PowerPoint</vt:lpstr>
      <vt:lpstr>3.2. Coinvolgimento comunitario  </vt:lpstr>
      <vt:lpstr>3.2. Coinvolgimento comunitario   </vt:lpstr>
      <vt:lpstr>Presentación de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Condivisione delle conoscenze e apprendimento tra pari   Irish Rural Link</dc:title>
  <dc:creator>Dulce Rodriguez Ortiz</dc:creator>
  <cp:lastModifiedBy>Miriam Internet Web Solutions</cp:lastModifiedBy>
  <cp:revision>2</cp:revision>
  <dcterms:created xsi:type="dcterms:W3CDTF">2021-01-21T12:20:00Z</dcterms:created>
  <dcterms:modified xsi:type="dcterms:W3CDTF">2022-01-26T11:02:16Z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