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gymKqrf6s7eKV8VE7QEzIynBMi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6EBFBD-922E-48B9-A3B4-49DEF6A5BD5C}">
  <a:tblStyle styleId="{5F6EBFBD-922E-48B9-A3B4-49DEF6A5BD5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 Id="rId4"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4.png"/><Relationship Id="rId4" Type="http://schemas.openxmlformats.org/officeDocument/2006/relationships/image" Target="../media/image1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7396246" y="1624226"/>
            <a:ext cx="4473369" cy="3031244"/>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chemeClr val="dk2"/>
              </a:buClr>
              <a:buSzPts val="4800"/>
              <a:buFont typeface="Calibri"/>
              <a:buNone/>
              <a:defRPr b="0" sz="6400">
                <a:solidFill>
                  <a:srgbClr val="266C9F"/>
                </a:solidFill>
              </a:defRPr>
            </a:lvl1pPr>
            <a:lvl2pPr lvl="1" algn="r">
              <a:spcBef>
                <a:spcPts val="0"/>
              </a:spcBef>
              <a:spcAft>
                <a:spcPts val="0"/>
              </a:spcAft>
              <a:buClr>
                <a:schemeClr val="dk2"/>
              </a:buClr>
              <a:buSzPts val="4800"/>
              <a:buNone/>
              <a:defRPr b="0" sz="6400">
                <a:solidFill>
                  <a:schemeClr val="dk2"/>
                </a:solidFill>
              </a:defRPr>
            </a:lvl2pPr>
            <a:lvl3pPr lvl="2" algn="r">
              <a:spcBef>
                <a:spcPts val="0"/>
              </a:spcBef>
              <a:spcAft>
                <a:spcPts val="0"/>
              </a:spcAft>
              <a:buClr>
                <a:schemeClr val="dk2"/>
              </a:buClr>
              <a:buSzPts val="4800"/>
              <a:buNone/>
              <a:defRPr b="0" sz="6400">
                <a:solidFill>
                  <a:schemeClr val="dk2"/>
                </a:solidFill>
              </a:defRPr>
            </a:lvl3pPr>
            <a:lvl4pPr lvl="3" algn="r">
              <a:spcBef>
                <a:spcPts val="0"/>
              </a:spcBef>
              <a:spcAft>
                <a:spcPts val="0"/>
              </a:spcAft>
              <a:buClr>
                <a:schemeClr val="dk2"/>
              </a:buClr>
              <a:buSzPts val="4800"/>
              <a:buNone/>
              <a:defRPr b="0" sz="6400">
                <a:solidFill>
                  <a:schemeClr val="dk2"/>
                </a:solidFill>
              </a:defRPr>
            </a:lvl4pPr>
            <a:lvl5pPr lvl="4" algn="r">
              <a:spcBef>
                <a:spcPts val="0"/>
              </a:spcBef>
              <a:spcAft>
                <a:spcPts val="0"/>
              </a:spcAft>
              <a:buClr>
                <a:schemeClr val="dk2"/>
              </a:buClr>
              <a:buSzPts val="4800"/>
              <a:buNone/>
              <a:defRPr b="0" sz="6400">
                <a:solidFill>
                  <a:schemeClr val="dk2"/>
                </a:solidFill>
              </a:defRPr>
            </a:lvl5pPr>
            <a:lvl6pPr lvl="5" algn="r">
              <a:spcBef>
                <a:spcPts val="0"/>
              </a:spcBef>
              <a:spcAft>
                <a:spcPts val="0"/>
              </a:spcAft>
              <a:buClr>
                <a:schemeClr val="dk2"/>
              </a:buClr>
              <a:buSzPts val="4800"/>
              <a:buNone/>
              <a:defRPr b="0" sz="6400">
                <a:solidFill>
                  <a:schemeClr val="dk2"/>
                </a:solidFill>
              </a:defRPr>
            </a:lvl6pPr>
            <a:lvl7pPr lvl="6" algn="r">
              <a:spcBef>
                <a:spcPts val="0"/>
              </a:spcBef>
              <a:spcAft>
                <a:spcPts val="0"/>
              </a:spcAft>
              <a:buClr>
                <a:schemeClr val="dk2"/>
              </a:buClr>
              <a:buSzPts val="4800"/>
              <a:buNone/>
              <a:defRPr b="0" sz="6400">
                <a:solidFill>
                  <a:schemeClr val="dk2"/>
                </a:solidFill>
              </a:defRPr>
            </a:lvl7pPr>
            <a:lvl8pPr lvl="7" algn="r">
              <a:spcBef>
                <a:spcPts val="0"/>
              </a:spcBef>
              <a:spcAft>
                <a:spcPts val="0"/>
              </a:spcAft>
              <a:buClr>
                <a:schemeClr val="dk2"/>
              </a:buClr>
              <a:buSzPts val="4800"/>
              <a:buNone/>
              <a:defRPr b="0" sz="6400">
                <a:solidFill>
                  <a:schemeClr val="dk2"/>
                </a:solidFill>
              </a:defRPr>
            </a:lvl8pPr>
            <a:lvl9pPr lvl="8" algn="r">
              <a:spcBef>
                <a:spcPts val="0"/>
              </a:spcBef>
              <a:spcAft>
                <a:spcPts val="0"/>
              </a:spcAft>
              <a:buClr>
                <a:schemeClr val="dk2"/>
              </a:buClr>
              <a:buSzPts val="4800"/>
              <a:buNone/>
              <a:defRPr b="0" sz="6400">
                <a:solidFill>
                  <a:schemeClr val="dk2"/>
                </a:solidFill>
              </a:defRPr>
            </a:lvl9pPr>
          </a:lstStyle>
          <a:p/>
        </p:txBody>
      </p:sp>
      <p:pic>
        <p:nvPicPr>
          <p:cNvPr id="17" name="Google Shape;17;p29"/>
          <p:cNvPicPr preferRelativeResize="0"/>
          <p:nvPr/>
        </p:nvPicPr>
        <p:blipFill rotWithShape="1">
          <a:blip r:embed="rId2">
            <a:alphaModFix/>
          </a:blip>
          <a:srcRect b="0" l="0" r="0" t="0"/>
          <a:stretch/>
        </p:blipFill>
        <p:spPr>
          <a:xfrm>
            <a:off x="9278062" y="81119"/>
            <a:ext cx="2913937" cy="1160584"/>
          </a:xfrm>
          <a:prstGeom prst="rect">
            <a:avLst/>
          </a:prstGeom>
          <a:noFill/>
          <a:ln>
            <a:noFill/>
          </a:ln>
        </p:spPr>
      </p:pic>
      <p:pic>
        <p:nvPicPr>
          <p:cNvPr id="18" name="Google Shape;18;p29"/>
          <p:cNvPicPr preferRelativeResize="0"/>
          <p:nvPr/>
        </p:nvPicPr>
        <p:blipFill rotWithShape="1">
          <a:blip r:embed="rId3">
            <a:alphaModFix/>
          </a:blip>
          <a:srcRect b="0" l="0" r="0" t="0"/>
          <a:stretch/>
        </p:blipFill>
        <p:spPr>
          <a:xfrm>
            <a:off x="9192545" y="6198577"/>
            <a:ext cx="2999455" cy="659423"/>
          </a:xfrm>
          <a:prstGeom prst="rect">
            <a:avLst/>
          </a:prstGeom>
          <a:noFill/>
          <a:ln>
            <a:noFill/>
          </a:ln>
        </p:spPr>
      </p:pic>
      <p:pic>
        <p:nvPicPr>
          <p:cNvPr id="19" name="Google Shape;19;p29"/>
          <p:cNvPicPr preferRelativeResize="0"/>
          <p:nvPr/>
        </p:nvPicPr>
        <p:blipFill rotWithShape="1">
          <a:blip r:embed="rId4">
            <a:alphaModFix/>
          </a:blip>
          <a:srcRect b="0" l="0" r="0" t="0"/>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0" name="Shape 60"/>
        <p:cNvGrpSpPr/>
        <p:nvPr/>
      </p:nvGrpSpPr>
      <p:grpSpPr>
        <a:xfrm>
          <a:off x="0" y="0"/>
          <a:ext cx="0" cy="0"/>
          <a:chOff x="0" y="0"/>
          <a:chExt cx="0" cy="0"/>
        </a:xfrm>
      </p:grpSpPr>
      <p:sp>
        <p:nvSpPr>
          <p:cNvPr id="61" name="Google Shape;61;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69" name="Shape 69"/>
        <p:cNvGrpSpPr/>
        <p:nvPr/>
      </p:nvGrpSpPr>
      <p:grpSpPr>
        <a:xfrm>
          <a:off x="0" y="0"/>
          <a:ext cx="0" cy="0"/>
          <a:chOff x="0" y="0"/>
          <a:chExt cx="0" cy="0"/>
        </a:xfrm>
      </p:grpSpPr>
      <p:sp>
        <p:nvSpPr>
          <p:cNvPr id="70" name="Google Shape;7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74" name="Shape 74"/>
        <p:cNvGrpSpPr/>
        <p:nvPr/>
      </p:nvGrpSpPr>
      <p:grpSpPr>
        <a:xfrm>
          <a:off x="0" y="0"/>
          <a:ext cx="0" cy="0"/>
          <a:chOff x="0" y="0"/>
          <a:chExt cx="0" cy="0"/>
        </a:xfrm>
      </p:grpSpPr>
      <p:sp>
        <p:nvSpPr>
          <p:cNvPr id="75" name="Google Shape;75;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7" name="Google Shape;77;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81" name="Shape 81"/>
        <p:cNvGrpSpPr/>
        <p:nvPr/>
      </p:nvGrpSpPr>
      <p:grpSpPr>
        <a:xfrm>
          <a:off x="0" y="0"/>
          <a:ext cx="0" cy="0"/>
          <a:chOff x="0" y="0"/>
          <a:chExt cx="0" cy="0"/>
        </a:xfrm>
      </p:grpSpPr>
      <p:sp>
        <p:nvSpPr>
          <p:cNvPr id="82" name="Google Shape;82;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41"/>
          <p:cNvSpPr/>
          <p:nvPr>
            <p:ph idx="2" type="pic"/>
          </p:nvPr>
        </p:nvSpPr>
        <p:spPr>
          <a:xfrm>
            <a:off x="5183188" y="987425"/>
            <a:ext cx="6172200" cy="4873625"/>
          </a:xfrm>
          <a:prstGeom prst="rect">
            <a:avLst/>
          </a:prstGeom>
          <a:noFill/>
          <a:ln>
            <a:noFill/>
          </a:ln>
        </p:spPr>
      </p:sp>
      <p:sp>
        <p:nvSpPr>
          <p:cNvPr id="84" name="Google Shape;84;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8" name="Shape 88"/>
        <p:cNvGrpSpPr/>
        <p:nvPr/>
      </p:nvGrpSpPr>
      <p:grpSpPr>
        <a:xfrm>
          <a:off x="0" y="0"/>
          <a:ext cx="0" cy="0"/>
          <a:chOff x="0" y="0"/>
          <a:chExt cx="0" cy="0"/>
        </a:xfrm>
      </p:grpSpPr>
      <p:sp>
        <p:nvSpPr>
          <p:cNvPr id="89" name="Google Shape;89;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94" name="Shape 94"/>
        <p:cNvGrpSpPr/>
        <p:nvPr/>
      </p:nvGrpSpPr>
      <p:grpSpPr>
        <a:xfrm>
          <a:off x="0" y="0"/>
          <a:ext cx="0" cy="0"/>
          <a:chOff x="0" y="0"/>
          <a:chExt cx="0" cy="0"/>
        </a:xfrm>
      </p:grpSpPr>
      <p:sp>
        <p:nvSpPr>
          <p:cNvPr id="95" name="Google Shape;95;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slide layout">
  <p:cSld name="Style slide layout">
    <p:spTree>
      <p:nvGrpSpPr>
        <p:cNvPr id="20"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21" name="Shape 21"/>
        <p:cNvGrpSpPr/>
        <p:nvPr/>
      </p:nvGrpSpPr>
      <p:grpSpPr>
        <a:xfrm>
          <a:off x="0" y="0"/>
          <a:ext cx="0" cy="0"/>
          <a:chOff x="0" y="0"/>
          <a:chExt cx="0" cy="0"/>
        </a:xfrm>
      </p:grpSpPr>
      <p:pic>
        <p:nvPicPr>
          <p:cNvPr id="22" name="Google Shape;22;p31"/>
          <p:cNvPicPr preferRelativeResize="0"/>
          <p:nvPr/>
        </p:nvPicPr>
        <p:blipFill rotWithShape="1">
          <a:blip r:embed="rId2">
            <a:alphaModFix/>
          </a:blip>
          <a:srcRect b="0" l="0" r="0" t="0"/>
          <a:stretch/>
        </p:blipFill>
        <p:spPr>
          <a:xfrm>
            <a:off x="9301470" y="6310796"/>
            <a:ext cx="2489015" cy="547204"/>
          </a:xfrm>
          <a:prstGeom prst="rect">
            <a:avLst/>
          </a:prstGeom>
          <a:noFill/>
          <a:ln>
            <a:noFill/>
          </a:ln>
        </p:spPr>
      </p:pic>
      <p:sp>
        <p:nvSpPr>
          <p:cNvPr id="23" name="Google Shape;23;p31"/>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 name="Google Shape;24;p31"/>
          <p:cNvPicPr preferRelativeResize="0"/>
          <p:nvPr/>
        </p:nvPicPr>
        <p:blipFill rotWithShape="1">
          <a:blip r:embed="rId3">
            <a:alphaModFix/>
          </a:blip>
          <a:srcRect b="0" l="0" r="0" t="0"/>
          <a:stretch/>
        </p:blipFill>
        <p:spPr>
          <a:xfrm>
            <a:off x="0" y="0"/>
            <a:ext cx="2219417" cy="883966"/>
          </a:xfrm>
          <a:prstGeom prst="rect">
            <a:avLst/>
          </a:prstGeom>
          <a:noFill/>
          <a:ln>
            <a:noFill/>
          </a:ln>
        </p:spPr>
      </p:pic>
      <p:pic>
        <p:nvPicPr>
          <p:cNvPr id="25" name="Google Shape;25;p31"/>
          <p:cNvPicPr preferRelativeResize="0"/>
          <p:nvPr/>
        </p:nvPicPr>
        <p:blipFill rotWithShape="1">
          <a:blip r:embed="rId4">
            <a:alphaModFix/>
          </a:blip>
          <a:srcRect b="-20" l="-932" r="0" t="-885"/>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6" name="Shape 26"/>
        <p:cNvGrpSpPr/>
        <p:nvPr/>
      </p:nvGrpSpPr>
      <p:grpSpPr>
        <a:xfrm>
          <a:off x="0" y="0"/>
          <a:ext cx="0" cy="0"/>
          <a:chOff x="0" y="0"/>
          <a:chExt cx="0" cy="0"/>
        </a:xfrm>
      </p:grpSpPr>
      <p:sp>
        <p:nvSpPr>
          <p:cNvPr id="27" name="Google Shape;2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30" name="Shape 30"/>
        <p:cNvGrpSpPr/>
        <p:nvPr/>
      </p:nvGrpSpPr>
      <p:grpSpPr>
        <a:xfrm>
          <a:off x="0" y="0"/>
          <a:ext cx="0" cy="0"/>
          <a:chOff x="0" y="0"/>
          <a:chExt cx="0" cy="0"/>
        </a:xfrm>
      </p:grpSpPr>
      <p:sp>
        <p:nvSpPr>
          <p:cNvPr id="31" name="Google Shape;31;p33"/>
          <p:cNvSpPr/>
          <p:nvPr/>
        </p:nvSpPr>
        <p:spPr>
          <a:xfrm rot="10800000">
            <a:off x="4606" y="-4432"/>
            <a:ext cx="4988375" cy="6679552"/>
          </a:xfrm>
          <a:custGeom>
            <a:rect b="b" l="l" r="r" t="t"/>
            <a:pathLst>
              <a:path extrusionOk="0" h="6858000" w="9548739">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 name="Google Shape;32;p33"/>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3" name="Google Shape;33;p33"/>
          <p:cNvPicPr preferRelativeResize="0"/>
          <p:nvPr/>
        </p:nvPicPr>
        <p:blipFill rotWithShape="1">
          <a:blip r:embed="rId2">
            <a:alphaModFix/>
          </a:blip>
          <a:srcRect b="0" l="0" r="0" t="0"/>
          <a:stretch/>
        </p:blipFill>
        <p:spPr>
          <a:xfrm>
            <a:off x="9957816" y="23000"/>
            <a:ext cx="2219417" cy="860965"/>
          </a:xfrm>
          <a:prstGeom prst="rect">
            <a:avLst/>
          </a:prstGeom>
          <a:noFill/>
          <a:ln>
            <a:noFill/>
          </a:ln>
        </p:spPr>
      </p:pic>
      <p:pic>
        <p:nvPicPr>
          <p:cNvPr id="34" name="Google Shape;34;p33"/>
          <p:cNvPicPr preferRelativeResize="0"/>
          <p:nvPr/>
        </p:nvPicPr>
        <p:blipFill rotWithShape="1">
          <a:blip r:embed="rId3">
            <a:alphaModFix/>
          </a:blip>
          <a:srcRect b="0" l="0" r="0" t="0"/>
          <a:stretch/>
        </p:blipFill>
        <p:spPr>
          <a:xfrm>
            <a:off x="9301470" y="6310796"/>
            <a:ext cx="2489015" cy="5472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5" name="Shape 35"/>
        <p:cNvGrpSpPr/>
        <p:nvPr/>
      </p:nvGrpSpPr>
      <p:grpSpPr>
        <a:xfrm>
          <a:off x="0" y="0"/>
          <a:ext cx="0" cy="0"/>
          <a:chOff x="0" y="0"/>
          <a:chExt cx="0" cy="0"/>
        </a:xfrm>
      </p:grpSpPr>
      <p:sp>
        <p:nvSpPr>
          <p:cNvPr id="36" name="Google Shape;36;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8" name="Google Shape;3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41" name="Shape 41"/>
        <p:cNvGrpSpPr/>
        <p:nvPr/>
      </p:nvGrpSpPr>
      <p:grpSpPr>
        <a:xfrm>
          <a:off x="0" y="0"/>
          <a:ext cx="0" cy="0"/>
          <a:chOff x="0" y="0"/>
          <a:chExt cx="0" cy="0"/>
        </a:xfrm>
      </p:grpSpPr>
      <p:sp>
        <p:nvSpPr>
          <p:cNvPr id="42" name="Google Shape;4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7" name="Shape 47"/>
        <p:cNvGrpSpPr/>
        <p:nvPr/>
      </p:nvGrpSpPr>
      <p:grpSpPr>
        <a:xfrm>
          <a:off x="0" y="0"/>
          <a:ext cx="0" cy="0"/>
          <a:chOff x="0" y="0"/>
          <a:chExt cx="0" cy="0"/>
        </a:xfrm>
      </p:grpSpPr>
      <p:sp>
        <p:nvSpPr>
          <p:cNvPr id="48" name="Google Shape;48;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0" name="Google Shape;5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3" name="Shape 53"/>
        <p:cNvGrpSpPr/>
        <p:nvPr/>
      </p:nvGrpSpPr>
      <p:grpSpPr>
        <a:xfrm>
          <a:off x="0" y="0"/>
          <a:ext cx="0" cy="0"/>
          <a:chOff x="0" y="0"/>
          <a:chExt cx="0" cy="0"/>
        </a:xfrm>
      </p:grpSpPr>
      <p:sp>
        <p:nvSpPr>
          <p:cNvPr id="54" name="Google Shape;54;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4.png"/><Relationship Id="rId5"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image" Target="../media/image4.png"/><Relationship Id="rId5"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image" Target="../media/image4.png"/><Relationship Id="rId5"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2.jpg"/><Relationship Id="rId4" Type="http://schemas.openxmlformats.org/officeDocument/2006/relationships/image" Target="../media/image4.png"/><Relationship Id="rId5" Type="http://schemas.openxmlformats.org/officeDocument/2006/relationships/hyperlink" Target="https://hbr.org/1979/03/how-competitive-forces-shape-strateg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2.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2.jp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2.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hyperlink" Target="https://www.oecd.org/financial/education/launch-eu-financial-competence-framework.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ctrTitle"/>
          </p:nvPr>
        </p:nvSpPr>
        <p:spPr>
          <a:xfrm>
            <a:off x="7452394" y="2057362"/>
            <a:ext cx="4473369" cy="3031244"/>
          </a:xfrm>
          <a:prstGeom prst="rect">
            <a:avLst/>
          </a:prstGeom>
          <a:noFill/>
          <a:ln>
            <a:noFill/>
          </a:ln>
        </p:spPr>
        <p:txBody>
          <a:bodyPr anchorCtr="0" anchor="ctr" bIns="121900" lIns="121900" spcFirstLastPara="1" rIns="121900" wrap="square" tIns="121900">
            <a:noAutofit/>
          </a:bodyPr>
          <a:lstStyle/>
          <a:p>
            <a:pPr indent="0" lvl="0" marL="0" rtl="0" algn="ctr">
              <a:lnSpc>
                <a:spcPct val="90000"/>
              </a:lnSpc>
              <a:spcBef>
                <a:spcPts val="0"/>
              </a:spcBef>
              <a:spcAft>
                <a:spcPts val="0"/>
              </a:spcAft>
              <a:buClr>
                <a:schemeClr val="dk2"/>
              </a:buClr>
              <a:buSzPts val="4800"/>
              <a:buFont typeface="Calibri"/>
              <a:buNone/>
            </a:pPr>
            <a:r>
              <a:rPr b="1" lang="en-GB" sz="3800"/>
              <a:t>Finansiell utbildning och ledningskompetens för ICH-operatörer</a:t>
            </a:r>
            <a:br>
              <a:rPr lang="en-GB" sz="5400"/>
            </a:br>
            <a:br>
              <a:rPr lang="en-GB" sz="5400"/>
            </a:br>
            <a:r>
              <a:rPr b="1" lang="en-GB" sz="3200"/>
              <a:t>IDP European Consultants</a:t>
            </a:r>
            <a:endParaRPr b="1" sz="3200">
              <a:solidFill>
                <a:srgbClr val="266C9F"/>
              </a:solidFill>
            </a:endParaRPr>
          </a:p>
        </p:txBody>
      </p:sp>
      <p:pic>
        <p:nvPicPr>
          <p:cNvPr id="105" name="Google Shape;105;p1"/>
          <p:cNvPicPr preferRelativeResize="0"/>
          <p:nvPr/>
        </p:nvPicPr>
        <p:blipFill rotWithShape="1">
          <a:blip r:embed="rId3">
            <a:alphaModFix/>
          </a:blip>
          <a:srcRect b="0" l="0" r="0" t="0"/>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10"/>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55" name="Google Shape;255;p10"/>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56" name="Google Shape;256;p10"/>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57" name="Google Shape;257;p10"/>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258" name="Google Shape;258;p10"/>
          <p:cNvSpPr txBox="1"/>
          <p:nvPr/>
        </p:nvSpPr>
        <p:spPr>
          <a:xfrm>
            <a:off x="363315" y="1576271"/>
            <a:ext cx="11213541" cy="455509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4 – Finansiell och ekonomisk läskunnighet: </a:t>
            </a:r>
            <a:r>
              <a:rPr b="1" i="1" lang="en-GB" sz="2000">
                <a:solidFill>
                  <a:srgbClr val="2F5496"/>
                </a:solidFill>
                <a:latin typeface="Calibri"/>
                <a:ea typeface="Calibri"/>
                <a:cs typeface="Calibri"/>
                <a:sym typeface="Calibri"/>
              </a:rPr>
              <a:t>Att förstå ekonomiska och finansiella koncept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Den här kompetensen handlar egentligen om att bekanta sig med vanlig terminologi som används inom företag och ledning: </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KPI</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Brytpunkt</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Utbud, efterfrågan och marknadspris</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Aktier vs obligationer</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Priselasticitet I efterfrågan</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Stordriftsfördelar</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Ekonomier för lärande</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Strategisk affärsenhet</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Diversifieringsstrategi</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Värdekedja</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Etc.</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nvGrpSpPr>
          <p:cNvPr id="259" name="Google Shape;259;p10"/>
          <p:cNvGrpSpPr/>
          <p:nvPr/>
        </p:nvGrpSpPr>
        <p:grpSpPr>
          <a:xfrm>
            <a:off x="363315" y="222414"/>
            <a:ext cx="1361572" cy="349188"/>
            <a:chOff x="10604072" y="448487"/>
            <a:chExt cx="1361572" cy="349188"/>
          </a:xfrm>
        </p:grpSpPr>
        <p:sp>
          <p:nvSpPr>
            <p:cNvPr id="260" name="Google Shape;260;p10"/>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10"/>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0"/>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11"/>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68" name="Google Shape;268;p11"/>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69" name="Google Shape;269;p11"/>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70" name="Google Shape;270;p11"/>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271" name="Google Shape;271;p11"/>
          <p:cNvSpPr txBox="1"/>
          <p:nvPr/>
        </p:nvSpPr>
        <p:spPr>
          <a:xfrm>
            <a:off x="363315" y="1576271"/>
            <a:ext cx="11213400" cy="3724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4 – Finansiell och ekonomisk läskunnighet: : </a:t>
            </a:r>
            <a:r>
              <a:rPr b="1" i="1" lang="en-GB" sz="2000">
                <a:solidFill>
                  <a:srgbClr val="2F5496"/>
                </a:solidFill>
                <a:latin typeface="Calibri"/>
                <a:ea typeface="Calibri"/>
                <a:cs typeface="Calibri"/>
                <a:sym typeface="Calibri"/>
              </a:rPr>
              <a:t>Budget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Budgetering handlar om att kunna prognostisera kassaflödesbehov per varje kaostnadskategori.</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Varje </a:t>
            </a:r>
            <a:r>
              <a:rPr lang="en-GB" sz="1800">
                <a:solidFill>
                  <a:schemeClr val="dk1"/>
                </a:solidFill>
                <a:latin typeface="Calibri"/>
                <a:ea typeface="Calibri"/>
                <a:cs typeface="Calibri"/>
                <a:sym typeface="Calibri"/>
              </a:rPr>
              <a:t>funktion</a:t>
            </a:r>
            <a:r>
              <a:rPr lang="en-GB" sz="1800">
                <a:solidFill>
                  <a:schemeClr val="dk1"/>
                </a:solidFill>
                <a:latin typeface="Calibri"/>
                <a:ea typeface="Calibri"/>
                <a:cs typeface="Calibri"/>
                <a:sym typeface="Calibri"/>
              </a:rPr>
              <a:t> kräver en viss mängd ekonomiska resurser för att utföra sina givna uppgifter: den slutliga budgeten som tilldelas varje function/process/team (beroende på etiketten för kostnadskategorin) kommer att resultera från tillförlitliga och robusta uppskattningar baserade, till exempel på benchmark med historiska data.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Framgångsrik budgetering kommer med  erfarenhet: genom olika aktiviteter, över tid, samlar entreprenörer olika referenser och erfarenheter gällande budgetering, som  hjälper dem i framtida budgetrelaterade beslut.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Det finns flera metoder som </a:t>
            </a:r>
            <a:r>
              <a:rPr lang="en-GB" sz="1800">
                <a:solidFill>
                  <a:schemeClr val="dk1"/>
                </a:solidFill>
                <a:latin typeface="Calibri"/>
                <a:ea typeface="Calibri"/>
                <a:cs typeface="Calibri"/>
                <a:sym typeface="Calibri"/>
              </a:rPr>
              <a:t>kan</a:t>
            </a:r>
            <a:r>
              <a:rPr lang="en-GB" sz="1800">
                <a:solidFill>
                  <a:schemeClr val="dk1"/>
                </a:solidFill>
                <a:latin typeface="Calibri"/>
                <a:ea typeface="Calibri"/>
                <a:cs typeface="Calibri"/>
                <a:sym typeface="Calibri"/>
              </a:rPr>
              <a:t> användas för budgetplanering och prognoser. Vi kommer att gå igenom dem I den andra enheten i denna modul. </a:t>
            </a:r>
            <a:endParaRPr/>
          </a:p>
        </p:txBody>
      </p:sp>
      <p:grpSp>
        <p:nvGrpSpPr>
          <p:cNvPr id="272" name="Google Shape;272;p11"/>
          <p:cNvGrpSpPr/>
          <p:nvPr/>
        </p:nvGrpSpPr>
        <p:grpSpPr>
          <a:xfrm>
            <a:off x="363315" y="222414"/>
            <a:ext cx="1361572" cy="349188"/>
            <a:chOff x="10604072" y="448487"/>
            <a:chExt cx="1361572" cy="349188"/>
          </a:xfrm>
        </p:grpSpPr>
        <p:sp>
          <p:nvSpPr>
            <p:cNvPr id="273" name="Google Shape;273;p11"/>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1"/>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1"/>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12"/>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81" name="Google Shape;281;p12"/>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82" name="Google Shape;282;p12"/>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83" name="Google Shape;283;p12"/>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284" name="Google Shape;284;p12"/>
          <p:cNvSpPr txBox="1"/>
          <p:nvPr/>
        </p:nvSpPr>
        <p:spPr>
          <a:xfrm>
            <a:off x="363315" y="1576271"/>
            <a:ext cx="11213400" cy="4417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4 – Finansiell och ekonomisk läskunnighet: </a:t>
            </a:r>
            <a:r>
              <a:rPr b="1" i="1" lang="en-GB" sz="2000">
                <a:solidFill>
                  <a:srgbClr val="2F5496"/>
                </a:solidFill>
                <a:latin typeface="Calibri"/>
                <a:ea typeface="Calibri"/>
                <a:cs typeface="Calibri"/>
                <a:sym typeface="Calibri"/>
              </a:rPr>
              <a:t>Hitta finansiering</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 med andra ord, hitta människor villiga att investera i organistationens/företagets idé I utbyte mot ränta.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Den “</a:t>
            </a:r>
            <a:r>
              <a:rPr lang="en-GB" sz="1800">
                <a:solidFill>
                  <a:schemeClr val="dk1"/>
                </a:solidFill>
                <a:latin typeface="Calibri"/>
                <a:ea typeface="Calibri"/>
                <a:cs typeface="Calibri"/>
                <a:sym typeface="Calibri"/>
              </a:rPr>
              <a:t>traditionella</a:t>
            </a:r>
            <a:r>
              <a:rPr lang="en-GB" sz="1800">
                <a:solidFill>
                  <a:schemeClr val="dk1"/>
                </a:solidFill>
                <a:latin typeface="Calibri"/>
                <a:ea typeface="Calibri"/>
                <a:cs typeface="Calibri"/>
                <a:sym typeface="Calibri"/>
              </a:rPr>
              <a:t>” representeras av banksystemet. </a:t>
            </a:r>
            <a:r>
              <a:rPr lang="en-GB" sz="1800">
                <a:solidFill>
                  <a:schemeClr val="dk1"/>
                </a:solidFill>
                <a:latin typeface="Calibri"/>
                <a:ea typeface="Calibri"/>
                <a:cs typeface="Calibri"/>
                <a:sym typeface="Calibri"/>
              </a:rPr>
              <a:t>Emellertid</a:t>
            </a:r>
            <a:r>
              <a:rPr lang="en-GB" sz="1800">
                <a:solidFill>
                  <a:schemeClr val="dk1"/>
                </a:solidFill>
                <a:latin typeface="Calibri"/>
                <a:ea typeface="Calibri"/>
                <a:cs typeface="Calibri"/>
                <a:sym typeface="Calibri"/>
              </a:rPr>
              <a:t>, finns det nuförtiden en mycket stor kohort av intressenter från </a:t>
            </a:r>
            <a:r>
              <a:rPr lang="en-GB" sz="1800">
                <a:solidFill>
                  <a:schemeClr val="dk1"/>
                </a:solidFill>
                <a:latin typeface="Calibri"/>
                <a:ea typeface="Calibri"/>
                <a:cs typeface="Calibri"/>
                <a:sym typeface="Calibri"/>
              </a:rPr>
              <a:t>både</a:t>
            </a:r>
            <a:r>
              <a:rPr lang="en-GB" sz="1800">
                <a:solidFill>
                  <a:schemeClr val="dk1"/>
                </a:solidFill>
                <a:latin typeface="Calibri"/>
                <a:ea typeface="Calibri"/>
                <a:cs typeface="Calibri"/>
                <a:sym typeface="Calibri"/>
              </a:rPr>
              <a:t> den offentliga och </a:t>
            </a:r>
            <a:r>
              <a:rPr lang="en-GB" sz="1800">
                <a:solidFill>
                  <a:schemeClr val="dk1"/>
                </a:solidFill>
                <a:latin typeface="Calibri"/>
                <a:ea typeface="Calibri"/>
                <a:cs typeface="Calibri"/>
                <a:sym typeface="Calibri"/>
              </a:rPr>
              <a:t>privata</a:t>
            </a:r>
            <a:r>
              <a:rPr lang="en-GB" sz="1800">
                <a:solidFill>
                  <a:schemeClr val="dk1"/>
                </a:solidFill>
                <a:latin typeface="Calibri"/>
                <a:ea typeface="Calibri"/>
                <a:cs typeface="Calibri"/>
                <a:sym typeface="Calibri"/>
              </a:rPr>
              <a:t> sektorn som kan vara av intresse för dessa specifika  uppgifter:</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Superänglar </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Änglar</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Riskkapitalister</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Crowdfunding</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Finansieringsmöjligheter genom EU</a:t>
            </a:r>
            <a:endParaRPr/>
          </a:p>
          <a:p>
            <a:pPr indent="-285750" lvl="0" marL="285750" marR="0" rtl="0" algn="just">
              <a:spcBef>
                <a:spcPts val="0"/>
              </a:spcBef>
              <a:spcAft>
                <a:spcPts val="0"/>
              </a:spcAft>
              <a:buClr>
                <a:schemeClr val="dk1"/>
              </a:buClr>
              <a:buSzPts val="1500"/>
              <a:buFont typeface="Courier New"/>
              <a:buChar char="o"/>
            </a:pPr>
            <a:r>
              <a:rPr lang="en-GB" sz="1500">
                <a:solidFill>
                  <a:schemeClr val="dk1"/>
                </a:solidFill>
                <a:latin typeface="Calibri"/>
                <a:ea typeface="Calibri"/>
                <a:cs typeface="Calibri"/>
                <a:sym typeface="Calibri"/>
              </a:rPr>
              <a:t>Strukturfonder</a:t>
            </a:r>
            <a:endParaRPr sz="15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500"/>
              <a:buFont typeface="Courier New"/>
              <a:buChar char="o"/>
            </a:pPr>
            <a:r>
              <a:rPr lang="en-GB" sz="1500">
                <a:solidFill>
                  <a:schemeClr val="dk1"/>
                </a:solidFill>
                <a:latin typeface="Calibri"/>
                <a:ea typeface="Calibri"/>
                <a:cs typeface="Calibri"/>
                <a:sym typeface="Calibri"/>
              </a:rPr>
              <a:t>EU-program</a:t>
            </a:r>
            <a:endParaRPr/>
          </a:p>
          <a:p>
            <a:pPr indent="0" lvl="0" marL="0" marR="0" rtl="0" algn="just">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För ytterligare information, se enhet 2.</a:t>
            </a:r>
            <a:endParaRPr/>
          </a:p>
        </p:txBody>
      </p:sp>
      <p:grpSp>
        <p:nvGrpSpPr>
          <p:cNvPr id="285" name="Google Shape;285;p12"/>
          <p:cNvGrpSpPr/>
          <p:nvPr/>
        </p:nvGrpSpPr>
        <p:grpSpPr>
          <a:xfrm>
            <a:off x="363315" y="222414"/>
            <a:ext cx="1361572" cy="349188"/>
            <a:chOff x="10604072" y="448487"/>
            <a:chExt cx="1361572" cy="349188"/>
          </a:xfrm>
        </p:grpSpPr>
        <p:sp>
          <p:nvSpPr>
            <p:cNvPr id="286" name="Google Shape;286;p12"/>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2"/>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2"/>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13"/>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94" name="Google Shape;294;p13"/>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95" name="Google Shape;295;p13"/>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96" name="Google Shape;296;p13"/>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297" name="Google Shape;297;p13"/>
          <p:cNvSpPr txBox="1"/>
          <p:nvPr/>
        </p:nvSpPr>
        <p:spPr>
          <a:xfrm>
            <a:off x="363315" y="1576271"/>
            <a:ext cx="11213541"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4 – Finansiell och ekonomisk läskunnighet: </a:t>
            </a:r>
            <a:r>
              <a:rPr b="1" i="1" lang="en-GB" sz="2000">
                <a:solidFill>
                  <a:srgbClr val="2F5496"/>
                </a:solidFill>
                <a:latin typeface="Calibri"/>
                <a:ea typeface="Calibri"/>
                <a:cs typeface="Calibri"/>
                <a:sym typeface="Calibri"/>
              </a:rPr>
              <a:t>Förstå beskattning</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Enligt EntreComp ramverk handlar förståelse gällande beskattning om: </a:t>
            </a:r>
            <a:endParaRPr/>
          </a:p>
        </p:txBody>
      </p:sp>
      <p:grpSp>
        <p:nvGrpSpPr>
          <p:cNvPr id="298" name="Google Shape;298;p13"/>
          <p:cNvGrpSpPr/>
          <p:nvPr/>
        </p:nvGrpSpPr>
        <p:grpSpPr>
          <a:xfrm>
            <a:off x="363315" y="222414"/>
            <a:ext cx="1361572" cy="349188"/>
            <a:chOff x="10604072" y="448487"/>
            <a:chExt cx="1361572" cy="349188"/>
          </a:xfrm>
        </p:grpSpPr>
        <p:sp>
          <p:nvSpPr>
            <p:cNvPr id="299" name="Google Shape;299;p13"/>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13"/>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3"/>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302" name="Google Shape;302;p13"/>
          <p:cNvGraphicFramePr/>
          <p:nvPr/>
        </p:nvGraphicFramePr>
        <p:xfrm>
          <a:off x="506051" y="2641804"/>
          <a:ext cx="3000000" cy="3000000"/>
        </p:xfrm>
        <a:graphic>
          <a:graphicData uri="http://schemas.openxmlformats.org/drawingml/2006/table">
            <a:tbl>
              <a:tblPr bandRow="1" firstRow="1">
                <a:noFill/>
                <a:tableStyleId>{5F6EBFBD-922E-48B9-A3B4-49DEF6A5BD5C}</a:tableStyleId>
              </a:tblPr>
              <a:tblGrid>
                <a:gridCol w="1401700"/>
                <a:gridCol w="1401700"/>
                <a:gridCol w="1401700"/>
                <a:gridCol w="1401700"/>
                <a:gridCol w="1401700"/>
                <a:gridCol w="1401700"/>
                <a:gridCol w="1401700"/>
                <a:gridCol w="1401700"/>
              </a:tblGrid>
              <a:tr h="185900">
                <a:tc gridSpan="2">
                  <a:txBody>
                    <a:bodyPr/>
                    <a:lstStyle/>
                    <a:p>
                      <a:pPr indent="0" lvl="0" marL="0" marR="0" rtl="0" algn="ctr">
                        <a:spcBef>
                          <a:spcPts val="0"/>
                        </a:spcBef>
                        <a:spcAft>
                          <a:spcPts val="0"/>
                        </a:spcAft>
                        <a:buNone/>
                      </a:pPr>
                      <a:r>
                        <a:rPr i="1" lang="en-GB" sz="1500" u="none" cap="none" strike="noStrike">
                          <a:solidFill>
                            <a:schemeClr val="dk1"/>
                          </a:solidFill>
                        </a:rPr>
                        <a:t>Grundläggande</a:t>
                      </a:r>
                      <a:endParaRPr i="1" sz="15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ctr">
                        <a:spcBef>
                          <a:spcPts val="0"/>
                        </a:spcBef>
                        <a:spcAft>
                          <a:spcPts val="0"/>
                        </a:spcAft>
                        <a:buNone/>
                      </a:pPr>
                      <a:r>
                        <a:rPr i="1" lang="en-GB" sz="1500">
                          <a:solidFill>
                            <a:schemeClr val="dk1"/>
                          </a:solidFill>
                        </a:rPr>
                        <a:t>Medel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ctr">
                        <a:spcBef>
                          <a:spcPts val="0"/>
                        </a:spcBef>
                        <a:spcAft>
                          <a:spcPts val="0"/>
                        </a:spcAft>
                        <a:buNone/>
                      </a:pPr>
                      <a:r>
                        <a:rPr i="1" lang="en-GB" sz="1500" u="none" cap="none" strike="noStrike">
                          <a:solidFill>
                            <a:schemeClr val="dk1"/>
                          </a:solidFill>
                        </a:rPr>
                        <a:t>Avancerat</a:t>
                      </a:r>
                      <a:endParaRPr i="1" sz="15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ctr">
                        <a:spcBef>
                          <a:spcPts val="0"/>
                        </a:spcBef>
                        <a:spcAft>
                          <a:spcPts val="0"/>
                        </a:spcAft>
                        <a:buNone/>
                      </a:pPr>
                      <a:r>
                        <a:rPr i="1" lang="en-GB" sz="1500" u="none" cap="none" strike="noStrike">
                          <a:solidFill>
                            <a:schemeClr val="dk1"/>
                          </a:solidFill>
                        </a:rPr>
                        <a:t>Expert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245175">
                <a:tc gridSpan="2">
                  <a:txBody>
                    <a:bodyPr/>
                    <a:lstStyle/>
                    <a:p>
                      <a:pPr indent="0" lvl="0" marL="0" marR="0" rtl="0" algn="ctr">
                        <a:spcBef>
                          <a:spcPts val="0"/>
                        </a:spcBef>
                        <a:spcAft>
                          <a:spcPts val="0"/>
                        </a:spcAft>
                        <a:buNone/>
                      </a:pPr>
                      <a:r>
                        <a:rPr b="1" lang="en-GB" sz="1000" u="none" cap="none" strike="noStrike">
                          <a:solidFill>
                            <a:schemeClr val="dk1"/>
                          </a:solidFill>
                        </a:rPr>
                        <a:t>Förlita sig på stöd från andra</a:t>
                      </a:r>
                      <a:endParaRPr b="1" sz="10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ctr">
                        <a:spcBef>
                          <a:spcPts val="0"/>
                        </a:spcBef>
                        <a:spcAft>
                          <a:spcPts val="0"/>
                        </a:spcAft>
                        <a:buNone/>
                      </a:pPr>
                      <a:r>
                        <a:rPr b="1" lang="en-GB" sz="1000"/>
                        <a:t>Bygga självständighet</a:t>
                      </a:r>
                      <a:endParaRPr b="1" sz="10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ctr">
                        <a:spcBef>
                          <a:spcPts val="0"/>
                        </a:spcBef>
                        <a:spcAft>
                          <a:spcPts val="0"/>
                        </a:spcAft>
                        <a:buNone/>
                      </a:pPr>
                      <a:r>
                        <a:rPr b="1" lang="en-GB" sz="1000"/>
                        <a:t>Ta ansvar</a:t>
                      </a:r>
                      <a:endParaRPr b="1" sz="10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rtl="0" algn="l">
                        <a:spcBef>
                          <a:spcPts val="0"/>
                        </a:spcBef>
                        <a:spcAft>
                          <a:spcPts val="0"/>
                        </a:spcAft>
                        <a:buNone/>
                      </a:pPr>
                      <a:r>
                        <a:rPr lang="en-GB" sz="1000"/>
                        <a:t>Driver förändring, innovation och tillväxt</a:t>
                      </a:r>
                      <a:endParaRPr sz="10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1010350">
                <a:tc>
                  <a:txBody>
                    <a:bodyPr/>
                    <a:lstStyle/>
                    <a:p>
                      <a:pPr indent="0" lvl="0" marL="0" marR="0" rtl="0" algn="l">
                        <a:spcBef>
                          <a:spcPts val="0"/>
                        </a:spcBef>
                        <a:spcAft>
                          <a:spcPts val="0"/>
                        </a:spcAft>
                        <a:buNone/>
                      </a:pPr>
                      <a:r>
                        <a:rPr lang="en-GB" sz="1200" u="none" cap="none" strike="noStrike"/>
                        <a:t>Under </a:t>
                      </a:r>
                      <a:r>
                        <a:rPr lang="en-GB" sz="1200"/>
                        <a:t>direkt</a:t>
                      </a:r>
                      <a:r>
                        <a:rPr lang="en-GB" sz="1200" u="none" cap="none" strike="noStrike"/>
                        <a:t> övervakning av andra.</a:t>
                      </a:r>
                      <a:endParaRPr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GB" sz="1200"/>
                        <a:t>Med reducerat stöd av andra, med viss självständighet  och tillsammans med kamrater.</a:t>
                      </a:r>
                      <a:endParaRPr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GB" sz="1200"/>
                        <a:t>Självständigt och tillsammans med kamrater. </a:t>
                      </a:r>
                      <a:endParaRPr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GB" sz="1200"/>
                        <a:t>Ta och dela vissa ansvarsområden.</a:t>
                      </a:r>
                      <a:endParaRPr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GB" sz="1200"/>
                        <a:t>Med viss vägledning och tillsammans med andra.</a:t>
                      </a:r>
                      <a:endParaRPr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GB" sz="1200"/>
                        <a:t>Ta ansvar för att fatta beslut och samarbeta med andra.</a:t>
                      </a:r>
                      <a:endParaRPr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GB" sz="1200"/>
                        <a:t>Ta ansvar för att bidra till komplex utveckling inom ett specifikt område.</a:t>
                      </a:r>
                      <a:endParaRPr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GB" sz="1200"/>
                        <a:t>Bidrar väsentligt till utvecklingen av ett specifikt område.</a:t>
                      </a:r>
                      <a:endParaRPr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33150">
                <a:tc>
                  <a:txBody>
                    <a:bodyPr/>
                    <a:lstStyle/>
                    <a:p>
                      <a:pPr indent="0" lvl="0" marL="0" marR="0" rtl="0" algn="ctr">
                        <a:spcBef>
                          <a:spcPts val="0"/>
                        </a:spcBef>
                        <a:spcAft>
                          <a:spcPts val="0"/>
                        </a:spcAft>
                        <a:buNone/>
                      </a:pPr>
                      <a:r>
                        <a:rPr b="1" lang="en-GB" sz="1200">
                          <a:solidFill>
                            <a:srgbClr val="002060"/>
                          </a:solidFill>
                        </a:rPr>
                        <a:t>Upptäcka</a:t>
                      </a:r>
                      <a:endParaRPr b="1" sz="12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GB" sz="1200">
                          <a:solidFill>
                            <a:srgbClr val="002060"/>
                          </a:solidFill>
                        </a:rPr>
                        <a:t>Utforska</a:t>
                      </a:r>
                      <a:endParaRPr b="1" sz="12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GB" sz="1200">
                          <a:solidFill>
                            <a:srgbClr val="002060"/>
                          </a:solidFill>
                        </a:rPr>
                        <a:t>Experimentera</a:t>
                      </a:r>
                      <a:endParaRPr b="1" sz="12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GB" sz="1200">
                          <a:solidFill>
                            <a:srgbClr val="002060"/>
                          </a:solidFill>
                        </a:rPr>
                        <a:t>Våga</a:t>
                      </a:r>
                      <a:endParaRPr b="1" sz="12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GB" sz="1200">
                          <a:solidFill>
                            <a:srgbClr val="002060"/>
                          </a:solidFill>
                        </a:rPr>
                        <a:t>Förbättra </a:t>
                      </a:r>
                      <a:endParaRPr b="1" sz="12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GB" sz="1200">
                          <a:solidFill>
                            <a:srgbClr val="002060"/>
                          </a:solidFill>
                        </a:rPr>
                        <a:t>Förstärka</a:t>
                      </a:r>
                      <a:endParaRPr b="1" sz="12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GB" sz="1200">
                          <a:solidFill>
                            <a:srgbClr val="002060"/>
                          </a:solidFill>
                        </a:rPr>
                        <a:t>Expandera</a:t>
                      </a:r>
                      <a:endParaRPr b="1" sz="12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GB" sz="1200">
                          <a:solidFill>
                            <a:srgbClr val="002060"/>
                          </a:solidFill>
                        </a:rPr>
                        <a:t>Transformera</a:t>
                      </a:r>
                      <a:endParaRPr b="1" sz="12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65775">
                <a:tc>
                  <a:txBody>
                    <a:bodyPr/>
                    <a:lstStyle/>
                    <a:p>
                      <a:pPr indent="0" lvl="0" marL="0" marR="0" rtl="0" algn="l">
                        <a:spcBef>
                          <a:spcPts val="0"/>
                        </a:spcBef>
                        <a:spcAft>
                          <a:spcPts val="0"/>
                        </a:spcAft>
                        <a:buNone/>
                      </a:pPr>
                      <a:r>
                        <a:rPr lang="en-GB" sz="1200"/>
                        <a:t>Jag kan beskriva syftet med beskattning.</a:t>
                      </a:r>
                      <a:endParaRPr b="1" sz="12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1200"/>
                        <a:t>Jag kan förklara hur beskattning finansiera&lt;r verksamhet I ett land och dess del I tillhandahållandet av kollektiva varor och tjänster.</a:t>
                      </a:r>
                      <a:endParaRPr b="1" sz="12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gridSpan="2">
                  <a:txBody>
                    <a:bodyPr/>
                    <a:lstStyle/>
                    <a:p>
                      <a:pPr indent="0" lvl="0" marL="0" marR="0" rtl="0" algn="l">
                        <a:spcBef>
                          <a:spcPts val="0"/>
                        </a:spcBef>
                        <a:spcAft>
                          <a:spcPts val="0"/>
                        </a:spcAft>
                        <a:buNone/>
                      </a:pPr>
                      <a:r>
                        <a:rPr lang="en-GB" sz="1200"/>
                        <a:t>Jag kan uppskatta de huvudsakliga redovisnings- och skatteförpliktelser jag behöver uppfylla för att uppfylla skattekraven för min verksamhet.</a:t>
                      </a:r>
                      <a:endParaRPr b="1" sz="12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CAAC"/>
                    </a:solidFill>
                  </a:tcPr>
                </a:tc>
                <a:tc hMerge="1"/>
                <a:tc>
                  <a:txBody>
                    <a:bodyPr/>
                    <a:lstStyle/>
                    <a:p>
                      <a:pPr indent="0" lvl="0" marL="0" marR="0" rtl="0" algn="l">
                        <a:spcBef>
                          <a:spcPts val="0"/>
                        </a:spcBef>
                        <a:spcAft>
                          <a:spcPts val="0"/>
                        </a:spcAft>
                        <a:buNone/>
                      </a:pPr>
                      <a:r>
                        <a:rPr lang="en-GB" sz="1200"/>
                        <a:t>Jag kan uppskatta hur mina ekonomiska beslut (investeringar, köp av tillgångar, varor och så vidare) påverkar min skatt.</a:t>
                      </a:r>
                      <a:endParaRPr b="1" sz="12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l">
                        <a:spcBef>
                          <a:spcPts val="0"/>
                        </a:spcBef>
                        <a:spcAft>
                          <a:spcPts val="0"/>
                        </a:spcAft>
                        <a:buNone/>
                      </a:pPr>
                      <a:r>
                        <a:rPr lang="en-GB" sz="1200"/>
                        <a:t>Jag kan fatta ekonomiska beslut utifrån nuvarande skattesystem.</a:t>
                      </a:r>
                      <a:endParaRPr b="1" sz="12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l">
                        <a:spcBef>
                          <a:spcPts val="0"/>
                        </a:spcBef>
                        <a:spcAft>
                          <a:spcPts val="0"/>
                        </a:spcAft>
                        <a:buNone/>
                      </a:pPr>
                      <a:r>
                        <a:rPr lang="en-GB" sz="1200">
                          <a:solidFill>
                            <a:schemeClr val="lt1"/>
                          </a:solidFill>
                        </a:rPr>
                        <a:t>Jag kan fatta ekonomiska beslut  med hänsyn till skattesystemet I olika länder och territorier.</a:t>
                      </a:r>
                      <a:endParaRPr b="1" sz="12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5A11"/>
                    </a:solidFill>
                  </a:tcPr>
                </a:tc>
                <a:tc>
                  <a:txBody>
                    <a:bodyPr/>
                    <a:lstStyle/>
                    <a:p>
                      <a:pPr indent="0" lvl="0" marL="0" marR="0" rtl="0" algn="l">
                        <a:spcBef>
                          <a:spcPts val="0"/>
                        </a:spcBef>
                        <a:spcAft>
                          <a:spcPts val="0"/>
                        </a:spcAft>
                        <a:buNone/>
                      </a:pPr>
                      <a:r>
                        <a:t/>
                      </a:r>
                      <a:endParaRPr b="1" sz="12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03" name="Google Shape;303;p13"/>
          <p:cNvSpPr/>
          <p:nvPr/>
        </p:nvSpPr>
        <p:spPr>
          <a:xfrm>
            <a:off x="10482470" y="5473148"/>
            <a:ext cx="1094386" cy="198782"/>
          </a:xfrm>
          <a:prstGeom prst="rightArrow">
            <a:avLst>
              <a:gd fmla="val 50000" name="adj1"/>
              <a:gd fmla="val 50000" name="adj2"/>
            </a:avLst>
          </a:prstGeom>
          <a:solidFill>
            <a:srgbClr val="C55A1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14"/>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09" name="Google Shape;309;p14"/>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10" name="Google Shape;310;p14"/>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11" name="Google Shape;311;p14"/>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312" name="Google Shape;312;p14"/>
          <p:cNvSpPr txBox="1"/>
          <p:nvPr/>
        </p:nvSpPr>
        <p:spPr>
          <a:xfrm>
            <a:off x="363315" y="1576271"/>
            <a:ext cx="11213400" cy="4002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1 – Verktygslåda för strategisk ledning: en introduktion </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I kursen gällande den här enheten vill vi ge användare konsoliderade verktyg och modeller som de kan lita på för att strategiskt planera sina organistaioner.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Verktygen som kommer att presenteras representerar de viktigaste delarna gällande ledningskompetens och kommer att vara ett stöd för att: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Få </a:t>
            </a:r>
            <a:r>
              <a:rPr lang="en-GB" sz="1800">
                <a:solidFill>
                  <a:schemeClr val="dk1"/>
                </a:solidFill>
                <a:latin typeface="Calibri"/>
                <a:ea typeface="Calibri"/>
                <a:cs typeface="Calibri"/>
                <a:sym typeface="Calibri"/>
              </a:rPr>
              <a:t>bättre</a:t>
            </a:r>
            <a:r>
              <a:rPr lang="en-GB" sz="1800">
                <a:solidFill>
                  <a:schemeClr val="dk1"/>
                </a:solidFill>
                <a:latin typeface="Calibri"/>
                <a:ea typeface="Calibri"/>
                <a:cs typeface="Calibri"/>
                <a:sym typeface="Calibri"/>
              </a:rPr>
              <a:t> förståelse för konkreta utvecklingsmöjligheter för företaget  </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Hitta nya möjligheter och sätt att överbrygga klyftan med </a:t>
            </a:r>
            <a:r>
              <a:rPr lang="en-GB" sz="1800">
                <a:solidFill>
                  <a:schemeClr val="dk1"/>
                </a:solidFill>
                <a:latin typeface="Calibri"/>
                <a:ea typeface="Calibri"/>
                <a:cs typeface="Calibri"/>
                <a:sym typeface="Calibri"/>
              </a:rPr>
              <a:t>marknaden</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Att nå konkurrensfördelar och högre standard gällande prestanda</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Tänkvärt är att dessa verktyg inte har utvecklats med hänvisning till en specific sektor eller bransch. I och med detta passer de perfekt för immateriellt kulturarv och den typen av verksamhet. </a:t>
            </a:r>
            <a:endParaRPr/>
          </a:p>
        </p:txBody>
      </p:sp>
      <p:grpSp>
        <p:nvGrpSpPr>
          <p:cNvPr id="313" name="Google Shape;313;p14"/>
          <p:cNvGrpSpPr/>
          <p:nvPr/>
        </p:nvGrpSpPr>
        <p:grpSpPr>
          <a:xfrm>
            <a:off x="363315" y="222414"/>
            <a:ext cx="1361572" cy="349188"/>
            <a:chOff x="10604072" y="448487"/>
            <a:chExt cx="1361572" cy="349188"/>
          </a:xfrm>
        </p:grpSpPr>
        <p:sp>
          <p:nvSpPr>
            <p:cNvPr id="314" name="Google Shape;314;p14"/>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14"/>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14"/>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7" name="Google Shape;317;p14"/>
          <p:cNvSpPr/>
          <p:nvPr/>
        </p:nvSpPr>
        <p:spPr>
          <a:xfrm>
            <a:off x="152400" y="2553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15"/>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23" name="Google Shape;323;p1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24" name="Google Shape;324;p15"/>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25" name="Google Shape;325;p15"/>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326" name="Google Shape;326;p15"/>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2 – Business Model Canvas, BMC (1)</a:t>
            </a:r>
            <a:endParaRPr b="1" i="1" sz="2000">
              <a:solidFill>
                <a:srgbClr val="2F5496"/>
              </a:solidFill>
              <a:latin typeface="Calibri"/>
              <a:ea typeface="Calibri"/>
              <a:cs typeface="Calibri"/>
              <a:sym typeface="Calibri"/>
            </a:endParaRPr>
          </a:p>
        </p:txBody>
      </p:sp>
      <p:grpSp>
        <p:nvGrpSpPr>
          <p:cNvPr id="327" name="Google Shape;327;p15"/>
          <p:cNvGrpSpPr/>
          <p:nvPr/>
        </p:nvGrpSpPr>
        <p:grpSpPr>
          <a:xfrm>
            <a:off x="363315" y="222414"/>
            <a:ext cx="1361572" cy="349188"/>
            <a:chOff x="10604072" y="448487"/>
            <a:chExt cx="1361572" cy="349188"/>
          </a:xfrm>
        </p:grpSpPr>
        <p:sp>
          <p:nvSpPr>
            <p:cNvPr id="328" name="Google Shape;328;p15"/>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15"/>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15"/>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331" name="Google Shape;331;p15"/>
          <p:cNvPicPr preferRelativeResize="0"/>
          <p:nvPr/>
        </p:nvPicPr>
        <p:blipFill rotWithShape="1">
          <a:blip r:embed="rId5">
            <a:alphaModFix/>
          </a:blip>
          <a:srcRect b="0" l="0" r="0" t="0"/>
          <a:stretch/>
        </p:blipFill>
        <p:spPr>
          <a:xfrm>
            <a:off x="2400549" y="1976381"/>
            <a:ext cx="7139071" cy="3996553"/>
          </a:xfrm>
          <a:prstGeom prst="rect">
            <a:avLst/>
          </a:prstGeom>
          <a:noFill/>
          <a:ln>
            <a:noFill/>
          </a:ln>
        </p:spPr>
      </p:pic>
      <p:sp>
        <p:nvSpPr>
          <p:cNvPr id="332" name="Google Shape;332;p15"/>
          <p:cNvSpPr txBox="1"/>
          <p:nvPr/>
        </p:nvSpPr>
        <p:spPr>
          <a:xfrm>
            <a:off x="2819676" y="5947181"/>
            <a:ext cx="65526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Source: Osterwalder, Alexander (2005). “What is a business model?”</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16"/>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38" name="Google Shape;338;p16"/>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39" name="Google Shape;339;p16"/>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40" name="Google Shape;340;p16"/>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341" name="Google Shape;341;p16"/>
          <p:cNvSpPr txBox="1"/>
          <p:nvPr/>
        </p:nvSpPr>
        <p:spPr>
          <a:xfrm>
            <a:off x="363315" y="1576271"/>
            <a:ext cx="11213541" cy="455509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2 – Business Model Canvas, BMC (2)</a:t>
            </a:r>
            <a:r>
              <a:rPr b="1" i="1" lang="en-GB" sz="2000">
                <a:solidFill>
                  <a:srgbClr val="2F5496"/>
                </a:solidFill>
                <a:latin typeface="Calibri"/>
                <a:ea typeface="Calibri"/>
                <a:cs typeface="Calibri"/>
                <a:sym typeface="Calibri"/>
              </a:rPr>
              <a:t>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Fram till idag, är BMC fortfarande favoritverktyget för blivande entreprenörer för att utforma och konceptualisera affärsmodellen för sin organisation.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Med affärsmodeller menar vi på vilket sätt organisationen/affärsverksamheten genererar värde och stävar efter ekonomisk hållbarhet.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BMC är tänkt att skrivas ut och fyllas i av deltagarna med post-it-lappar, grafer, ritningar…  vad än de tänker skulle kunna generera ett bidrag. Vanligtvis är det ett lagarbete men det finns egentligen inga begränsningar för dess användningsområde. Deltagarna diskuterar idéer tillsammans, s.k. brainstorming, Participants brainstorm together gällande kärnelement som bidrar till definitionen av affärsmodellen.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BMC består av nio kluster av resurser som dessa kärnelement kan referera till. Som användare kan märka, föreslår inte verktygen en standardutformning… faktum är att användare kan fortskrida som de själva vill. Med det sagt så följer här en preliminär riktlinje, som kan övervägas (nästa sida):</a:t>
            </a:r>
            <a:endParaRPr/>
          </a:p>
        </p:txBody>
      </p:sp>
      <p:grpSp>
        <p:nvGrpSpPr>
          <p:cNvPr id="342" name="Google Shape;342;p16"/>
          <p:cNvGrpSpPr/>
          <p:nvPr/>
        </p:nvGrpSpPr>
        <p:grpSpPr>
          <a:xfrm>
            <a:off x="363315" y="222414"/>
            <a:ext cx="1361572" cy="349188"/>
            <a:chOff x="10604072" y="448487"/>
            <a:chExt cx="1361572" cy="349188"/>
          </a:xfrm>
        </p:grpSpPr>
        <p:sp>
          <p:nvSpPr>
            <p:cNvPr id="343" name="Google Shape;343;p16"/>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6"/>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16"/>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17"/>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51" name="Google Shape;351;p17"/>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52" name="Google Shape;352;p17"/>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53" name="Google Shape;353;p17"/>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354" name="Google Shape;354;p17"/>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2 – Business Model Canvas, BMC (3)</a:t>
            </a:r>
            <a:endParaRPr b="1" i="1" sz="2000">
              <a:solidFill>
                <a:srgbClr val="2F5496"/>
              </a:solidFill>
              <a:latin typeface="Calibri"/>
              <a:ea typeface="Calibri"/>
              <a:cs typeface="Calibri"/>
              <a:sym typeface="Calibri"/>
            </a:endParaRPr>
          </a:p>
        </p:txBody>
      </p:sp>
      <p:grpSp>
        <p:nvGrpSpPr>
          <p:cNvPr id="355" name="Google Shape;355;p17"/>
          <p:cNvGrpSpPr/>
          <p:nvPr/>
        </p:nvGrpSpPr>
        <p:grpSpPr>
          <a:xfrm>
            <a:off x="363315" y="222414"/>
            <a:ext cx="1361572" cy="349188"/>
            <a:chOff x="10604072" y="448487"/>
            <a:chExt cx="1361572" cy="349188"/>
          </a:xfrm>
        </p:grpSpPr>
        <p:sp>
          <p:nvSpPr>
            <p:cNvPr id="356" name="Google Shape;356;p17"/>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17"/>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17"/>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359" name="Google Shape;359;p17"/>
          <p:cNvGraphicFramePr/>
          <p:nvPr/>
        </p:nvGraphicFramePr>
        <p:xfrm>
          <a:off x="14766" y="2159990"/>
          <a:ext cx="3000000" cy="3000000"/>
        </p:xfrm>
        <a:graphic>
          <a:graphicData uri="http://schemas.openxmlformats.org/drawingml/2006/table">
            <a:tbl>
              <a:tblPr bandRow="1" firstRow="1">
                <a:noFill/>
                <a:tableStyleId>{5F6EBFBD-922E-48B9-A3B4-49DEF6A5BD5C}</a:tableStyleId>
              </a:tblPr>
              <a:tblGrid>
                <a:gridCol w="1353025"/>
                <a:gridCol w="1404275"/>
                <a:gridCol w="1301775"/>
                <a:gridCol w="1353025"/>
                <a:gridCol w="1353025"/>
                <a:gridCol w="1353025"/>
                <a:gridCol w="1353025"/>
                <a:gridCol w="1353025"/>
                <a:gridCol w="1353025"/>
              </a:tblGrid>
              <a:tr h="400100">
                <a:tc>
                  <a:txBody>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1. Nyckelpartners</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b="0" sz="1100">
                        <a:solidFill>
                          <a:schemeClr val="dk1"/>
                        </a:solidFill>
                        <a:latin typeface="Calibri"/>
                        <a:ea typeface="Calibri"/>
                        <a:cs typeface="Calibri"/>
                        <a:sym typeface="Calibri"/>
                      </a:endParaRPr>
                    </a:p>
                    <a:p>
                      <a:pPr indent="0" lvl="0" marL="0" marR="0" rtl="0" algn="l">
                        <a:spcBef>
                          <a:spcPts val="0"/>
                        </a:spcBef>
                        <a:spcAft>
                          <a:spcPts val="0"/>
                        </a:spcAft>
                        <a:buNone/>
                      </a:pPr>
                      <a:r>
                        <a:rPr b="0" i="0" lang="en-GB" sz="1100">
                          <a:solidFill>
                            <a:schemeClr val="dk1"/>
                          </a:solidFill>
                          <a:latin typeface="Calibri"/>
                          <a:ea typeface="Calibri"/>
                          <a:cs typeface="Calibri"/>
                          <a:sym typeface="Calibri"/>
                        </a:rPr>
                        <a:t>Vilka är era nyckelpartners?</a:t>
                      </a:r>
                      <a:endParaRPr/>
                    </a:p>
                    <a:p>
                      <a:pPr indent="0" lvl="0" marL="0" marR="0" rtl="0" algn="l">
                        <a:spcBef>
                          <a:spcPts val="0"/>
                        </a:spcBef>
                        <a:spcAft>
                          <a:spcPts val="0"/>
                        </a:spcAft>
                        <a:buNone/>
                      </a:pPr>
                      <a:r>
                        <a:t/>
                      </a:r>
                      <a:endParaRPr b="0" i="0" sz="1100">
                        <a:solidFill>
                          <a:schemeClr val="dk1"/>
                        </a:solidFill>
                        <a:latin typeface="Calibri"/>
                        <a:ea typeface="Calibri"/>
                        <a:cs typeface="Calibri"/>
                        <a:sym typeface="Calibri"/>
                      </a:endParaRPr>
                    </a:p>
                    <a:p>
                      <a:pPr indent="0" lvl="0" marL="0" marR="0" rtl="0" algn="l">
                        <a:spcBef>
                          <a:spcPts val="0"/>
                        </a:spcBef>
                        <a:spcAft>
                          <a:spcPts val="0"/>
                        </a:spcAft>
                        <a:buNone/>
                      </a:pPr>
                      <a:r>
                        <a:rPr b="0" i="0" lang="en-GB" sz="1100">
                          <a:solidFill>
                            <a:schemeClr val="dk1"/>
                          </a:solidFill>
                          <a:latin typeface="Calibri"/>
                          <a:ea typeface="Calibri"/>
                          <a:cs typeface="Calibri"/>
                          <a:sym typeface="Calibri"/>
                        </a:rPr>
                        <a:t>Vilka är era nyckelleverantörer?</a:t>
                      </a:r>
                      <a:endParaRPr/>
                    </a:p>
                    <a:p>
                      <a:pPr indent="0" lvl="0" marL="0" marR="0" rtl="0" algn="l">
                        <a:spcBef>
                          <a:spcPts val="0"/>
                        </a:spcBef>
                        <a:spcAft>
                          <a:spcPts val="0"/>
                        </a:spcAft>
                        <a:buNone/>
                      </a:pPr>
                      <a:r>
                        <a:t/>
                      </a:r>
                      <a:endParaRPr b="0" i="0" sz="1100">
                        <a:solidFill>
                          <a:schemeClr val="dk1"/>
                        </a:solidFill>
                        <a:latin typeface="Calibri"/>
                        <a:ea typeface="Calibri"/>
                        <a:cs typeface="Calibri"/>
                        <a:sym typeface="Calibri"/>
                      </a:endParaRPr>
                    </a:p>
                    <a:p>
                      <a:pPr indent="0" lvl="0" marL="0" marR="0" rtl="0" algn="l">
                        <a:spcBef>
                          <a:spcPts val="0"/>
                        </a:spcBef>
                        <a:spcAft>
                          <a:spcPts val="0"/>
                        </a:spcAft>
                        <a:buNone/>
                      </a:pPr>
                      <a:r>
                        <a:rPr b="0" i="0" lang="en-GB" sz="1100">
                          <a:solidFill>
                            <a:schemeClr val="dk1"/>
                          </a:solidFill>
                          <a:latin typeface="Calibri"/>
                          <a:ea typeface="Calibri"/>
                          <a:cs typeface="Calibri"/>
                          <a:sym typeface="Calibri"/>
                        </a:rPr>
                        <a:t>Vilka nödvändiga resurser behöver vi från olika partner? </a:t>
                      </a:r>
                      <a:endParaRPr/>
                    </a:p>
                    <a:p>
                      <a:pPr indent="0" lvl="0" marL="0" marR="0" rtl="0" algn="l">
                        <a:spcBef>
                          <a:spcPts val="0"/>
                        </a:spcBef>
                        <a:spcAft>
                          <a:spcPts val="0"/>
                        </a:spcAft>
                        <a:buNone/>
                      </a:pPr>
                      <a:r>
                        <a:t/>
                      </a:r>
                      <a:endParaRPr b="0" i="0" sz="1100">
                        <a:solidFill>
                          <a:schemeClr val="dk1"/>
                        </a:solidFill>
                        <a:latin typeface="Calibri"/>
                        <a:ea typeface="Calibri"/>
                        <a:cs typeface="Calibri"/>
                        <a:sym typeface="Calibri"/>
                      </a:endParaRPr>
                    </a:p>
                    <a:p>
                      <a:pPr indent="0" lvl="0" marL="0" marR="0" rtl="0" algn="l">
                        <a:spcBef>
                          <a:spcPts val="0"/>
                        </a:spcBef>
                        <a:spcAft>
                          <a:spcPts val="0"/>
                        </a:spcAft>
                        <a:buNone/>
                      </a:pPr>
                      <a:r>
                        <a:rPr b="0" i="0" lang="en-GB" sz="1100">
                          <a:solidFill>
                            <a:schemeClr val="dk1"/>
                          </a:solidFill>
                          <a:latin typeface="Calibri"/>
                          <a:ea typeface="Calibri"/>
                          <a:cs typeface="Calibri"/>
                          <a:sym typeface="Calibri"/>
                        </a:rPr>
                        <a:t>Vilka huvudaktiviteter utför våra partner? </a:t>
                      </a:r>
                      <a:endParaRPr b="0" sz="1100">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GB" sz="1100">
                          <a:solidFill>
                            <a:schemeClr val="dk1"/>
                          </a:solidFill>
                        </a:rPr>
                        <a:t>2. Huvudaktiviteter</a:t>
                      </a:r>
                      <a:endParaRPr b="1" sz="1100">
                        <a:solidFill>
                          <a:schemeClr val="dk1"/>
                        </a:solidFill>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Vilka aktiviteter krävs för våra betydelsefulla propositioner? </a:t>
                      </a:r>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Hur är det med våra distributionskanaler? </a:t>
                      </a:r>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Hur är det med våra kundkontakter? </a:t>
                      </a:r>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Hur är det med våra intäktsströmmar?</a:t>
                      </a:r>
                      <a:endParaRPr/>
                    </a:p>
                    <a:p>
                      <a:pPr indent="0" lvl="0" marL="0" marR="0" rtl="0" algn="l">
                        <a:spcBef>
                          <a:spcPts val="0"/>
                        </a:spcBef>
                        <a:spcAft>
                          <a:spcPts val="0"/>
                        </a:spcAft>
                        <a:buNone/>
                      </a:pPr>
                      <a:r>
                        <a:t/>
                      </a:r>
                      <a:endParaRPr b="0"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GB" sz="1100">
                          <a:solidFill>
                            <a:schemeClr val="dk1"/>
                          </a:solidFill>
                        </a:rPr>
                        <a:t>3. Nödvändiga resurser</a:t>
                      </a:r>
                      <a:endParaRPr b="1" sz="1100">
                        <a:solidFill>
                          <a:schemeClr val="dk1"/>
                        </a:solidFill>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Vilka aktiviteter krävs för våra betydelsefulla propositioner? </a:t>
                      </a:r>
                      <a:endParaRPr/>
                    </a:p>
                    <a:p>
                      <a:pPr indent="0" lvl="0" marL="0" marR="0" rtl="0" algn="l">
                        <a:spcBef>
                          <a:spcPts val="0"/>
                        </a:spcBef>
                        <a:spcAft>
                          <a:spcPts val="0"/>
                        </a:spcAft>
                        <a:buNone/>
                      </a:pPr>
                      <a:r>
                        <a:t/>
                      </a:r>
                      <a:endParaRPr b="0"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GB" sz="1100">
                          <a:solidFill>
                            <a:schemeClr val="dk1"/>
                          </a:solidFill>
                        </a:rPr>
                        <a:t>4. Värdera propositioner</a:t>
                      </a:r>
                      <a:endParaRPr b="1" sz="1100">
                        <a:solidFill>
                          <a:schemeClr val="dk1"/>
                        </a:solidFill>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Vad av värde levererar vi till våra kunder?  </a:t>
                      </a:r>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Vilket eller vilka av våra kunders problem hjälper vi till att lösa? </a:t>
                      </a:r>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Vilka produkter och vilken service erbjuder vi varje kundsegment? </a:t>
                      </a:r>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Vilka av våra kunders behov tillfredsställer vi? </a:t>
                      </a:r>
                      <a:endParaRPr b="0"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GB" sz="1100">
                          <a:solidFill>
                            <a:schemeClr val="dk1"/>
                          </a:solidFill>
                        </a:rPr>
                        <a:t>5. Kundkontakter</a:t>
                      </a:r>
                      <a:endParaRPr b="1" sz="1100">
                        <a:solidFill>
                          <a:schemeClr val="dk1"/>
                        </a:solidFill>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Vilken typ av relation förväntar sig varje enskilt kundsegment  att vi ska etablera och upprätthålla  med dem? </a:t>
                      </a:r>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Vilka har vi redan etablerat?</a:t>
                      </a:r>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Hur är dessa integrerade med resten av vår affärsverksamhet? </a:t>
                      </a:r>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Vad är kostsamma är de? (Eller kommer de att bli?) </a:t>
                      </a:r>
                      <a:endParaRPr/>
                    </a:p>
                    <a:p>
                      <a:pPr indent="0" lvl="0" marL="0" marR="0" rtl="0" algn="l">
                        <a:spcBef>
                          <a:spcPts val="0"/>
                        </a:spcBef>
                        <a:spcAft>
                          <a:spcPts val="0"/>
                        </a:spcAft>
                        <a:buNone/>
                      </a:pPr>
                      <a:r>
                        <a:t/>
                      </a:r>
                      <a:endParaRPr b="0"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GB" sz="1100">
                          <a:solidFill>
                            <a:schemeClr val="dk1"/>
                          </a:solidFill>
                        </a:rPr>
                        <a:t>6. Kundsegment</a:t>
                      </a:r>
                      <a:endParaRPr b="1" sz="1100">
                        <a:solidFill>
                          <a:schemeClr val="dk1"/>
                        </a:solidFill>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För vem eller vilka skapar vi ett värde? </a:t>
                      </a:r>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Vilka är våra viktigaste kunder? </a:t>
                      </a:r>
                      <a:endParaRPr b="0"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GB" sz="1100">
                          <a:solidFill>
                            <a:schemeClr val="dk1"/>
                          </a:solidFill>
                        </a:rPr>
                        <a:t>7. Kanaler</a:t>
                      </a:r>
                      <a:endParaRPr b="1" sz="1100">
                        <a:solidFill>
                          <a:schemeClr val="dk1"/>
                        </a:solidFill>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Genom vilka kanaler vill vår kundsegment kontaktas? </a:t>
                      </a:r>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Hur kan vi nå dem?</a:t>
                      </a:r>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Hur skulle våra kanaler kunna integreras? </a:t>
                      </a:r>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Vilka är mest kostnadseffektiva?</a:t>
                      </a:r>
                      <a:endParaRPr/>
                    </a:p>
                    <a:p>
                      <a:pPr indent="0" lvl="0" marL="0" marR="0" rtl="0" algn="l">
                        <a:spcBef>
                          <a:spcPts val="0"/>
                        </a:spcBef>
                        <a:spcAft>
                          <a:spcPts val="0"/>
                        </a:spcAft>
                        <a:buNone/>
                      </a:pPr>
                      <a:r>
                        <a:t/>
                      </a:r>
                      <a:endParaRPr b="0"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GB" sz="1100">
                          <a:solidFill>
                            <a:schemeClr val="dk1"/>
                          </a:solidFill>
                        </a:rPr>
                        <a:t>8. Kostnadsstruktur</a:t>
                      </a:r>
                      <a:endParaRPr b="1" sz="1100">
                        <a:solidFill>
                          <a:schemeClr val="dk1"/>
                        </a:solidFill>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Vilka är de viktigaste kostnaderna inom vår affärsmodell?</a:t>
                      </a:r>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Vilka nödvändiga resurser och aktiviteter är kostsammast? </a:t>
                      </a:r>
                      <a:endParaRPr b="0"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lang="en-GB" sz="1100">
                          <a:solidFill>
                            <a:schemeClr val="dk1"/>
                          </a:solidFill>
                        </a:rPr>
                        <a:t>9. Intäktsströmmar</a:t>
                      </a:r>
                      <a:endParaRPr b="1" sz="1100">
                        <a:solidFill>
                          <a:schemeClr val="dk1"/>
                        </a:solidFill>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För vilka värden är våra kunder egentligen villiga att betala? </a:t>
                      </a:r>
                      <a:endParaRPr/>
                    </a:p>
                    <a:p>
                      <a:pPr indent="0" lvl="0" marL="0" marR="0" rtl="0" algn="l">
                        <a:spcBef>
                          <a:spcPts val="0"/>
                        </a:spcBef>
                        <a:spcAft>
                          <a:spcPts val="0"/>
                        </a:spcAft>
                        <a:buNone/>
                      </a:pPr>
                      <a:r>
                        <a:t/>
                      </a:r>
                      <a:endParaRPr b="0" sz="1100">
                        <a:solidFill>
                          <a:schemeClr val="dk1"/>
                        </a:solidFill>
                      </a:endParaRPr>
                    </a:p>
                    <a:p>
                      <a:pPr indent="0" lvl="0" marL="0" marR="0" rtl="0" algn="l">
                        <a:spcBef>
                          <a:spcPts val="0"/>
                        </a:spcBef>
                        <a:spcAft>
                          <a:spcPts val="0"/>
                        </a:spcAft>
                        <a:buNone/>
                      </a:pPr>
                      <a:r>
                        <a:rPr b="0" lang="en-GB" sz="1100">
                          <a:solidFill>
                            <a:schemeClr val="dk1"/>
                          </a:solidFill>
                        </a:rPr>
                        <a:t>Hur mycket skulle de föredra att betala?</a:t>
                      </a:r>
                      <a:endParaRPr/>
                    </a:p>
                    <a:p>
                      <a:pPr indent="0" lvl="0" marL="0" marR="0" rtl="0" algn="l">
                        <a:spcBef>
                          <a:spcPts val="0"/>
                        </a:spcBef>
                        <a:spcAft>
                          <a:spcPts val="0"/>
                        </a:spcAft>
                        <a:buNone/>
                      </a:pPr>
                      <a:r>
                        <a:t/>
                      </a:r>
                      <a:endParaRPr b="0"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60" name="Google Shape;360;p17"/>
          <p:cNvSpPr/>
          <p:nvPr/>
        </p:nvSpPr>
        <p:spPr>
          <a:xfrm>
            <a:off x="1416480" y="6144567"/>
            <a:ext cx="9373806" cy="125257"/>
          </a:xfrm>
          <a:prstGeom prst="rightArrow">
            <a:avLst>
              <a:gd fmla="val 50000" name="adj1"/>
              <a:gd fmla="val 50000" name="adj2"/>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18"/>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66" name="Google Shape;366;p18"/>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67" name="Google Shape;367;p18"/>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68" name="Google Shape;368;p18"/>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369" name="Google Shape;369;p18"/>
          <p:cNvSpPr txBox="1"/>
          <p:nvPr/>
        </p:nvSpPr>
        <p:spPr>
          <a:xfrm>
            <a:off x="363315" y="1576271"/>
            <a:ext cx="11213541" cy="37240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3 – Budgetering och kostnadssturkturer (1)</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När vi pratar om 8. Kostnadsstruktur och 9. Intäktsströmmar, tar vi tillfället I akt att gå tillbaka till EntreComps budgettråd för att presentera de vanligaste metoderna för kostnadsstrukturering och budgetprognoser: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ANALOG</a:t>
            </a:r>
            <a:r>
              <a:rPr lang="en-GB" sz="1800">
                <a:solidFill>
                  <a:schemeClr val="dk1"/>
                </a:solidFill>
                <a:latin typeface="Calibri"/>
                <a:ea typeface="Calibri"/>
                <a:cs typeface="Calibri"/>
                <a:sym typeface="Calibri"/>
              </a:rPr>
              <a:t>: utvärdera från tidigare (och liknande!) erfarenheter</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Arial"/>
              <a:buNone/>
            </a:pPr>
            <a:r>
              <a:t/>
            </a:r>
            <a:endParaRPr b="1"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PARAMETRISK</a:t>
            </a:r>
            <a:r>
              <a:rPr lang="en-GB" sz="1800">
                <a:solidFill>
                  <a:schemeClr val="dk1"/>
                </a:solidFill>
                <a:latin typeface="Calibri"/>
                <a:ea typeface="Calibri"/>
                <a:cs typeface="Calibri"/>
                <a:sym typeface="Calibri"/>
              </a:rPr>
              <a:t>: historisk data räknas om på grundval av de aktuella omständigheterna</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TOP-DOWN</a:t>
            </a:r>
            <a:r>
              <a:rPr lang="en-GB" sz="1800">
                <a:solidFill>
                  <a:schemeClr val="dk1"/>
                </a:solidFill>
                <a:latin typeface="Calibri"/>
                <a:ea typeface="Calibri"/>
                <a:cs typeface="Calibri"/>
                <a:sym typeface="Calibri"/>
              </a:rPr>
              <a:t>: från det stora beloppet, fördela budgeten på varje specific kostnadskategori</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BOTTOM-UP</a:t>
            </a:r>
            <a:r>
              <a:rPr lang="en-GB" sz="1800">
                <a:solidFill>
                  <a:schemeClr val="dk1"/>
                </a:solidFill>
                <a:latin typeface="Calibri"/>
                <a:ea typeface="Calibri"/>
                <a:cs typeface="Calibri"/>
                <a:sym typeface="Calibri"/>
              </a:rPr>
              <a:t>: från budgeten som allokerats till varje kostnadskategori , generera den övergripande budgeten (och diskutera om den) </a:t>
            </a:r>
            <a:endParaRPr/>
          </a:p>
        </p:txBody>
      </p:sp>
      <p:grpSp>
        <p:nvGrpSpPr>
          <p:cNvPr id="370" name="Google Shape;370;p18"/>
          <p:cNvGrpSpPr/>
          <p:nvPr/>
        </p:nvGrpSpPr>
        <p:grpSpPr>
          <a:xfrm>
            <a:off x="363315" y="222414"/>
            <a:ext cx="1361572" cy="349188"/>
            <a:chOff x="10604072" y="448487"/>
            <a:chExt cx="1361572" cy="349188"/>
          </a:xfrm>
        </p:grpSpPr>
        <p:sp>
          <p:nvSpPr>
            <p:cNvPr id="371" name="Google Shape;371;p18"/>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18"/>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18"/>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19"/>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79" name="Google Shape;379;p19"/>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80" name="Google Shape;380;p19"/>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81" name="Google Shape;381;p19"/>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382" name="Google Shape;382;p19"/>
          <p:cNvSpPr txBox="1"/>
          <p:nvPr/>
        </p:nvSpPr>
        <p:spPr>
          <a:xfrm>
            <a:off x="363315" y="1576271"/>
            <a:ext cx="11213400" cy="3724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Section 3 – Budgetering och kostnadssturkturer (2)</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Finns det någon </a:t>
            </a:r>
            <a:r>
              <a:rPr lang="en-GB" sz="1800">
                <a:solidFill>
                  <a:schemeClr val="dk1"/>
                </a:solidFill>
                <a:latin typeface="Calibri"/>
                <a:ea typeface="Calibri"/>
                <a:cs typeface="Calibri"/>
                <a:sym typeface="Calibri"/>
              </a:rPr>
              <a:t>budgetmetod</a:t>
            </a:r>
            <a:r>
              <a:rPr lang="en-GB" sz="1800">
                <a:solidFill>
                  <a:schemeClr val="dk1"/>
                </a:solidFill>
                <a:latin typeface="Calibri"/>
                <a:ea typeface="Calibri"/>
                <a:cs typeface="Calibri"/>
                <a:sym typeface="Calibri"/>
              </a:rPr>
              <a:t> som är bättre än någon annan? …nej, det finns det inte.</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Den tillämpade metoden beror verkligen på givna sammanhanget – om vi, till exempel, förfogar över robusta och tillförlitliga historiska data och information, representerar verkligen den ANALOGA metodiken vägen att gå…</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Generellt sett bör fördelningen av budgeten vara förenlig med tre vägledande kriterier:</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Överensstämmelse</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Påverkan</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Hållbarhet</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Med andra ord , </a:t>
            </a:r>
            <a:r>
              <a:rPr b="1" i="1" lang="en-GB" sz="1800">
                <a:solidFill>
                  <a:schemeClr val="dk1"/>
                </a:solidFill>
                <a:latin typeface="Calibri"/>
                <a:ea typeface="Calibri"/>
                <a:cs typeface="Calibri"/>
                <a:sym typeface="Calibri"/>
              </a:rPr>
              <a:t>är den givna budgeten koherent med resurserna i uppgiften/processen/arbetsgruppen etc?</a:t>
            </a:r>
            <a:endParaRPr/>
          </a:p>
        </p:txBody>
      </p:sp>
      <p:grpSp>
        <p:nvGrpSpPr>
          <p:cNvPr id="383" name="Google Shape;383;p19"/>
          <p:cNvGrpSpPr/>
          <p:nvPr/>
        </p:nvGrpSpPr>
        <p:grpSpPr>
          <a:xfrm>
            <a:off x="363315" y="222414"/>
            <a:ext cx="1361572" cy="349188"/>
            <a:chOff x="10604072" y="448487"/>
            <a:chExt cx="1361572" cy="349188"/>
          </a:xfrm>
        </p:grpSpPr>
        <p:sp>
          <p:nvSpPr>
            <p:cNvPr id="384" name="Google Shape;384;p19"/>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19"/>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19"/>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p:nvPr/>
        </p:nvSpPr>
        <p:spPr>
          <a:xfrm>
            <a:off x="4670378" y="22995"/>
            <a:ext cx="7508055" cy="6858000"/>
          </a:xfrm>
          <a:custGeom>
            <a:rect b="b" l="l" r="r" t="t"/>
            <a:pathLst>
              <a:path extrusionOk="0" h="6858000" w="9548739">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11" name="Google Shape;111;p2"/>
          <p:cNvGrpSpPr/>
          <p:nvPr/>
        </p:nvGrpSpPr>
        <p:grpSpPr>
          <a:xfrm>
            <a:off x="6032435" y="2590740"/>
            <a:ext cx="6194082" cy="1045921"/>
            <a:chOff x="4834470" y="1482096"/>
            <a:chExt cx="6194082" cy="1045921"/>
          </a:xfrm>
        </p:grpSpPr>
        <p:grpSp>
          <p:nvGrpSpPr>
            <p:cNvPr id="112" name="Google Shape;112;p2"/>
            <p:cNvGrpSpPr/>
            <p:nvPr/>
          </p:nvGrpSpPr>
          <p:grpSpPr>
            <a:xfrm>
              <a:off x="5895648" y="1482096"/>
              <a:ext cx="5132904" cy="1045921"/>
              <a:chOff x="6420994" y="1411926"/>
              <a:chExt cx="5132904" cy="1045921"/>
            </a:xfrm>
          </p:grpSpPr>
          <p:sp>
            <p:nvSpPr>
              <p:cNvPr id="113" name="Google Shape;113;p2"/>
              <p:cNvSpPr txBox="1"/>
              <p:nvPr/>
            </p:nvSpPr>
            <p:spPr>
              <a:xfrm>
                <a:off x="6428973" y="1996182"/>
                <a:ext cx="512492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Skriv specifika hänvisningar till de kompetenser och delkompetenser som EntreComp </a:t>
                </a:r>
                <a:r>
                  <a:rPr lang="en-GB" sz="1200">
                    <a:solidFill>
                      <a:schemeClr val="dk1"/>
                    </a:solidFill>
                    <a:latin typeface="Calibri"/>
                    <a:ea typeface="Calibri"/>
                    <a:cs typeface="Calibri"/>
                    <a:sym typeface="Calibri"/>
                  </a:rPr>
                  <a:t>föreställer</a:t>
                </a:r>
                <a:r>
                  <a:rPr b="0" i="0" lang="en-GB" sz="1200" u="none" cap="none" strike="noStrike">
                    <a:solidFill>
                      <a:schemeClr val="dk1"/>
                    </a:solidFill>
                    <a:latin typeface="Calibri"/>
                    <a:ea typeface="Calibri"/>
                    <a:cs typeface="Calibri"/>
                    <a:sym typeface="Calibri"/>
                  </a:rPr>
                  <a:t> sig och som är behjälpliga för finansiell </a:t>
                </a:r>
                <a:r>
                  <a:rPr lang="en-GB" sz="1200">
                    <a:solidFill>
                      <a:schemeClr val="dk1"/>
                    </a:solidFill>
                    <a:latin typeface="Calibri"/>
                    <a:ea typeface="Calibri"/>
                    <a:cs typeface="Calibri"/>
                    <a:sym typeface="Calibri"/>
                  </a:rPr>
                  <a:t>kompetens</a:t>
                </a:r>
                <a:endParaRPr sz="1200">
                  <a:solidFill>
                    <a:schemeClr val="dk1"/>
                  </a:solidFill>
                  <a:latin typeface="Calibri"/>
                  <a:ea typeface="Calibri"/>
                  <a:cs typeface="Calibri"/>
                  <a:sym typeface="Calibri"/>
                </a:endParaRPr>
              </a:p>
            </p:txBody>
          </p:sp>
          <p:sp>
            <p:nvSpPr>
              <p:cNvPr id="114" name="Google Shape;114;p2"/>
              <p:cNvSpPr txBox="1"/>
              <p:nvPr/>
            </p:nvSpPr>
            <p:spPr>
              <a:xfrm>
                <a:off x="6420994" y="1411926"/>
                <a:ext cx="5124925" cy="646331"/>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Förhållningssätt till ledningskompetens från en EntreComps infallsvinkel</a:t>
                </a:r>
                <a:endParaRPr b="1" sz="1800">
                  <a:solidFill>
                    <a:schemeClr val="dk1"/>
                  </a:solidFill>
                  <a:latin typeface="Calibri"/>
                  <a:ea typeface="Calibri"/>
                  <a:cs typeface="Calibri"/>
                  <a:sym typeface="Calibri"/>
                </a:endParaRPr>
              </a:p>
            </p:txBody>
          </p:sp>
        </p:grpSp>
        <p:sp>
          <p:nvSpPr>
            <p:cNvPr id="115" name="Google Shape;115;p2"/>
            <p:cNvSpPr/>
            <p:nvPr/>
          </p:nvSpPr>
          <p:spPr>
            <a:xfrm>
              <a:off x="4834470" y="1491808"/>
              <a:ext cx="780795" cy="780795"/>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6" name="Google Shape;116;p2"/>
          <p:cNvGrpSpPr/>
          <p:nvPr/>
        </p:nvGrpSpPr>
        <p:grpSpPr>
          <a:xfrm>
            <a:off x="6032435" y="3703053"/>
            <a:ext cx="6194082" cy="812682"/>
            <a:chOff x="4834470" y="1482096"/>
            <a:chExt cx="6194082" cy="812682"/>
          </a:xfrm>
        </p:grpSpPr>
        <p:grpSp>
          <p:nvGrpSpPr>
            <p:cNvPr id="117" name="Google Shape;117;p2"/>
            <p:cNvGrpSpPr/>
            <p:nvPr/>
          </p:nvGrpSpPr>
          <p:grpSpPr>
            <a:xfrm>
              <a:off x="5895648" y="1482096"/>
              <a:ext cx="5132904" cy="812682"/>
              <a:chOff x="6420994" y="1411926"/>
              <a:chExt cx="5132904" cy="812682"/>
            </a:xfrm>
          </p:grpSpPr>
          <p:sp>
            <p:nvSpPr>
              <p:cNvPr id="118" name="Google Shape;118;p2"/>
              <p:cNvSpPr txBox="1"/>
              <p:nvPr/>
            </p:nvSpPr>
            <p:spPr>
              <a:xfrm>
                <a:off x="6428973" y="1762943"/>
                <a:ext cx="512492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Inom ramen för denna enhet finns en progressionsmodell i 8 nivåer att använda för att själv kunna utvärdera ny kompetens och kunskap i frågan. </a:t>
                </a:r>
                <a:endParaRPr/>
              </a:p>
            </p:txBody>
          </p:sp>
          <p:sp>
            <p:nvSpPr>
              <p:cNvPr id="119" name="Google Shape;119;p2"/>
              <p:cNvSpPr txBox="1"/>
              <p:nvPr/>
            </p:nvSpPr>
            <p:spPr>
              <a:xfrm>
                <a:off x="6420994" y="1411926"/>
                <a:ext cx="5124925" cy="369332"/>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Bedöm framstegen I ledningskompetens</a:t>
                </a:r>
                <a:endParaRPr b="1" sz="1800">
                  <a:solidFill>
                    <a:schemeClr val="dk1"/>
                  </a:solidFill>
                  <a:latin typeface="Calibri"/>
                  <a:ea typeface="Calibri"/>
                  <a:cs typeface="Calibri"/>
                  <a:sym typeface="Calibri"/>
                </a:endParaRPr>
              </a:p>
            </p:txBody>
          </p:sp>
        </p:grpSp>
        <p:sp>
          <p:nvSpPr>
            <p:cNvPr id="120" name="Google Shape;120;p2"/>
            <p:cNvSpPr/>
            <p:nvPr/>
          </p:nvSpPr>
          <p:spPr>
            <a:xfrm>
              <a:off x="4834470" y="1491808"/>
              <a:ext cx="780795" cy="780795"/>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1" name="Google Shape;121;p2"/>
          <p:cNvGrpSpPr/>
          <p:nvPr/>
        </p:nvGrpSpPr>
        <p:grpSpPr>
          <a:xfrm>
            <a:off x="6032435" y="4856006"/>
            <a:ext cx="6186103" cy="1216837"/>
            <a:chOff x="4834470" y="1482096"/>
            <a:chExt cx="6186103" cy="1216837"/>
          </a:xfrm>
        </p:grpSpPr>
        <p:grpSp>
          <p:nvGrpSpPr>
            <p:cNvPr id="122" name="Google Shape;122;p2"/>
            <p:cNvGrpSpPr/>
            <p:nvPr/>
          </p:nvGrpSpPr>
          <p:grpSpPr>
            <a:xfrm>
              <a:off x="5895648" y="1482096"/>
              <a:ext cx="5124925" cy="1216837"/>
              <a:chOff x="6420994" y="1411926"/>
              <a:chExt cx="5124925" cy="1216837"/>
            </a:xfrm>
          </p:grpSpPr>
          <p:sp>
            <p:nvSpPr>
              <p:cNvPr id="123" name="Google Shape;123;p2"/>
              <p:cNvSpPr txBox="1"/>
              <p:nvPr/>
            </p:nvSpPr>
            <p:spPr>
              <a:xfrm>
                <a:off x="6420994" y="1982432"/>
                <a:ext cx="51249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I slutet av module kommer vi att presentera robusta och konsidelarde ledningsramverk för företag och verksamheter som enkelt kan tillämpas i ICH-sektorer.</a:t>
                </a:r>
                <a:endParaRPr/>
              </a:p>
            </p:txBody>
          </p:sp>
          <p:sp>
            <p:nvSpPr>
              <p:cNvPr id="124" name="Google Shape;124;p2"/>
              <p:cNvSpPr txBox="1"/>
              <p:nvPr/>
            </p:nvSpPr>
            <p:spPr>
              <a:xfrm>
                <a:off x="6420994" y="1411926"/>
                <a:ext cx="5124925" cy="646331"/>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Utnyttja nya verktyg, ramverk och tekniker för strategisk ledning </a:t>
                </a:r>
                <a:endParaRPr b="1" sz="1800">
                  <a:solidFill>
                    <a:schemeClr val="dk1"/>
                  </a:solidFill>
                  <a:latin typeface="Calibri"/>
                  <a:ea typeface="Calibri"/>
                  <a:cs typeface="Calibri"/>
                  <a:sym typeface="Calibri"/>
                </a:endParaRPr>
              </a:p>
            </p:txBody>
          </p:sp>
        </p:grpSp>
        <p:sp>
          <p:nvSpPr>
            <p:cNvPr id="125" name="Google Shape;125;p2"/>
            <p:cNvSpPr/>
            <p:nvPr/>
          </p:nvSpPr>
          <p:spPr>
            <a:xfrm>
              <a:off x="4834470" y="1491808"/>
              <a:ext cx="780795" cy="780795"/>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b="0" l="0" r="0" t="0"/>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b="0" l="0" r="0" t="0"/>
          <a:stretch/>
        </p:blipFill>
        <p:spPr>
          <a:xfrm>
            <a:off x="10160" y="6331227"/>
            <a:ext cx="2396086" cy="526774"/>
          </a:xfrm>
          <a:prstGeom prst="rect">
            <a:avLst/>
          </a:prstGeom>
          <a:noFill/>
          <a:ln>
            <a:noFill/>
          </a:ln>
        </p:spPr>
      </p:pic>
      <p:sp>
        <p:nvSpPr>
          <p:cNvPr id="129" name="Google Shape;129;p2"/>
          <p:cNvSpPr txBox="1"/>
          <p:nvPr/>
        </p:nvSpPr>
        <p:spPr>
          <a:xfrm>
            <a:off x="5922072" y="439885"/>
            <a:ext cx="3030576"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000">
                <a:solidFill>
                  <a:srgbClr val="266C9F"/>
                </a:solidFill>
                <a:latin typeface="Calibri"/>
                <a:ea typeface="Calibri"/>
                <a:cs typeface="Calibri"/>
                <a:sym typeface="Calibri"/>
              </a:rPr>
              <a:t>SYFTE OCH MÅL</a:t>
            </a:r>
            <a:endParaRPr/>
          </a:p>
        </p:txBody>
      </p:sp>
      <p:grpSp>
        <p:nvGrpSpPr>
          <p:cNvPr id="130" name="Google Shape;130;p2"/>
          <p:cNvGrpSpPr/>
          <p:nvPr/>
        </p:nvGrpSpPr>
        <p:grpSpPr>
          <a:xfrm>
            <a:off x="8975036" y="574708"/>
            <a:ext cx="894080" cy="833150"/>
            <a:chOff x="5961125" y="1623900"/>
            <a:chExt cx="427450" cy="448175"/>
          </a:xfrm>
        </p:grpSpPr>
        <p:sp>
          <p:nvSpPr>
            <p:cNvPr id="131" name="Google Shape;131;p2"/>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cap="rnd" cmpd="sng" w="76200">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cap="rnd" cmpd="sng" w="2857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cap="rnd" cmpd="sng" w="22225">
              <a:solidFill>
                <a:srgbClr val="266C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pic>
        <p:nvPicPr>
          <p:cNvPr id="138" name="Google Shape;138;p2"/>
          <p:cNvPicPr preferRelativeResize="0"/>
          <p:nvPr/>
        </p:nvPicPr>
        <p:blipFill rotWithShape="1">
          <a:blip r:embed="rId5">
            <a:alphaModFix/>
          </a:blip>
          <a:srcRect b="0" l="0" r="0" t="0"/>
          <a:stretch/>
        </p:blipFill>
        <p:spPr>
          <a:xfrm>
            <a:off x="65646" y="1759334"/>
            <a:ext cx="4681199" cy="3236012"/>
          </a:xfrm>
          <a:prstGeom prst="rect">
            <a:avLst/>
          </a:prstGeom>
          <a:gradFill>
            <a:gsLst>
              <a:gs pos="0">
                <a:srgbClr val="F5F7FC"/>
              </a:gs>
              <a:gs pos="74000">
                <a:srgbClr val="A9BEE4"/>
              </a:gs>
              <a:gs pos="83000">
                <a:srgbClr val="A9BEE4"/>
              </a:gs>
              <a:gs pos="100000">
                <a:srgbClr val="C5D3ED"/>
              </a:gs>
            </a:gsLst>
            <a:lin ang="5400000" scaled="0"/>
          </a:gradFill>
          <a:ln>
            <a:noFill/>
          </a:ln>
          <a:effectLst>
            <a:outerShdw blurRad="50800" rotWithShape="0" algn="ctr" dir="5400000" dist="50800">
              <a:srgbClr val="000000"/>
            </a:outerShdw>
          </a:effectLst>
        </p:spPr>
      </p:pic>
      <p:sp>
        <p:nvSpPr>
          <p:cNvPr id="139" name="Google Shape;139;p2"/>
          <p:cNvSpPr/>
          <p:nvPr/>
        </p:nvSpPr>
        <p:spPr>
          <a:xfrm>
            <a:off x="65646" y="1749398"/>
            <a:ext cx="4681199" cy="3262211"/>
          </a:xfrm>
          <a:prstGeom prst="rect">
            <a:avLst/>
          </a:prstGeom>
          <a:solidFill>
            <a:schemeClr val="lt1">
              <a:alpha val="2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2"/>
          <p:cNvSpPr/>
          <p:nvPr/>
        </p:nvSpPr>
        <p:spPr>
          <a:xfrm>
            <a:off x="6116444" y="1967591"/>
            <a:ext cx="4615944"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800">
                <a:solidFill>
                  <a:srgbClr val="266C9F"/>
                </a:solidFill>
                <a:latin typeface="Calibri"/>
                <a:ea typeface="Calibri"/>
                <a:cs typeface="Calibri"/>
                <a:sym typeface="Calibri"/>
              </a:rPr>
              <a:t>I slutet av denna modul kommer du att kunna:</a:t>
            </a:r>
            <a:endParaRPr/>
          </a:p>
        </p:txBody>
      </p:sp>
      <p:sp>
        <p:nvSpPr>
          <p:cNvPr id="141" name="Google Shape;141;p2"/>
          <p:cNvSpPr/>
          <p:nvPr/>
        </p:nvSpPr>
        <p:spPr>
          <a:xfrm>
            <a:off x="0" y="179864"/>
            <a:ext cx="22442"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Calibri"/>
              <a:buNone/>
            </a:pPr>
            <a:r>
              <a:rPr b="0" i="0" lang="en-GB" sz="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142" name="Google Shape;142;p2"/>
          <p:cNvSpPr/>
          <p:nvPr/>
        </p:nvSpPr>
        <p:spPr>
          <a:xfrm>
            <a:off x="152400" y="322639"/>
            <a:ext cx="22442"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Calibri"/>
              <a:buNone/>
            </a:pPr>
            <a:r>
              <a:rPr b="0" i="0" lang="en-GB" sz="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143" name="Google Shape;143;p2"/>
          <p:cNvSpPr/>
          <p:nvPr/>
        </p:nvSpPr>
        <p:spPr>
          <a:xfrm>
            <a:off x="0" y="179864"/>
            <a:ext cx="22442"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Calibri"/>
              <a:buNone/>
            </a:pPr>
            <a:r>
              <a:rPr b="0" i="0" lang="en-GB" sz="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144" name="Google Shape;144;p2"/>
          <p:cNvSpPr/>
          <p:nvPr/>
        </p:nvSpPr>
        <p:spPr>
          <a:xfrm>
            <a:off x="0" y="179864"/>
            <a:ext cx="22442"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Calibri"/>
              <a:buNone/>
            </a:pPr>
            <a:r>
              <a:rPr b="0" i="0" lang="en-GB" sz="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145" name="Google Shape;145;p2"/>
          <p:cNvSpPr/>
          <p:nvPr/>
        </p:nvSpPr>
        <p:spPr>
          <a:xfrm>
            <a:off x="0" y="170239"/>
            <a:ext cx="22442"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Calibri"/>
              <a:buNone/>
            </a:pPr>
            <a:r>
              <a:rPr b="0" i="0" lang="en-GB" sz="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146" name="Google Shape;146;p2"/>
          <p:cNvSpPr/>
          <p:nvPr/>
        </p:nvSpPr>
        <p:spPr>
          <a:xfrm>
            <a:off x="0" y="179864"/>
            <a:ext cx="22442"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Calibri"/>
              <a:buNone/>
            </a:pPr>
            <a:r>
              <a:rPr b="0" i="0" lang="en-GB" sz="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20"/>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392" name="Google Shape;392;p20"/>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93" name="Google Shape;393;p20"/>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394" name="Google Shape;394;p20"/>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395" name="Google Shape;395;p20"/>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4 – Porters värdekedja (1)</a:t>
            </a:r>
            <a:endParaRPr sz="1800">
              <a:solidFill>
                <a:schemeClr val="dk1"/>
              </a:solidFill>
              <a:latin typeface="Calibri"/>
              <a:ea typeface="Calibri"/>
              <a:cs typeface="Calibri"/>
              <a:sym typeface="Calibri"/>
            </a:endParaRPr>
          </a:p>
        </p:txBody>
      </p:sp>
      <p:grpSp>
        <p:nvGrpSpPr>
          <p:cNvPr id="396" name="Google Shape;396;p20"/>
          <p:cNvGrpSpPr/>
          <p:nvPr/>
        </p:nvGrpSpPr>
        <p:grpSpPr>
          <a:xfrm>
            <a:off x="363315" y="222414"/>
            <a:ext cx="1361572" cy="349188"/>
            <a:chOff x="10604072" y="448487"/>
            <a:chExt cx="1361572" cy="349188"/>
          </a:xfrm>
        </p:grpSpPr>
        <p:sp>
          <p:nvSpPr>
            <p:cNvPr id="397" name="Google Shape;397;p20"/>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20"/>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20"/>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00" name="Google Shape;400;p20"/>
          <p:cNvPicPr preferRelativeResize="0"/>
          <p:nvPr/>
        </p:nvPicPr>
        <p:blipFill rotWithShape="1">
          <a:blip r:embed="rId5">
            <a:alphaModFix/>
          </a:blip>
          <a:srcRect b="0" l="0" r="0" t="0"/>
          <a:stretch/>
        </p:blipFill>
        <p:spPr>
          <a:xfrm>
            <a:off x="2643705" y="1887833"/>
            <a:ext cx="6904589" cy="4122143"/>
          </a:xfrm>
          <a:prstGeom prst="rect">
            <a:avLst/>
          </a:prstGeom>
          <a:noFill/>
          <a:ln>
            <a:noFill/>
          </a:ln>
        </p:spPr>
      </p:pic>
      <p:sp>
        <p:nvSpPr>
          <p:cNvPr id="401" name="Google Shape;401;p20"/>
          <p:cNvSpPr txBox="1"/>
          <p:nvPr/>
        </p:nvSpPr>
        <p:spPr>
          <a:xfrm>
            <a:off x="3013331" y="5921428"/>
            <a:ext cx="59135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Source: Michael E. Porter, Competitive Advantage, 1985, p.87</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21"/>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07" name="Google Shape;407;p21"/>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08" name="Google Shape;408;p21"/>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09" name="Google Shape;409;p21"/>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Unit 2</a:t>
            </a:r>
            <a:endParaRPr b="1" sz="2400">
              <a:solidFill>
                <a:srgbClr val="FFC000"/>
              </a:solidFill>
              <a:latin typeface="Calibri"/>
              <a:ea typeface="Calibri"/>
              <a:cs typeface="Calibri"/>
              <a:sym typeface="Calibri"/>
            </a:endParaRPr>
          </a:p>
        </p:txBody>
      </p:sp>
      <p:sp>
        <p:nvSpPr>
          <p:cNvPr id="410" name="Google Shape;410;p21"/>
          <p:cNvSpPr txBox="1"/>
          <p:nvPr/>
        </p:nvSpPr>
        <p:spPr>
          <a:xfrm>
            <a:off x="363315" y="1576271"/>
            <a:ext cx="11213400" cy="3170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4 – Porters värdekedja (2)</a:t>
            </a:r>
            <a:r>
              <a:rPr b="1" i="1" lang="en-GB" sz="2000">
                <a:solidFill>
                  <a:srgbClr val="2F5496"/>
                </a:solidFill>
                <a:latin typeface="Calibri"/>
                <a:ea typeface="Calibri"/>
                <a:cs typeface="Calibri"/>
                <a:sym typeface="Calibri"/>
              </a:rPr>
              <a:t>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En annan hyllad modell att “visualisera” ett företags värdeekvation är den s.k. värdekedjan. Om man ser på det utifrån det ramverket, är en organisation en  pågående process som omvandlar råvaror till varor och tjänster för allmänheten.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Företagsaktiviteterna är indelade I  två grupper: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Primära (kärn)aktiviteter</a:t>
            </a:r>
            <a:r>
              <a:rPr lang="en-GB" sz="1800">
                <a:solidFill>
                  <a:schemeClr val="dk1"/>
                </a:solidFill>
                <a:latin typeface="Calibri"/>
                <a:ea typeface="Calibri"/>
                <a:cs typeface="Calibri"/>
                <a:sym typeface="Calibri"/>
              </a:rPr>
              <a:t>: de som direkt bidrar till avkastning. </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Stödaktiviteter</a:t>
            </a:r>
            <a:r>
              <a:rPr lang="en-GB" sz="1800">
                <a:solidFill>
                  <a:schemeClr val="dk1"/>
                </a:solidFill>
                <a:latin typeface="Calibri"/>
                <a:ea typeface="Calibri"/>
                <a:cs typeface="Calibri"/>
                <a:sym typeface="Calibri"/>
              </a:rPr>
              <a:t>: de som är avgörande för bearbetning av indata och utan vilka utdata </a:t>
            </a:r>
            <a:r>
              <a:rPr lang="en-GB" sz="1800">
                <a:solidFill>
                  <a:schemeClr val="dk1"/>
                </a:solidFill>
                <a:latin typeface="Calibri"/>
                <a:ea typeface="Calibri"/>
                <a:cs typeface="Calibri"/>
                <a:sym typeface="Calibri"/>
              </a:rPr>
              <a:t>inte</a:t>
            </a:r>
            <a:r>
              <a:rPr lang="en-GB" sz="1800">
                <a:solidFill>
                  <a:schemeClr val="dk1"/>
                </a:solidFill>
                <a:latin typeface="Calibri"/>
                <a:ea typeface="Calibri"/>
                <a:cs typeface="Calibri"/>
                <a:sym typeface="Calibri"/>
              </a:rPr>
              <a:t> skulle genereras av Primaries.</a:t>
            </a:r>
            <a:endParaRPr/>
          </a:p>
        </p:txBody>
      </p:sp>
      <p:grpSp>
        <p:nvGrpSpPr>
          <p:cNvPr id="411" name="Google Shape;411;p21"/>
          <p:cNvGrpSpPr/>
          <p:nvPr/>
        </p:nvGrpSpPr>
        <p:grpSpPr>
          <a:xfrm>
            <a:off x="363315" y="222414"/>
            <a:ext cx="1361572" cy="349188"/>
            <a:chOff x="10604072" y="448487"/>
            <a:chExt cx="1361572" cy="349188"/>
          </a:xfrm>
        </p:grpSpPr>
        <p:sp>
          <p:nvSpPr>
            <p:cNvPr id="412" name="Google Shape;412;p21"/>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21"/>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21"/>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p22"/>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20" name="Google Shape;420;p22"/>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21" name="Google Shape;421;p22"/>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22" name="Google Shape;422;p22"/>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423" name="Google Shape;423;p22"/>
          <p:cNvSpPr txBox="1"/>
          <p:nvPr/>
        </p:nvSpPr>
        <p:spPr>
          <a:xfrm>
            <a:off x="363315" y="1576271"/>
            <a:ext cx="11213541" cy="67710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5 – Porters fem krafter (1)</a:t>
            </a:r>
            <a:r>
              <a:rPr b="1" i="1" lang="en-GB" sz="2000">
                <a:solidFill>
                  <a:srgbClr val="2F5496"/>
                </a:solidFill>
                <a:latin typeface="Calibri"/>
                <a:ea typeface="Calibri"/>
                <a:cs typeface="Calibri"/>
                <a:sym typeface="Calibri"/>
              </a:rPr>
              <a:t>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nvGrpSpPr>
          <p:cNvPr id="424" name="Google Shape;424;p22"/>
          <p:cNvGrpSpPr/>
          <p:nvPr/>
        </p:nvGrpSpPr>
        <p:grpSpPr>
          <a:xfrm>
            <a:off x="363315" y="222414"/>
            <a:ext cx="1361572" cy="349188"/>
            <a:chOff x="10604072" y="448487"/>
            <a:chExt cx="1361572" cy="349188"/>
          </a:xfrm>
        </p:grpSpPr>
        <p:sp>
          <p:nvSpPr>
            <p:cNvPr id="425" name="Google Shape;425;p22"/>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22"/>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22"/>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28" name="Google Shape;428;p22"/>
          <p:cNvPicPr preferRelativeResize="0"/>
          <p:nvPr/>
        </p:nvPicPr>
        <p:blipFill rotWithShape="1">
          <a:blip r:embed="rId5">
            <a:alphaModFix/>
          </a:blip>
          <a:srcRect b="0" l="0" r="0" t="0"/>
          <a:stretch/>
        </p:blipFill>
        <p:spPr>
          <a:xfrm>
            <a:off x="2921537" y="1914825"/>
            <a:ext cx="6348926" cy="4048680"/>
          </a:xfrm>
          <a:prstGeom prst="rect">
            <a:avLst/>
          </a:prstGeom>
          <a:noFill/>
          <a:ln>
            <a:noFill/>
          </a:ln>
        </p:spPr>
      </p:pic>
      <p:sp>
        <p:nvSpPr>
          <p:cNvPr id="429" name="Google Shape;429;p22"/>
          <p:cNvSpPr txBox="1"/>
          <p:nvPr/>
        </p:nvSpPr>
        <p:spPr>
          <a:xfrm>
            <a:off x="1696578" y="5891746"/>
            <a:ext cx="87988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Source: Michael E. Porter, “How Competitive Forces Shape Strategy”, Harvard Business Review, May 1979 (Vol. 57, No. 2), pp. 137–145.</a:t>
            </a:r>
            <a:endParaRPr sz="12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23"/>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35" name="Google Shape;435;p23"/>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36" name="Google Shape;436;p23"/>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37" name="Google Shape;437;p23"/>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438" name="Google Shape;438;p23"/>
          <p:cNvSpPr txBox="1"/>
          <p:nvPr/>
        </p:nvSpPr>
        <p:spPr>
          <a:xfrm>
            <a:off x="363315" y="1576271"/>
            <a:ext cx="11213400" cy="5110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5 – Porters Five Forces (2)</a:t>
            </a:r>
            <a:r>
              <a:rPr b="1" i="1" lang="en-GB" sz="2000">
                <a:solidFill>
                  <a:srgbClr val="2F5496"/>
                </a:solidFill>
                <a:latin typeface="Calibri"/>
                <a:ea typeface="Calibri"/>
                <a:cs typeface="Calibri"/>
                <a:sym typeface="Calibri"/>
              </a:rPr>
              <a:t>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Tack vare Michael Porter har vi </a:t>
            </a:r>
            <a:r>
              <a:rPr lang="en-GB" sz="1800">
                <a:solidFill>
                  <a:schemeClr val="dk1"/>
                </a:solidFill>
                <a:latin typeface="Calibri"/>
                <a:ea typeface="Calibri"/>
                <a:cs typeface="Calibri"/>
                <a:sym typeface="Calibri"/>
              </a:rPr>
              <a:t>ytterligare</a:t>
            </a:r>
            <a:r>
              <a:rPr lang="en-GB" sz="1800">
                <a:solidFill>
                  <a:schemeClr val="dk1"/>
                </a:solidFill>
                <a:latin typeface="Calibri"/>
                <a:ea typeface="Calibri"/>
                <a:cs typeface="Calibri"/>
                <a:sym typeface="Calibri"/>
              </a:rPr>
              <a:t> en hörnsten I strategisk affärsledning.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The Model of Five Forces är en referensram för att analysera och bedöma konkurrensdynamiken i en specifik industri/sektor. Ramverket innehåller fem variable (“krafter”) som utformar </a:t>
            </a:r>
            <a:r>
              <a:rPr lang="en-GB" sz="1800">
                <a:solidFill>
                  <a:schemeClr val="dk1"/>
                </a:solidFill>
                <a:latin typeface="Calibri"/>
                <a:ea typeface="Calibri"/>
                <a:cs typeface="Calibri"/>
                <a:sym typeface="Calibri"/>
              </a:rPr>
              <a:t>konkurrensen</a:t>
            </a:r>
            <a:r>
              <a:rPr lang="en-GB" sz="1800">
                <a:solidFill>
                  <a:schemeClr val="dk1"/>
                </a:solidFill>
                <a:latin typeface="Calibri"/>
                <a:ea typeface="Calibri"/>
                <a:cs typeface="Calibri"/>
                <a:sym typeface="Calibri"/>
              </a:rPr>
              <a:t> och </a:t>
            </a:r>
            <a:r>
              <a:rPr lang="en-GB" sz="1800">
                <a:solidFill>
                  <a:schemeClr val="dk1"/>
                </a:solidFill>
                <a:latin typeface="Calibri"/>
                <a:ea typeface="Calibri"/>
                <a:cs typeface="Calibri"/>
                <a:sym typeface="Calibri"/>
              </a:rPr>
              <a:t>konkurrensutmaningar</a:t>
            </a:r>
            <a:r>
              <a:rPr lang="en-GB" sz="1800">
                <a:solidFill>
                  <a:schemeClr val="dk1"/>
                </a:solidFill>
                <a:latin typeface="Calibri"/>
                <a:ea typeface="Calibri"/>
                <a:cs typeface="Calibri"/>
                <a:sym typeface="Calibri"/>
              </a:rPr>
              <a:t>, som en organisation ställs inför.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Nytillkommande</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Förhandlingsstyrka hos leverantörer</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Förhandlingsstyrka hos köpare</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Ersättningsprodukter (eller tjänster)</a:t>
            </a:r>
            <a:endParaRPr/>
          </a:p>
          <a:p>
            <a:pPr indent="-342900" lvl="0" marL="342900" marR="0" rtl="0" algn="just">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Konkurrenterna själva</a:t>
            </a:r>
            <a:endParaRPr sz="1800">
              <a:solidFill>
                <a:schemeClr val="dk1"/>
              </a:solidFill>
              <a:latin typeface="Calibri"/>
              <a:ea typeface="Calibri"/>
              <a:cs typeface="Calibri"/>
              <a:sym typeface="Calibri"/>
            </a:endParaRPr>
          </a:p>
          <a:p>
            <a:pPr indent="-228600" lvl="0" marL="342900" marR="0" rtl="0" algn="just">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För ytterligare information gällande ramverket, se: </a:t>
            </a:r>
            <a:r>
              <a:rPr lang="en-GB" sz="1800" u="sng">
                <a:solidFill>
                  <a:schemeClr val="dk1"/>
                </a:solidFill>
                <a:latin typeface="Calibri"/>
                <a:ea typeface="Calibri"/>
                <a:cs typeface="Calibri"/>
                <a:sym typeface="Calibri"/>
                <a:hlinkClick r:id="rId5">
                  <a:extLst>
                    <a:ext uri="{A12FA001-AC4F-418D-AE19-62706E023703}">
                      <ahyp:hlinkClr val="tx"/>
                    </a:ext>
                  </a:extLst>
                </a:hlinkClick>
              </a:rPr>
              <a:t>How Competitive Forces Shape Strategy</a:t>
            </a:r>
            <a:r>
              <a:rPr lang="en-GB" sz="1800">
                <a:solidFill>
                  <a:schemeClr val="dk1"/>
                </a:solidFill>
                <a:latin typeface="Calibri"/>
                <a:ea typeface="Calibri"/>
                <a:cs typeface="Calibri"/>
                <a:sym typeface="Calibri"/>
              </a:rPr>
              <a:t>, HBR</a:t>
            </a:r>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by Michael E. Porter</a:t>
            </a:r>
            <a:endParaRPr/>
          </a:p>
          <a:p>
            <a:pPr indent="-228600" lvl="0" marL="342900" marR="0" rtl="0" algn="just">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228600" lvl="0" marL="342900" marR="0" rtl="0" algn="just">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439" name="Google Shape;439;p23"/>
          <p:cNvGrpSpPr/>
          <p:nvPr/>
        </p:nvGrpSpPr>
        <p:grpSpPr>
          <a:xfrm>
            <a:off x="363315" y="222414"/>
            <a:ext cx="1361572" cy="349188"/>
            <a:chOff x="10604072" y="448487"/>
            <a:chExt cx="1361572" cy="349188"/>
          </a:xfrm>
        </p:grpSpPr>
        <p:sp>
          <p:nvSpPr>
            <p:cNvPr id="440" name="Google Shape;440;p23"/>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23"/>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23"/>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p24"/>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48" name="Google Shape;448;p24"/>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49" name="Google Shape;449;p24"/>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50" name="Google Shape;450;p24"/>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451" name="Google Shape;451;p24"/>
          <p:cNvSpPr txBox="1"/>
          <p:nvPr/>
        </p:nvSpPr>
        <p:spPr>
          <a:xfrm>
            <a:off x="363315" y="1605146"/>
            <a:ext cx="11213400" cy="4833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5 – Nya krafter vid horisonten: Porters modell integrerad</a:t>
            </a:r>
            <a:endParaRPr b="1" i="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Andra har utgått från Porters modell, lagt till egna bidrag vilket har identifierat i ytterligare källor som kan påverka organisationens konkurrenskraft: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Industrins tillväxttakt</a:t>
            </a:r>
            <a:r>
              <a:rPr lang="en-GB" sz="1800">
                <a:solidFill>
                  <a:schemeClr val="dk1"/>
                </a:solidFill>
                <a:latin typeface="Calibri"/>
                <a:ea typeface="Calibri"/>
                <a:cs typeface="Calibri"/>
                <a:sym typeface="Calibri"/>
              </a:rPr>
              <a:t>. Det har observerats att snabbt växande företag accelererar och “ökar”  konkurrenskraften när de lockar till sig nya organisationer  och nya investerare.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Teknik och innovationer</a:t>
            </a:r>
            <a:r>
              <a:rPr lang="en-GB" sz="1800">
                <a:solidFill>
                  <a:schemeClr val="dk1"/>
                </a:solidFill>
                <a:latin typeface="Calibri"/>
                <a:ea typeface="Calibri"/>
                <a:cs typeface="Calibri"/>
                <a:sym typeface="Calibri"/>
              </a:rPr>
              <a:t>. Ny teknik frestar att sörja för bättre konkurrenskraftiga marginaler (d.v.s. bättre kundupplevelse, bättre användbarhet av produkten, eller mer allmänt större verkan och effektivitet = kostnadsreduktion = större vinstmarginaler) </a:t>
            </a:r>
            <a:endParaRPr/>
          </a:p>
          <a:p>
            <a:pPr indent="-171450" lvl="0" marL="285750" marR="0" rtl="0" algn="just">
              <a:spcBef>
                <a:spcPts val="0"/>
              </a:spcBef>
              <a:spcAft>
                <a:spcPts val="0"/>
              </a:spcAft>
              <a:buClr>
                <a:schemeClr val="dk1"/>
              </a:buClr>
              <a:buSzPts val="1800"/>
              <a:buFont typeface="Arial"/>
              <a:buNone/>
            </a:pPr>
            <a:r>
              <a:t/>
            </a:r>
            <a:endParaRPr b="1"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Regering</a:t>
            </a:r>
            <a:r>
              <a:rPr lang="en-GB" sz="1800">
                <a:solidFill>
                  <a:schemeClr val="dk1"/>
                </a:solidFill>
                <a:latin typeface="Calibri"/>
                <a:ea typeface="Calibri"/>
                <a:cs typeface="Calibri"/>
                <a:sym typeface="Calibri"/>
              </a:rPr>
              <a:t>. En fristående kraft, eftersom den i hög grad kan påverka utvecklingen gällande konkurrensfördelar inom manga industrier (försvar, hälsovård, energi etc).</a:t>
            </a:r>
            <a:endParaRPr/>
          </a:p>
          <a:p>
            <a:pPr indent="-171450" lvl="0" marL="285750" marR="0" rtl="0" algn="just">
              <a:spcBef>
                <a:spcPts val="0"/>
              </a:spcBef>
              <a:spcAft>
                <a:spcPts val="0"/>
              </a:spcAft>
              <a:buClr>
                <a:schemeClr val="dk1"/>
              </a:buClr>
              <a:buSzPts val="1800"/>
              <a:buFont typeface="Arial"/>
              <a:buNone/>
            </a:pPr>
            <a:r>
              <a:t/>
            </a:r>
            <a:endParaRPr b="1"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Kompletterande produkter och tjänster</a:t>
            </a:r>
            <a:r>
              <a:rPr lang="en-GB" sz="1800">
                <a:solidFill>
                  <a:schemeClr val="dk1"/>
                </a:solidFill>
                <a:latin typeface="Calibri"/>
                <a:ea typeface="Calibri"/>
                <a:cs typeface="Calibri"/>
                <a:sym typeface="Calibri"/>
              </a:rPr>
              <a:t>. Föreställ er om hela fordonsindustrin blir “elektrisk”, </a:t>
            </a:r>
            <a:r>
              <a:rPr lang="en-GB" sz="1800">
                <a:solidFill>
                  <a:schemeClr val="dk1"/>
                </a:solidFill>
                <a:latin typeface="Calibri"/>
                <a:ea typeface="Calibri"/>
                <a:cs typeface="Calibri"/>
                <a:sym typeface="Calibri"/>
              </a:rPr>
              <a:t>hur</a:t>
            </a:r>
            <a:r>
              <a:rPr lang="en-GB" sz="1800">
                <a:solidFill>
                  <a:schemeClr val="dk1"/>
                </a:solidFill>
                <a:latin typeface="Calibri"/>
                <a:ea typeface="Calibri"/>
                <a:cs typeface="Calibri"/>
                <a:sym typeface="Calibri"/>
              </a:rPr>
              <a:t> skulle det påverka oljebolagen? </a:t>
            </a:r>
            <a:endParaRPr b="1" sz="1800">
              <a:solidFill>
                <a:schemeClr val="dk1"/>
              </a:solidFill>
              <a:latin typeface="Calibri"/>
              <a:ea typeface="Calibri"/>
              <a:cs typeface="Calibri"/>
              <a:sym typeface="Calibri"/>
            </a:endParaRPr>
          </a:p>
        </p:txBody>
      </p:sp>
      <p:grpSp>
        <p:nvGrpSpPr>
          <p:cNvPr id="452" name="Google Shape;452;p24"/>
          <p:cNvGrpSpPr/>
          <p:nvPr/>
        </p:nvGrpSpPr>
        <p:grpSpPr>
          <a:xfrm>
            <a:off x="363315" y="222414"/>
            <a:ext cx="1361572" cy="349188"/>
            <a:chOff x="10604072" y="448487"/>
            <a:chExt cx="1361572" cy="349188"/>
          </a:xfrm>
        </p:grpSpPr>
        <p:sp>
          <p:nvSpPr>
            <p:cNvPr id="453" name="Google Shape;453;p24"/>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24"/>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24"/>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p25"/>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61" name="Google Shape;461;p2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62" name="Google Shape;462;p25"/>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63" name="Google Shape;463;p25"/>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464" name="Google Shape;464;p25"/>
          <p:cNvSpPr txBox="1"/>
          <p:nvPr/>
        </p:nvSpPr>
        <p:spPr>
          <a:xfrm>
            <a:off x="363315" y="1576271"/>
            <a:ext cx="11213541"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6 – DEMINGS cykel (1)</a:t>
            </a:r>
            <a:endParaRPr/>
          </a:p>
        </p:txBody>
      </p:sp>
      <p:grpSp>
        <p:nvGrpSpPr>
          <p:cNvPr id="465" name="Google Shape;465;p25"/>
          <p:cNvGrpSpPr/>
          <p:nvPr/>
        </p:nvGrpSpPr>
        <p:grpSpPr>
          <a:xfrm>
            <a:off x="363315" y="222414"/>
            <a:ext cx="1361572" cy="349188"/>
            <a:chOff x="10604072" y="448487"/>
            <a:chExt cx="1361572" cy="349188"/>
          </a:xfrm>
        </p:grpSpPr>
        <p:sp>
          <p:nvSpPr>
            <p:cNvPr id="466" name="Google Shape;466;p25"/>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25"/>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25"/>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69" name="Google Shape;469;p25"/>
          <p:cNvGrpSpPr/>
          <p:nvPr/>
        </p:nvGrpSpPr>
        <p:grpSpPr>
          <a:xfrm>
            <a:off x="3815089" y="1977598"/>
            <a:ext cx="4309991" cy="3830534"/>
            <a:chOff x="927980" y="1217"/>
            <a:chExt cx="4309991" cy="3830534"/>
          </a:xfrm>
        </p:grpSpPr>
        <p:sp>
          <p:nvSpPr>
            <p:cNvPr id="470" name="Google Shape;470;p25"/>
            <p:cNvSpPr/>
            <p:nvPr/>
          </p:nvSpPr>
          <p:spPr>
            <a:xfrm>
              <a:off x="2398037" y="1217"/>
              <a:ext cx="1369877" cy="890420"/>
            </a:xfrm>
            <a:prstGeom prst="roundRect">
              <a:avLst>
                <a:gd fmla="val 16667"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5"/>
            <p:cNvSpPr txBox="1"/>
            <p:nvPr/>
          </p:nvSpPr>
          <p:spPr>
            <a:xfrm>
              <a:off x="2441504" y="44684"/>
              <a:ext cx="1282943" cy="80348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Planera</a:t>
              </a:r>
              <a:endParaRPr/>
            </a:p>
          </p:txBody>
        </p:sp>
        <p:sp>
          <p:nvSpPr>
            <p:cNvPr id="472" name="Google Shape;472;p25"/>
            <p:cNvSpPr/>
            <p:nvPr/>
          </p:nvSpPr>
          <p:spPr>
            <a:xfrm>
              <a:off x="1612919" y="446427"/>
              <a:ext cx="2940113" cy="2940113"/>
            </a:xfrm>
            <a:custGeom>
              <a:rect b="b" l="l" r="r" t="t"/>
              <a:pathLst>
                <a:path extrusionOk="0" h="120000" w="120000">
                  <a:moveTo>
                    <a:pt x="95661" y="11748"/>
                  </a:moveTo>
                  <a:lnTo>
                    <a:pt x="95661" y="11748"/>
                  </a:lnTo>
                  <a:cubicBezTo>
                    <a:pt x="103335" y="17419"/>
                    <a:pt x="109545" y="24839"/>
                    <a:pt x="113777" y="33392"/>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5"/>
            <p:cNvSpPr/>
            <p:nvPr/>
          </p:nvSpPr>
          <p:spPr>
            <a:xfrm>
              <a:off x="3868094" y="1471274"/>
              <a:ext cx="1369877" cy="890420"/>
            </a:xfrm>
            <a:prstGeom prst="roundRect">
              <a:avLst>
                <a:gd fmla="val 16667"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5"/>
            <p:cNvSpPr txBox="1"/>
            <p:nvPr/>
          </p:nvSpPr>
          <p:spPr>
            <a:xfrm>
              <a:off x="3911561" y="1514741"/>
              <a:ext cx="1282943" cy="80348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Utför</a:t>
              </a:r>
              <a:endParaRPr/>
            </a:p>
          </p:txBody>
        </p:sp>
        <p:sp>
          <p:nvSpPr>
            <p:cNvPr id="475" name="Google Shape;475;p25"/>
            <p:cNvSpPr/>
            <p:nvPr/>
          </p:nvSpPr>
          <p:spPr>
            <a:xfrm>
              <a:off x="1612919" y="446427"/>
              <a:ext cx="2940113" cy="2940113"/>
            </a:xfrm>
            <a:custGeom>
              <a:rect b="b" l="l" r="r" t="t"/>
              <a:pathLst>
                <a:path extrusionOk="0" h="120000" w="120000">
                  <a:moveTo>
                    <a:pt x="114339" y="85441"/>
                  </a:moveTo>
                  <a:cubicBezTo>
                    <a:pt x="110913" y="92759"/>
                    <a:pt x="106044" y="99309"/>
                    <a:pt x="100025" y="104699"/>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5"/>
            <p:cNvSpPr/>
            <p:nvPr/>
          </p:nvSpPr>
          <p:spPr>
            <a:xfrm>
              <a:off x="2252782" y="2941331"/>
              <a:ext cx="1660386" cy="890420"/>
            </a:xfrm>
            <a:prstGeom prst="roundRect">
              <a:avLst>
                <a:gd fmla="val 16667"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5"/>
            <p:cNvSpPr txBox="1"/>
            <p:nvPr/>
          </p:nvSpPr>
          <p:spPr>
            <a:xfrm>
              <a:off x="2296249" y="2984798"/>
              <a:ext cx="1573452" cy="80348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kontrollera</a:t>
              </a:r>
              <a:endParaRPr/>
            </a:p>
          </p:txBody>
        </p:sp>
        <p:sp>
          <p:nvSpPr>
            <p:cNvPr id="478" name="Google Shape;478;p25"/>
            <p:cNvSpPr/>
            <p:nvPr/>
          </p:nvSpPr>
          <p:spPr>
            <a:xfrm>
              <a:off x="1612919" y="446427"/>
              <a:ext cx="2940113" cy="2940113"/>
            </a:xfrm>
            <a:custGeom>
              <a:rect b="b" l="l" r="r" t="t"/>
              <a:pathLst>
                <a:path extrusionOk="0" h="120000" w="120000">
                  <a:moveTo>
                    <a:pt x="19974" y="104699"/>
                  </a:moveTo>
                  <a:cubicBezTo>
                    <a:pt x="13955" y="99309"/>
                    <a:pt x="9086" y="92759"/>
                    <a:pt x="5660" y="85441"/>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5"/>
            <p:cNvSpPr/>
            <p:nvPr/>
          </p:nvSpPr>
          <p:spPr>
            <a:xfrm>
              <a:off x="927980" y="1471274"/>
              <a:ext cx="1369877" cy="890420"/>
            </a:xfrm>
            <a:prstGeom prst="roundRect">
              <a:avLst>
                <a:gd fmla="val 16667"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5"/>
            <p:cNvSpPr txBox="1"/>
            <p:nvPr/>
          </p:nvSpPr>
          <p:spPr>
            <a:xfrm>
              <a:off x="971447" y="1514741"/>
              <a:ext cx="1282943" cy="80348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Agera</a:t>
              </a:r>
              <a:endParaRPr/>
            </a:p>
          </p:txBody>
        </p:sp>
        <p:sp>
          <p:nvSpPr>
            <p:cNvPr id="481" name="Google Shape;481;p25"/>
            <p:cNvSpPr/>
            <p:nvPr/>
          </p:nvSpPr>
          <p:spPr>
            <a:xfrm>
              <a:off x="1612919" y="446427"/>
              <a:ext cx="2940113" cy="2940113"/>
            </a:xfrm>
            <a:custGeom>
              <a:rect b="b" l="l" r="r" t="t"/>
              <a:pathLst>
                <a:path extrusionOk="0" h="120000" w="120000">
                  <a:moveTo>
                    <a:pt x="6223" y="33392"/>
                  </a:moveTo>
                  <a:lnTo>
                    <a:pt x="6223" y="33392"/>
                  </a:lnTo>
                  <a:cubicBezTo>
                    <a:pt x="10455" y="24840"/>
                    <a:pt x="16665" y="17420"/>
                    <a:pt x="24339" y="11748"/>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2" name="Google Shape;482;p25"/>
          <p:cNvSpPr txBox="1"/>
          <p:nvPr/>
        </p:nvSpPr>
        <p:spPr>
          <a:xfrm>
            <a:off x="2060863" y="5921428"/>
            <a:ext cx="80702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Deming, W.E., 1950. Elementary Principles of the Statistical Control of Quality, JUSE.</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id="487" name="Google Shape;487;p26"/>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488" name="Google Shape;488;p26"/>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89" name="Google Shape;489;p26"/>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490" name="Google Shape;490;p26"/>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2</a:t>
            </a:r>
            <a:endParaRPr b="1" sz="2400">
              <a:solidFill>
                <a:srgbClr val="FFC000"/>
              </a:solidFill>
              <a:latin typeface="Calibri"/>
              <a:ea typeface="Calibri"/>
              <a:cs typeface="Calibri"/>
              <a:sym typeface="Calibri"/>
            </a:endParaRPr>
          </a:p>
        </p:txBody>
      </p:sp>
      <p:sp>
        <p:nvSpPr>
          <p:cNvPr id="491" name="Google Shape;491;p26"/>
          <p:cNvSpPr txBox="1"/>
          <p:nvPr/>
        </p:nvSpPr>
        <p:spPr>
          <a:xfrm>
            <a:off x="363315" y="1576271"/>
            <a:ext cx="11213400" cy="3724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6 – DEMINGS cykel (2)</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Om du nyligen </a:t>
            </a:r>
            <a:r>
              <a:rPr lang="en-GB" sz="1800">
                <a:solidFill>
                  <a:schemeClr val="dk1"/>
                </a:solidFill>
                <a:latin typeface="Calibri"/>
                <a:ea typeface="Calibri"/>
                <a:cs typeface="Calibri"/>
                <a:sym typeface="Calibri"/>
              </a:rPr>
              <a:t>läst</a:t>
            </a:r>
            <a:r>
              <a:rPr lang="en-GB" sz="1800">
                <a:solidFill>
                  <a:schemeClr val="dk1"/>
                </a:solidFill>
                <a:latin typeface="Calibri"/>
                <a:ea typeface="Calibri"/>
                <a:cs typeface="Calibri"/>
                <a:sym typeface="Calibri"/>
              </a:rPr>
              <a:t> någon </a:t>
            </a:r>
            <a:r>
              <a:rPr lang="en-GB" sz="1800">
                <a:solidFill>
                  <a:schemeClr val="dk1"/>
                </a:solidFill>
                <a:latin typeface="Calibri"/>
                <a:ea typeface="Calibri"/>
                <a:cs typeface="Calibri"/>
                <a:sym typeface="Calibri"/>
              </a:rPr>
              <a:t>handbok</a:t>
            </a:r>
            <a:r>
              <a:rPr lang="en-GB" sz="1800">
                <a:solidFill>
                  <a:schemeClr val="dk1"/>
                </a:solidFill>
                <a:latin typeface="Calibri"/>
                <a:ea typeface="Calibri"/>
                <a:cs typeface="Calibri"/>
                <a:sym typeface="Calibri"/>
              </a:rPr>
              <a:t> I ledarskap är det mycket möjligt att du snubblat över saker som Lean Manufacturing, Total Quality Management (TQM), Just In Time (JIT): revisionsramverk som tillämpats I japansk industry sedan mitten av förra seklet.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I realiteten hämtar de alla inspiration från amerikanske författaren W. Edwards Deming, som kom i kontakt med japansk industri efter Andra världskriget.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Än idag är DEMINGS cykel en av de mest befästa, robusta och pålitliga ramverken för utvärdering av organisatoriska processer och deras överensstämmelse  med interna kontrollstandarder.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Modellen får sin storskaliga spridning  utifrån lättheten att tillämpa den, användarvänligheten och lineariteten. </a:t>
            </a:r>
            <a:endParaRPr/>
          </a:p>
        </p:txBody>
      </p:sp>
      <p:grpSp>
        <p:nvGrpSpPr>
          <p:cNvPr id="492" name="Google Shape;492;p26"/>
          <p:cNvGrpSpPr/>
          <p:nvPr/>
        </p:nvGrpSpPr>
        <p:grpSpPr>
          <a:xfrm>
            <a:off x="363315" y="222414"/>
            <a:ext cx="1361572" cy="349188"/>
            <a:chOff x="10604072" y="448487"/>
            <a:chExt cx="1361572" cy="349188"/>
          </a:xfrm>
        </p:grpSpPr>
        <p:sp>
          <p:nvSpPr>
            <p:cNvPr id="493" name="Google Shape;493;p26"/>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4" name="Google Shape;494;p26"/>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26"/>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27"/>
          <p:cNvSpPr txBox="1"/>
          <p:nvPr>
            <p:ph type="ctrTitle"/>
          </p:nvPr>
        </p:nvSpPr>
        <p:spPr>
          <a:xfrm>
            <a:off x="7396246" y="1624226"/>
            <a:ext cx="4473369" cy="3031244"/>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2"/>
              </a:buClr>
              <a:buSzPts val="4800"/>
              <a:buFont typeface="Calibri"/>
              <a:buNone/>
            </a:pPr>
            <a:r>
              <a:rPr b="1" lang="en-GB">
                <a:solidFill>
                  <a:srgbClr val="266C9F"/>
                </a:solidFill>
              </a:rPr>
              <a:t>TACK!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txBox="1"/>
          <p:nvPr/>
        </p:nvSpPr>
        <p:spPr>
          <a:xfrm>
            <a:off x="2823088" y="336847"/>
            <a:ext cx="7874855" cy="72424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400"/>
              <a:buFont typeface="Arial"/>
              <a:buNone/>
            </a:pPr>
            <a:r>
              <a:rPr lang="en-GB" sz="4400">
                <a:solidFill>
                  <a:schemeClr val="dk1"/>
                </a:solidFill>
                <a:latin typeface="Calibri"/>
                <a:ea typeface="Calibri"/>
                <a:cs typeface="Calibri"/>
                <a:sym typeface="Calibri"/>
              </a:rPr>
              <a:t>INDEX</a:t>
            </a:r>
            <a:endParaRPr/>
          </a:p>
          <a:p>
            <a:pPr indent="0" lvl="0" marL="0" marR="0" rtl="0" algn="ctr">
              <a:lnSpc>
                <a:spcPct val="90000"/>
              </a:lnSpc>
              <a:spcBef>
                <a:spcPts val="1000"/>
              </a:spcBef>
              <a:spcAft>
                <a:spcPts val="0"/>
              </a:spcAft>
              <a:buClr>
                <a:schemeClr val="dk1"/>
              </a:buClr>
              <a:buSzPts val="3600"/>
              <a:buFont typeface="Arial"/>
              <a:buNone/>
            </a:pPr>
            <a:r>
              <a:t/>
            </a:r>
            <a:endParaRPr sz="3600">
              <a:solidFill>
                <a:schemeClr val="dk1"/>
              </a:solidFill>
              <a:latin typeface="Calibri"/>
              <a:ea typeface="Calibri"/>
              <a:cs typeface="Calibri"/>
              <a:sym typeface="Calibri"/>
            </a:endParaRPr>
          </a:p>
        </p:txBody>
      </p:sp>
      <p:sp>
        <p:nvSpPr>
          <p:cNvPr id="152" name="Google Shape;152;p3"/>
          <p:cNvSpPr/>
          <p:nvPr/>
        </p:nvSpPr>
        <p:spPr>
          <a:xfrm>
            <a:off x="3733295" y="4128064"/>
            <a:ext cx="2160000" cy="108000"/>
          </a:xfrm>
          <a:prstGeom prst="roundRect">
            <a:avLst>
              <a:gd fmla="val 50000" name="adj"/>
            </a:avLst>
          </a:prstGeom>
          <a:solidFill>
            <a:srgbClr val="4EAE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3"/>
          <p:cNvSpPr/>
          <p:nvPr/>
        </p:nvSpPr>
        <p:spPr>
          <a:xfrm>
            <a:off x="5575011" y="3919882"/>
            <a:ext cx="2160000" cy="108000"/>
          </a:xfrm>
          <a:prstGeom prst="roundRect">
            <a:avLst>
              <a:gd fmla="val 50000" name="adj"/>
            </a:avLst>
          </a:prstGeom>
          <a:solidFill>
            <a:srgbClr val="266C9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grpSp>
        <p:nvGrpSpPr>
          <p:cNvPr id="154" name="Google Shape;154;p3"/>
          <p:cNvGrpSpPr/>
          <p:nvPr/>
        </p:nvGrpSpPr>
        <p:grpSpPr>
          <a:xfrm>
            <a:off x="3820392" y="2335697"/>
            <a:ext cx="1764630" cy="984885"/>
            <a:chOff x="1704484" y="1766707"/>
            <a:chExt cx="1038452" cy="984885"/>
          </a:xfrm>
        </p:grpSpPr>
        <p:sp>
          <p:nvSpPr>
            <p:cNvPr id="155" name="Google Shape;155;p3"/>
            <p:cNvSpPr txBox="1"/>
            <p:nvPr/>
          </p:nvSpPr>
          <p:spPr>
            <a:xfrm>
              <a:off x="1724504" y="2012928"/>
              <a:ext cx="1018432"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rgbClr val="3F3F3F"/>
                  </a:solidFill>
                  <a:latin typeface="Calibri"/>
                  <a:ea typeface="Calibri"/>
                  <a:cs typeface="Calibri"/>
                  <a:sym typeface="Calibri"/>
                </a:rPr>
                <a:t>Finansiell ledning och ledningskompetens</a:t>
              </a:r>
              <a:endParaRPr sz="1400">
                <a:solidFill>
                  <a:srgbClr val="3F3F3F"/>
                </a:solidFill>
                <a:latin typeface="Calibri"/>
                <a:ea typeface="Calibri"/>
                <a:cs typeface="Calibri"/>
                <a:sym typeface="Calibri"/>
              </a:endParaRPr>
            </a:p>
          </p:txBody>
        </p:sp>
        <p:sp>
          <p:nvSpPr>
            <p:cNvPr id="156" name="Google Shape;156;p3"/>
            <p:cNvSpPr txBox="1"/>
            <p:nvPr/>
          </p:nvSpPr>
          <p:spPr>
            <a:xfrm>
              <a:off x="1704484" y="1766707"/>
              <a:ext cx="1023846" cy="338554"/>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GB" sz="1600">
                  <a:solidFill>
                    <a:srgbClr val="3F3F3F"/>
                  </a:solidFill>
                  <a:latin typeface="Calibri"/>
                  <a:ea typeface="Calibri"/>
                  <a:cs typeface="Calibri"/>
                  <a:sym typeface="Calibri"/>
                </a:rPr>
                <a:t>Enhet 1</a:t>
              </a:r>
              <a:endParaRPr b="1" sz="1600">
                <a:solidFill>
                  <a:srgbClr val="3F3F3F"/>
                </a:solidFill>
                <a:latin typeface="Calibri"/>
                <a:ea typeface="Calibri"/>
                <a:cs typeface="Calibri"/>
                <a:sym typeface="Calibri"/>
              </a:endParaRPr>
            </a:p>
          </p:txBody>
        </p:sp>
      </p:grpSp>
      <p:cxnSp>
        <p:nvCxnSpPr>
          <p:cNvPr id="157" name="Google Shape;157;p3"/>
          <p:cNvCxnSpPr/>
          <p:nvPr/>
        </p:nvCxnSpPr>
        <p:spPr>
          <a:xfrm>
            <a:off x="3733295" y="2392868"/>
            <a:ext cx="10011" cy="1513622"/>
          </a:xfrm>
          <a:prstGeom prst="straightConnector1">
            <a:avLst/>
          </a:prstGeom>
          <a:noFill/>
          <a:ln cap="flat" cmpd="sng" w="19050">
            <a:solidFill>
              <a:srgbClr val="3F3F3F"/>
            </a:solidFill>
            <a:prstDash val="dash"/>
            <a:miter lim="800000"/>
            <a:headEnd len="med" w="med" type="oval"/>
            <a:tailEnd len="med" w="med" type="oval"/>
          </a:ln>
        </p:spPr>
      </p:cxnSp>
      <p:grpSp>
        <p:nvGrpSpPr>
          <p:cNvPr id="158" name="Google Shape;158;p3"/>
          <p:cNvGrpSpPr/>
          <p:nvPr/>
        </p:nvGrpSpPr>
        <p:grpSpPr>
          <a:xfrm>
            <a:off x="5662107" y="2134531"/>
            <a:ext cx="2072903" cy="769441"/>
            <a:chOff x="1704484" y="1766707"/>
            <a:chExt cx="1038452" cy="769441"/>
          </a:xfrm>
        </p:grpSpPr>
        <p:sp>
          <p:nvSpPr>
            <p:cNvPr id="159" name="Google Shape;159;p3"/>
            <p:cNvSpPr txBox="1"/>
            <p:nvPr/>
          </p:nvSpPr>
          <p:spPr>
            <a:xfrm>
              <a:off x="1724504" y="2012928"/>
              <a:ext cx="10184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rgbClr val="3F3F3F"/>
                  </a:solidFill>
                  <a:latin typeface="Calibri"/>
                  <a:ea typeface="Calibri"/>
                  <a:cs typeface="Calibri"/>
                  <a:sym typeface="Calibri"/>
                </a:rPr>
                <a:t>Verktygslåda för strategisk ledning i ICH  </a:t>
              </a:r>
              <a:endParaRPr/>
            </a:p>
          </p:txBody>
        </p:sp>
        <p:sp>
          <p:nvSpPr>
            <p:cNvPr id="160" name="Google Shape;160;p3"/>
            <p:cNvSpPr txBox="1"/>
            <p:nvPr/>
          </p:nvSpPr>
          <p:spPr>
            <a:xfrm>
              <a:off x="1704484" y="1766707"/>
              <a:ext cx="1023846" cy="338554"/>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GB" sz="1600">
                  <a:solidFill>
                    <a:srgbClr val="3F3F3F"/>
                  </a:solidFill>
                  <a:latin typeface="Calibri"/>
                  <a:ea typeface="Calibri"/>
                  <a:cs typeface="Calibri"/>
                  <a:sym typeface="Calibri"/>
                </a:rPr>
                <a:t>Enhet 2</a:t>
              </a:r>
              <a:endParaRPr b="1" sz="1600">
                <a:solidFill>
                  <a:srgbClr val="3F3F3F"/>
                </a:solidFill>
                <a:latin typeface="Calibri"/>
                <a:ea typeface="Calibri"/>
                <a:cs typeface="Calibri"/>
                <a:sym typeface="Calibri"/>
              </a:endParaRPr>
            </a:p>
          </p:txBody>
        </p:sp>
      </p:grpSp>
      <p:cxnSp>
        <p:nvCxnSpPr>
          <p:cNvPr id="161" name="Google Shape;161;p3"/>
          <p:cNvCxnSpPr/>
          <p:nvPr/>
        </p:nvCxnSpPr>
        <p:spPr>
          <a:xfrm>
            <a:off x="5575011" y="2196099"/>
            <a:ext cx="10011" cy="1513622"/>
          </a:xfrm>
          <a:prstGeom prst="straightConnector1">
            <a:avLst/>
          </a:prstGeom>
          <a:noFill/>
          <a:ln cap="flat" cmpd="sng" w="19050">
            <a:solidFill>
              <a:srgbClr val="3F3F3F"/>
            </a:solidFill>
            <a:prstDash val="dash"/>
            <a:miter lim="800000"/>
            <a:headEnd len="med" w="med" type="oval"/>
            <a:tailEnd len="med" w="med" type="oval"/>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4"/>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167" name="Google Shape;167;p4"/>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68" name="Google Shape;168;p4"/>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169" name="Google Shape;169;p4"/>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170" name="Google Shape;170;p4"/>
          <p:cNvSpPr txBox="1"/>
          <p:nvPr/>
        </p:nvSpPr>
        <p:spPr>
          <a:xfrm>
            <a:off x="363315" y="1576271"/>
            <a:ext cx="11213541" cy="34470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1 – Finansiell utbildning och ledningskompetens: introduktion</a:t>
            </a:r>
            <a:endParaRPr b="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rgbClr val="202124"/>
                </a:solidFill>
                <a:latin typeface="Arial"/>
                <a:ea typeface="Arial"/>
                <a:cs typeface="Arial"/>
                <a:sym typeface="Arial"/>
              </a:rPr>
              <a:t>Ämnet finansiell utbildning och läskunnighet är extremt relevant och debatterat. De största internationella organisationerna verkar vara särskilt proaktiva inom dessa utbildningsområden.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rgbClr val="202124"/>
                </a:solidFill>
                <a:latin typeface="Arial"/>
                <a:ea typeface="Arial"/>
                <a:cs typeface="Arial"/>
                <a:sym typeface="Arial"/>
              </a:rPr>
              <a:t> Världsbanken, OECD, Internationella arbetsorganisationen, Förenta Nationerna kom alla med initiativ till sin egna  internationella skala som syftade till att stärka den finansiella kompetensen – med särskild hänvisning till marginaliserade och missgynnade samhällen, utvecklingsländer, landsbygdsområden, kvinnor och andra områden med hög risk för socioekonomisk marginalisering. Ansträngningarna fortsätter...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rgbClr val="202124"/>
                </a:solidFill>
                <a:latin typeface="Arial"/>
                <a:ea typeface="Arial"/>
                <a:cs typeface="Arial"/>
                <a:sym typeface="Arial"/>
              </a:rPr>
              <a:t>...till exempel, när vi talar, samarbetar Europeiska kommissionen med OECD för att utveckla en</a:t>
            </a:r>
            <a:r>
              <a:rPr lang="en-GB" sz="600">
                <a:solidFill>
                  <a:schemeClr val="dk1"/>
                </a:solidFill>
                <a:latin typeface="Calibri"/>
                <a:ea typeface="Calibri"/>
                <a:cs typeface="Calibri"/>
                <a:sym typeface="Calibri"/>
              </a:rPr>
              <a:t> </a:t>
            </a:r>
            <a:r>
              <a:rPr lang="en-GB" sz="1800" u="sng">
                <a:solidFill>
                  <a:schemeClr val="dk1"/>
                </a:solidFill>
                <a:latin typeface="Calibri"/>
                <a:ea typeface="Calibri"/>
                <a:cs typeface="Calibri"/>
                <a:sym typeface="Calibri"/>
                <a:hlinkClick r:id="rId5">
                  <a:extLst>
                    <a:ext uri="{A12FA001-AC4F-418D-AE19-62706E023703}">
                      <ahyp:hlinkClr val="tx"/>
                    </a:ext>
                  </a:extLst>
                </a:hlinkClick>
              </a:rPr>
              <a:t>Financial Competence Framework for the EU</a:t>
            </a:r>
            <a:r>
              <a:rPr lang="en-GB" sz="1800">
                <a:solidFill>
                  <a:schemeClr val="dk1"/>
                </a:solidFill>
                <a:latin typeface="Calibri"/>
                <a:ea typeface="Calibri"/>
                <a:cs typeface="Calibri"/>
                <a:sym typeface="Calibri"/>
              </a:rPr>
              <a:t>.</a:t>
            </a:r>
            <a:endParaRPr/>
          </a:p>
        </p:txBody>
      </p:sp>
      <p:grpSp>
        <p:nvGrpSpPr>
          <p:cNvPr id="171" name="Google Shape;171;p4"/>
          <p:cNvGrpSpPr/>
          <p:nvPr/>
        </p:nvGrpSpPr>
        <p:grpSpPr>
          <a:xfrm>
            <a:off x="363315" y="222414"/>
            <a:ext cx="1361572" cy="349188"/>
            <a:chOff x="10604072" y="448487"/>
            <a:chExt cx="1361572" cy="349188"/>
          </a:xfrm>
        </p:grpSpPr>
        <p:sp>
          <p:nvSpPr>
            <p:cNvPr id="172" name="Google Shape;172;p4"/>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4"/>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4"/>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5" name="Google Shape;175;p4"/>
          <p:cNvSpPr/>
          <p:nvPr/>
        </p:nvSpPr>
        <p:spPr>
          <a:xfrm>
            <a:off x="0"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5"/>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181" name="Google Shape;181;p5"/>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82" name="Google Shape;182;p5"/>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183" name="Google Shape;183;p5"/>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184" name="Google Shape;184;p5"/>
          <p:cNvSpPr txBox="1"/>
          <p:nvPr/>
        </p:nvSpPr>
        <p:spPr>
          <a:xfrm>
            <a:off x="363315" y="1576271"/>
            <a:ext cx="11213541" cy="40010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2 – Finansiell utbildning och ledningskompetens: en EntreComps infallsvinkel</a:t>
            </a:r>
            <a:endParaRPr b="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rgbClr val="202124"/>
                </a:solidFill>
                <a:latin typeface="Arial"/>
                <a:ea typeface="Arial"/>
                <a:cs typeface="Arial"/>
                <a:sym typeface="Arial"/>
              </a:rPr>
              <a:t>Ramverket för entreprenörskompetens utvecklat av GFC, Europeiska kommissionen, listar</a:t>
            </a:r>
            <a:r>
              <a:rPr lang="en-GB" sz="1800">
                <a:solidFill>
                  <a:schemeClr val="dk1"/>
                </a:solidFill>
                <a:latin typeface="Calibri"/>
                <a:ea typeface="Calibri"/>
                <a:cs typeface="Calibri"/>
                <a:sym typeface="Calibri"/>
              </a:rPr>
              <a:t> </a:t>
            </a:r>
            <a:r>
              <a:rPr lang="en-GB" sz="1800">
                <a:solidFill>
                  <a:srgbClr val="202124"/>
                </a:solidFill>
                <a:latin typeface="Arial"/>
                <a:ea typeface="Arial"/>
                <a:cs typeface="Arial"/>
                <a:sym typeface="Arial"/>
              </a:rPr>
              <a:t>"finansiell och ekonomisk läskunnighet" som en fristående kompetenser för att underhålla, utveckla och stärka initiativförmåga och entreprenörsanda.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rgbClr val="202124"/>
                </a:solidFill>
                <a:latin typeface="Arial"/>
                <a:ea typeface="Arial"/>
                <a:cs typeface="Arial"/>
                <a:sym typeface="Arial"/>
              </a:rPr>
              <a:t>Finansiell och ekonomisk läskunnighet tillhör det andra utbildningsområdet i ramverket, relaterat till RESURSER, tillsammans med: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Självkännedom och  effektivitet</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rgbClr val="202124"/>
              </a:buClr>
              <a:buSzPts val="1800"/>
              <a:buFont typeface="Arial"/>
              <a:buChar char="•"/>
            </a:pPr>
            <a:r>
              <a:rPr lang="en-GB" sz="1800">
                <a:solidFill>
                  <a:srgbClr val="202124"/>
                </a:solidFill>
                <a:latin typeface="Arial"/>
                <a:ea typeface="Arial"/>
                <a:cs typeface="Arial"/>
                <a:sym typeface="Arial"/>
              </a:rPr>
              <a:t>Motivation och uthållighet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rgbClr val="202124"/>
              </a:buClr>
              <a:buSzPts val="1800"/>
              <a:buFont typeface="Arial"/>
              <a:buChar char="•"/>
            </a:pPr>
            <a:r>
              <a:rPr lang="en-GB" sz="1800">
                <a:solidFill>
                  <a:srgbClr val="202124"/>
                </a:solidFill>
                <a:latin typeface="Arial"/>
                <a:ea typeface="Arial"/>
                <a:cs typeface="Arial"/>
                <a:sym typeface="Arial"/>
              </a:rPr>
              <a:t>Mobilisera resurser </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Mobilisera andra</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Arial"/>
              <a:buNone/>
            </a:pPr>
            <a:r>
              <a:t/>
            </a:r>
            <a:endParaRPr sz="1800">
              <a:solidFill>
                <a:srgbClr val="202124"/>
              </a:solidFill>
              <a:latin typeface="Calibri"/>
              <a:ea typeface="Calibri"/>
              <a:cs typeface="Calibri"/>
              <a:sym typeface="Calibri"/>
            </a:endParaRPr>
          </a:p>
        </p:txBody>
      </p:sp>
      <p:grpSp>
        <p:nvGrpSpPr>
          <p:cNvPr id="185" name="Google Shape;185;p5"/>
          <p:cNvGrpSpPr/>
          <p:nvPr/>
        </p:nvGrpSpPr>
        <p:grpSpPr>
          <a:xfrm>
            <a:off x="363315" y="222414"/>
            <a:ext cx="1361572" cy="349188"/>
            <a:chOff x="10604072" y="448487"/>
            <a:chExt cx="1361572" cy="349188"/>
          </a:xfrm>
        </p:grpSpPr>
        <p:sp>
          <p:nvSpPr>
            <p:cNvPr id="186" name="Google Shape;186;p5"/>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5"/>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5"/>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9" name="Google Shape;189;p5"/>
          <p:cNvSpPr/>
          <p:nvPr/>
        </p:nvSpPr>
        <p:spPr>
          <a:xfrm>
            <a:off x="0"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6"/>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195" name="Google Shape;195;p6"/>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96" name="Google Shape;196;p6"/>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197" name="Google Shape;197;p6"/>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198" name="Google Shape;198;p6"/>
          <p:cNvSpPr txBox="1"/>
          <p:nvPr/>
        </p:nvSpPr>
        <p:spPr>
          <a:xfrm>
            <a:off x="363315" y="1576271"/>
            <a:ext cx="11213400" cy="3447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2 – 2.4 Finansiell och ekonomisk läskunnighet</a:t>
            </a:r>
            <a:endParaRPr b="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EU-kommissionens val att samla den här typen av kompetens, tillsammans med andra listade I föregående bild, är mycket intressant: medan andra kompetenser inom området hänvisar till attityder och tankesätt, är 2.4 den enda med högintensiv teknisk coefficient.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Att vara skicklig i grunderna för finanser och ekonomi,  är enligt Europeiska kommissionen, som en strategisk resurs för spetskompetens och prestation, liksom motivation, focus och inspiration.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Slutligen bör du komma ihåg detta när du hanterar svåra omständigheter som </a:t>
            </a:r>
            <a:r>
              <a:rPr lang="en-GB" sz="1800">
                <a:solidFill>
                  <a:schemeClr val="dk1"/>
                </a:solidFill>
                <a:latin typeface="Calibri"/>
                <a:ea typeface="Calibri"/>
                <a:cs typeface="Calibri"/>
                <a:sym typeface="Calibri"/>
              </a:rPr>
              <a:t>utmanar</a:t>
            </a:r>
            <a:r>
              <a:rPr lang="en-GB" sz="1800">
                <a:solidFill>
                  <a:schemeClr val="dk1"/>
                </a:solidFill>
                <a:latin typeface="Calibri"/>
                <a:ea typeface="Calibri"/>
                <a:cs typeface="Calibri"/>
                <a:sym typeface="Calibri"/>
              </a:rPr>
              <a:t> din motivation och din tekniska sektorspecifika kunskaper…</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9" name="Google Shape;199;p6"/>
          <p:cNvGrpSpPr/>
          <p:nvPr/>
        </p:nvGrpSpPr>
        <p:grpSpPr>
          <a:xfrm>
            <a:off x="363315" y="222414"/>
            <a:ext cx="1361572" cy="349188"/>
            <a:chOff x="10604072" y="448487"/>
            <a:chExt cx="1361572" cy="349188"/>
          </a:xfrm>
        </p:grpSpPr>
        <p:sp>
          <p:nvSpPr>
            <p:cNvPr id="200" name="Google Shape;200;p6"/>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6"/>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6"/>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3" name="Google Shape;203;p6"/>
          <p:cNvSpPr/>
          <p:nvPr/>
        </p:nvSpPr>
        <p:spPr>
          <a:xfrm>
            <a:off x="0"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04" name="Google Shape;204;p6"/>
          <p:cNvSpPr/>
          <p:nvPr/>
        </p:nvSpPr>
        <p:spPr>
          <a:xfrm>
            <a:off x="0" y="79837"/>
            <a:ext cx="6930615" cy="297525"/>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02124"/>
              </a:buClr>
              <a:buSzPts val="2100"/>
              <a:buFont typeface="Arial"/>
              <a:buNone/>
            </a:pPr>
            <a:r>
              <a:rPr b="0" i="0" lang="en-GB" sz="2100" u="none" cap="none" strike="noStrike">
                <a:solidFill>
                  <a:srgbClr val="202124"/>
                </a:solidFill>
                <a:latin typeface="Arial"/>
                <a:ea typeface="Arial"/>
                <a:cs typeface="Arial"/>
                <a:sym typeface="Arial"/>
              </a:rPr>
              <a:t>din ande, men också din tekniska och sektorspecifika kunskap...</a:t>
            </a:r>
            <a:r>
              <a:rPr b="0" i="0" lang="en-GB" sz="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7"/>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10" name="Google Shape;210;p7"/>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11" name="Google Shape;211;p7"/>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12" name="Google Shape;212;p7"/>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213" name="Google Shape;213;p7"/>
          <p:cNvSpPr txBox="1"/>
          <p:nvPr/>
        </p:nvSpPr>
        <p:spPr>
          <a:xfrm>
            <a:off x="363315" y="1576271"/>
            <a:ext cx="11213541"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3 – En närmare granskning av 2.4 (1)</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Enligt ramverket beskrivs kompetensen enligt följande: </a:t>
            </a:r>
            <a:endParaRPr/>
          </a:p>
        </p:txBody>
      </p:sp>
      <p:grpSp>
        <p:nvGrpSpPr>
          <p:cNvPr id="214" name="Google Shape;214;p7"/>
          <p:cNvGrpSpPr/>
          <p:nvPr/>
        </p:nvGrpSpPr>
        <p:grpSpPr>
          <a:xfrm>
            <a:off x="363315" y="222414"/>
            <a:ext cx="1361572" cy="349188"/>
            <a:chOff x="10604072" y="448487"/>
            <a:chExt cx="1361572" cy="349188"/>
          </a:xfrm>
        </p:grpSpPr>
        <p:sp>
          <p:nvSpPr>
            <p:cNvPr id="215" name="Google Shape;215;p7"/>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7"/>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7"/>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218" name="Google Shape;218;p7"/>
          <p:cNvGraphicFramePr/>
          <p:nvPr/>
        </p:nvGraphicFramePr>
        <p:xfrm>
          <a:off x="363315" y="2599344"/>
          <a:ext cx="3000000" cy="3000000"/>
        </p:xfrm>
        <a:graphic>
          <a:graphicData uri="http://schemas.openxmlformats.org/drawingml/2006/table">
            <a:tbl>
              <a:tblPr bandRow="1" firstRow="1">
                <a:noFill/>
                <a:tableStyleId>{5F6EBFBD-922E-48B9-A3B4-49DEF6A5BD5C}</a:tableStyleId>
              </a:tblPr>
              <a:tblGrid>
                <a:gridCol w="2753000"/>
                <a:gridCol w="2666350"/>
                <a:gridCol w="5794200"/>
              </a:tblGrid>
              <a:tr h="250075">
                <a:tc>
                  <a:txBody>
                    <a:bodyPr/>
                    <a:lstStyle/>
                    <a:p>
                      <a:pPr indent="0" lvl="0" marL="0" marR="0" rtl="0" algn="ctr">
                        <a:spcBef>
                          <a:spcPts val="0"/>
                        </a:spcBef>
                        <a:spcAft>
                          <a:spcPts val="0"/>
                        </a:spcAft>
                        <a:buNone/>
                      </a:pPr>
                      <a:r>
                        <a:rPr lang="en-GB" sz="1800" u="none" cap="none" strike="noStrike">
                          <a:solidFill>
                            <a:schemeClr val="dk1"/>
                          </a:solidFill>
                        </a:rPr>
                        <a:t>Kompetens</a:t>
                      </a:r>
                      <a:endParaRPr sz="18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GB" sz="1800" u="none" cap="none" strike="noStrike">
                          <a:solidFill>
                            <a:schemeClr val="dk1"/>
                          </a:solidFill>
                        </a:rPr>
                        <a:t>Syfte</a:t>
                      </a:r>
                      <a:endParaRPr sz="18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GB" sz="1800" u="none" cap="none" strike="noStrike">
                          <a:solidFill>
                            <a:schemeClr val="dk1"/>
                          </a:solidFill>
                        </a:rPr>
                        <a:t>Beskrivning</a:t>
                      </a:r>
                      <a:endParaRPr sz="18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97150">
                <a:tc>
                  <a:txBody>
                    <a:bodyPr/>
                    <a:lstStyle/>
                    <a:p>
                      <a:pPr indent="0" lvl="0" marL="0" marR="0" rtl="0" algn="l">
                        <a:spcBef>
                          <a:spcPts val="0"/>
                        </a:spcBef>
                        <a:spcAft>
                          <a:spcPts val="0"/>
                        </a:spcAft>
                        <a:buNone/>
                      </a:pPr>
                      <a:r>
                        <a:rPr b="1" lang="en-GB" sz="1800" u="none" cap="none" strike="noStrike">
                          <a:solidFill>
                            <a:schemeClr val="dk1"/>
                          </a:solidFill>
                        </a:rPr>
                        <a:t>2.4 Finansiell och ekonomisk läskunnighet</a:t>
                      </a:r>
                      <a:endParaRPr b="1" sz="18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i="1" lang="en-GB" sz="1800" u="none" cap="none" strike="noStrike">
                          <a:solidFill>
                            <a:schemeClr val="dk1"/>
                          </a:solidFill>
                        </a:rPr>
                        <a:t>Utveckla finansiellt och ekonomiskt kunnande</a:t>
                      </a:r>
                      <a:endParaRPr i="1" sz="18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l">
                        <a:spcBef>
                          <a:spcPts val="0"/>
                        </a:spcBef>
                        <a:spcAft>
                          <a:spcPts val="0"/>
                        </a:spcAft>
                        <a:buClr>
                          <a:schemeClr val="dk1"/>
                        </a:buClr>
                        <a:buSzPts val="1800"/>
                        <a:buFont typeface="Arial"/>
                        <a:buChar char="•"/>
                      </a:pPr>
                      <a:r>
                        <a:rPr lang="en-GB" sz="1800" u="none" cap="none" strike="noStrike"/>
                        <a:t>Att uppskatta kostnaden för att utveckla en Idé till en ekonomiskt hållbar aktivitet</a:t>
                      </a:r>
                      <a:endParaRPr sz="1800" u="none" cap="none" strike="noStrike"/>
                    </a:p>
                    <a:p>
                      <a:pPr indent="-171450" lvl="0" marL="171450" marR="0" rtl="0" algn="l">
                        <a:spcBef>
                          <a:spcPts val="0"/>
                        </a:spcBef>
                        <a:spcAft>
                          <a:spcPts val="0"/>
                        </a:spcAft>
                        <a:buClr>
                          <a:schemeClr val="dk1"/>
                        </a:buClr>
                        <a:buSzPts val="1800"/>
                        <a:buFont typeface="Arial"/>
                        <a:buChar char="•"/>
                      </a:pPr>
                      <a:r>
                        <a:rPr lang="en-GB" sz="1800" u="none" cap="none" strike="noStrike"/>
                        <a:t>Planera, sätta in och utvärdera ekonomiska beslut över tid</a:t>
                      </a:r>
                      <a:endParaRPr sz="1800" u="none" cap="none" strike="noStrike"/>
                    </a:p>
                    <a:p>
                      <a:pPr indent="-171450" lvl="0" marL="171450" marR="0" rtl="0" algn="l">
                        <a:spcBef>
                          <a:spcPts val="0"/>
                        </a:spcBef>
                        <a:spcAft>
                          <a:spcPts val="0"/>
                        </a:spcAft>
                        <a:buClr>
                          <a:schemeClr val="dk1"/>
                        </a:buClr>
                        <a:buSzPts val="1800"/>
                        <a:buFont typeface="Arial"/>
                        <a:buChar char="•"/>
                      </a:pPr>
                      <a:r>
                        <a:rPr lang="en-GB" sz="1800" u="none" cap="none" strike="noStrike"/>
                        <a:t>Hantera finansiering för att </a:t>
                      </a:r>
                      <a:r>
                        <a:rPr lang="en-GB" sz="1800"/>
                        <a:t>försäkra</a:t>
                      </a:r>
                      <a:r>
                        <a:rPr lang="en-GB" sz="1800" u="none" cap="none" strike="noStrike"/>
                        <a:t> dig om att aktiviteten kan pågå över tid </a:t>
                      </a:r>
                      <a:endParaRPr sz="18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19" name="Google Shape;219;p7"/>
          <p:cNvSpPr/>
          <p:nvPr/>
        </p:nvSpPr>
        <p:spPr>
          <a:xfrm>
            <a:off x="0" y="0"/>
            <a:ext cx="12192000" cy="457200"/>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02124"/>
              </a:buClr>
              <a:buSzPts val="2100"/>
              <a:buFont typeface="Arial"/>
              <a:buNone/>
            </a:pPr>
            <a:r>
              <a:rPr b="0" i="0" lang="en-GB" sz="2100" u="none" cap="none" strike="noStrike">
                <a:solidFill>
                  <a:srgbClr val="202124"/>
                </a:solidFill>
                <a:latin typeface="Arial"/>
                <a:ea typeface="Arial"/>
                <a:cs typeface="Arial"/>
                <a:sym typeface="Arial"/>
              </a:rPr>
              <a:t>Enligt ramverket beskrivs kompetensen enligt följande</a:t>
            </a:r>
            <a:r>
              <a:rPr b="0" i="0" lang="en-GB" sz="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220" name="Google Shape;220;p7"/>
          <p:cNvSpPr/>
          <p:nvPr/>
        </p:nvSpPr>
        <p:spPr>
          <a:xfrm>
            <a:off x="152400" y="2553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8"/>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26" name="Google Shape;226;p8"/>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27" name="Google Shape;227;p8"/>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28" name="Google Shape;228;p8"/>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229" name="Google Shape;229;p8"/>
          <p:cNvSpPr txBox="1"/>
          <p:nvPr/>
        </p:nvSpPr>
        <p:spPr>
          <a:xfrm>
            <a:off x="363315" y="1576271"/>
            <a:ext cx="11213541" cy="40010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3 – En närmare granskning av 2.4 (2)</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Genom att föregående tabell noterar vi kanske att 2.4 har ett tredimensionellt fokus: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Budgetering och kostnadsstrukturering</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Finansiellt beslutsfattande</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Operativ hållbarhet</a:t>
            </a:r>
            <a:endParaRPr sz="1800">
              <a:solidFill>
                <a:schemeClr val="dk1"/>
              </a:solidFill>
              <a:latin typeface="Calibri"/>
              <a:ea typeface="Calibri"/>
              <a:cs typeface="Calibri"/>
              <a:sym typeface="Calibri"/>
            </a:endParaRPr>
          </a:p>
          <a:p>
            <a:pPr indent="-228600" lvl="0" marL="342900" marR="0" rtl="0" algn="just">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Med andra ord, EntreComp verkar att under samma utbildningområde koppla både entreprenörsambitioner och  resiliens, till idéns konkreta och faktiska lönsamhet: en stark initiativtagarförmåga och en brinnande motivation kan leda till en katastrof om siffrorna (d.v.s. €) inte övervägs rationellt…</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En bra idé behöver nödvändigtvis inte vara ekonomiskt lönsam (till följd av stora investeringar eller ohållbara vinstmarginaler). Samtidigt är en lönsam idé alltid en bra idé att överväga och arbeta på…</a:t>
            </a:r>
            <a:endParaRPr/>
          </a:p>
        </p:txBody>
      </p:sp>
      <p:grpSp>
        <p:nvGrpSpPr>
          <p:cNvPr id="230" name="Google Shape;230;p8"/>
          <p:cNvGrpSpPr/>
          <p:nvPr/>
        </p:nvGrpSpPr>
        <p:grpSpPr>
          <a:xfrm>
            <a:off x="363315" y="222414"/>
            <a:ext cx="1361572" cy="349188"/>
            <a:chOff x="10604072" y="448487"/>
            <a:chExt cx="1361572" cy="349188"/>
          </a:xfrm>
        </p:grpSpPr>
        <p:sp>
          <p:nvSpPr>
            <p:cNvPr id="231" name="Google Shape;231;p8"/>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8"/>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8"/>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4" name="Google Shape;234;p8"/>
          <p:cNvSpPr/>
          <p:nvPr/>
        </p:nvSpPr>
        <p:spPr>
          <a:xfrm>
            <a:off x="0" y="150988"/>
            <a:ext cx="22442"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Calibri"/>
              <a:buNone/>
            </a:pPr>
            <a:r>
              <a:rPr b="0" i="0" lang="en-GB" sz="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235" name="Google Shape;235;p8"/>
          <p:cNvSpPr/>
          <p:nvPr/>
        </p:nvSpPr>
        <p:spPr>
          <a:xfrm>
            <a:off x="0"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36" name="Google Shape;236;p8"/>
          <p:cNvSpPr/>
          <p:nvPr/>
        </p:nvSpPr>
        <p:spPr>
          <a:xfrm>
            <a:off x="0" y="150988"/>
            <a:ext cx="22442" cy="9747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Calibri"/>
              <a:buNone/>
            </a:pPr>
            <a:r>
              <a:rPr b="0" i="0" lang="en-GB" sz="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9"/>
          <p:cNvPicPr preferRelativeResize="0"/>
          <p:nvPr/>
        </p:nvPicPr>
        <p:blipFill rotWithShape="1">
          <a:blip r:embed="rId3">
            <a:alphaModFix/>
          </a:blip>
          <a:srcRect b="0" l="0" r="0" t="0"/>
          <a:stretch/>
        </p:blipFill>
        <p:spPr>
          <a:xfrm>
            <a:off x="9205027" y="6290760"/>
            <a:ext cx="2580150" cy="567240"/>
          </a:xfrm>
          <a:prstGeom prst="rect">
            <a:avLst/>
          </a:prstGeom>
          <a:noFill/>
          <a:ln>
            <a:noFill/>
          </a:ln>
        </p:spPr>
      </p:pic>
      <p:sp>
        <p:nvSpPr>
          <p:cNvPr id="242" name="Google Shape;242;p9"/>
          <p:cNvSpPr txBox="1"/>
          <p:nvPr/>
        </p:nvSpPr>
        <p:spPr>
          <a:xfrm>
            <a:off x="315655" y="6457890"/>
            <a:ext cx="9567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3" name="Google Shape;243;p9"/>
          <p:cNvPicPr preferRelativeResize="0"/>
          <p:nvPr/>
        </p:nvPicPr>
        <p:blipFill rotWithShape="1">
          <a:blip r:embed="rId4">
            <a:alphaModFix/>
          </a:blip>
          <a:srcRect b="0" l="0" r="0" t="0"/>
          <a:stretch/>
        </p:blipFill>
        <p:spPr>
          <a:xfrm>
            <a:off x="9957816" y="0"/>
            <a:ext cx="2219417" cy="883966"/>
          </a:xfrm>
          <a:prstGeom prst="rect">
            <a:avLst/>
          </a:prstGeom>
          <a:noFill/>
          <a:ln>
            <a:noFill/>
          </a:ln>
        </p:spPr>
      </p:pic>
      <p:sp>
        <p:nvSpPr>
          <p:cNvPr id="244" name="Google Shape;244;p9"/>
          <p:cNvSpPr txBox="1"/>
          <p:nvPr/>
        </p:nvSpPr>
        <p:spPr>
          <a:xfrm>
            <a:off x="281276" y="591578"/>
            <a:ext cx="154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C000"/>
                </a:solidFill>
                <a:latin typeface="Calibri"/>
                <a:ea typeface="Calibri"/>
                <a:cs typeface="Calibri"/>
                <a:sym typeface="Calibri"/>
              </a:rPr>
              <a:t>Enhet 1</a:t>
            </a:r>
            <a:endParaRPr b="1" sz="2400">
              <a:solidFill>
                <a:srgbClr val="FFC000"/>
              </a:solidFill>
              <a:latin typeface="Calibri"/>
              <a:ea typeface="Calibri"/>
              <a:cs typeface="Calibri"/>
              <a:sym typeface="Calibri"/>
            </a:endParaRPr>
          </a:p>
        </p:txBody>
      </p:sp>
      <p:sp>
        <p:nvSpPr>
          <p:cNvPr id="245" name="Google Shape;245;p9"/>
          <p:cNvSpPr txBox="1"/>
          <p:nvPr/>
        </p:nvSpPr>
        <p:spPr>
          <a:xfrm>
            <a:off x="363315" y="1576271"/>
            <a:ext cx="11213400" cy="4278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rgbClr val="2F5496"/>
                </a:solidFill>
                <a:latin typeface="Calibri"/>
                <a:ea typeface="Calibri"/>
                <a:cs typeface="Calibri"/>
                <a:sym typeface="Calibri"/>
              </a:rPr>
              <a:t>Sektion 4 – Finansiell och ekonomisk verksamhet: länkar och underkompetenser</a:t>
            </a:r>
            <a:endParaRPr b="1" sz="2000">
              <a:solidFill>
                <a:srgbClr val="2F5496"/>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EntreComps ramverk listar fyra detaljerade länkar till kompetenser i nr. 2.4 som är avgörande för att åtminstone behärska det mest väsentliga inom finans och ekonomi: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Att förstå finansiella och ekonomiska koncept</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Budget</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Hitta finansiering</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Förstå beskattning</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För var och en av dessa länkar kan användare själva </a:t>
            </a:r>
            <a:r>
              <a:rPr lang="en-GB" sz="1800">
                <a:solidFill>
                  <a:schemeClr val="dk1"/>
                </a:solidFill>
                <a:latin typeface="Calibri"/>
                <a:ea typeface="Calibri"/>
                <a:cs typeface="Calibri"/>
                <a:sym typeface="Calibri"/>
              </a:rPr>
              <a:t>bedöma</a:t>
            </a:r>
            <a:r>
              <a:rPr lang="en-GB" sz="1800">
                <a:solidFill>
                  <a:schemeClr val="dk1"/>
                </a:solidFill>
                <a:latin typeface="Calibri"/>
                <a:ea typeface="Calibri"/>
                <a:cs typeface="Calibri"/>
                <a:sym typeface="Calibri"/>
              </a:rPr>
              <a:t> sin kompetensnivå genom att hänvisa till den 8-dimensionella progressionsmodellen utvecklad av ramverket och som övergripande tillämpas på varje länk gällande varje kompetens.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nvGrpSpPr>
          <p:cNvPr id="246" name="Google Shape;246;p9"/>
          <p:cNvGrpSpPr/>
          <p:nvPr/>
        </p:nvGrpSpPr>
        <p:grpSpPr>
          <a:xfrm>
            <a:off x="363315" y="222414"/>
            <a:ext cx="1361572" cy="349188"/>
            <a:chOff x="10604072" y="448487"/>
            <a:chExt cx="1361572" cy="349188"/>
          </a:xfrm>
        </p:grpSpPr>
        <p:sp>
          <p:nvSpPr>
            <p:cNvPr id="247" name="Google Shape;247;p9"/>
            <p:cNvSpPr/>
            <p:nvPr/>
          </p:nvSpPr>
          <p:spPr>
            <a:xfrm rot="-5400000">
              <a:off x="10605928" y="446630"/>
              <a:ext cx="349188" cy="352901"/>
            </a:xfrm>
            <a:prstGeom prst="ellipse">
              <a:avLst/>
            </a:prstGeom>
            <a:solidFill>
              <a:srgbClr val="4EAE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9"/>
            <p:cNvSpPr/>
            <p:nvPr/>
          </p:nvSpPr>
          <p:spPr>
            <a:xfrm rot="-5400000">
              <a:off x="11117644" y="446630"/>
              <a:ext cx="349188" cy="352901"/>
            </a:xfrm>
            <a:prstGeom prst="ellipse">
              <a:avLst/>
            </a:prstGeom>
            <a:solidFill>
              <a:srgbClr val="FFB5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9"/>
            <p:cNvSpPr/>
            <p:nvPr/>
          </p:nvSpPr>
          <p:spPr>
            <a:xfrm rot="-5400000">
              <a:off x="11614599" y="446630"/>
              <a:ext cx="349188" cy="352901"/>
            </a:xfrm>
            <a:prstGeom prst="ellipse">
              <a:avLst/>
            </a:prstGeom>
            <a:solidFill>
              <a:srgbClr val="266C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2021-01-21T12:20:00Z</dcterms:created>
  <dc:creator>Dulce Rodriguez Ortiz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