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6" roundtripDataSignature="AMtx7miL59uF1v4V7/TkcUaJ1CxyZjHuy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F0136D6-1BB5-4287-BB83-4EAA06F37224}">
  <a:tblStyle styleId="{6F0136D6-1BB5-4287-BB83-4EAA06F37224}"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customschemas.google.com/relationships/presentationmetadata" Target="metadata"/><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 name="Google Shape;29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8" name="Google Shape;30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7" name="Google Shape;33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5" name="Google Shape;34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7" name="Google Shape;35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9" name="Google Shape;379;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6" name="Google Shape;406;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0" name="Google Shape;420;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4" name="Google Shape;434;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7" name="Google Shape;447;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1" name="Google Shape;461;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9" name="Google Shape;489;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2" name="Google Shape;502;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7" name="Google Shape;517;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2" name="Google Shape;532;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6" name="Google Shape;546;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6" name="Google Shape;576;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9" name="Google Shape;599;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6" name="Google Shape;626;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1" name="Google Shape;631;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2" name="Google Shape;652;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5"/>
        <p:cNvGrpSpPr/>
        <p:nvPr/>
      </p:nvGrpSpPr>
      <p:grpSpPr>
        <a:xfrm>
          <a:off x="0" y="0"/>
          <a:ext cx="0" cy="0"/>
          <a:chOff x="0" y="0"/>
          <a:chExt cx="0" cy="0"/>
        </a:xfrm>
      </p:grpSpPr>
      <p:sp>
        <p:nvSpPr>
          <p:cNvPr id="16" name="Google Shape;16;p42"/>
          <p:cNvSpPr txBox="1">
            <a:spLocks noGrp="1"/>
          </p:cNvSpPr>
          <p:nvPr>
            <p:ph type="ctrTitle"/>
          </p:nvPr>
        </p:nvSpPr>
        <p:spPr>
          <a:xfrm>
            <a:off x="7396246" y="1624226"/>
            <a:ext cx="4473369" cy="3031244"/>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Clr>
                <a:schemeClr val="dk2"/>
              </a:buClr>
              <a:buSzPts val="4800"/>
              <a:buFont typeface="Calibri"/>
              <a:buNone/>
              <a:defRPr sz="6400" b="0">
                <a:solidFill>
                  <a:srgbClr val="266C9F"/>
                </a:solidFill>
              </a:defRPr>
            </a:lvl1pPr>
            <a:lvl2pPr lvl="1" algn="r">
              <a:spcBef>
                <a:spcPts val="0"/>
              </a:spcBef>
              <a:spcAft>
                <a:spcPts val="0"/>
              </a:spcAft>
              <a:buClr>
                <a:schemeClr val="dk2"/>
              </a:buClr>
              <a:buSzPts val="4800"/>
              <a:buNone/>
              <a:defRPr sz="6400" b="0">
                <a:solidFill>
                  <a:schemeClr val="dk2"/>
                </a:solidFill>
              </a:defRPr>
            </a:lvl2pPr>
            <a:lvl3pPr lvl="2" algn="r">
              <a:spcBef>
                <a:spcPts val="0"/>
              </a:spcBef>
              <a:spcAft>
                <a:spcPts val="0"/>
              </a:spcAft>
              <a:buClr>
                <a:schemeClr val="dk2"/>
              </a:buClr>
              <a:buSzPts val="4800"/>
              <a:buNone/>
              <a:defRPr sz="6400" b="0">
                <a:solidFill>
                  <a:schemeClr val="dk2"/>
                </a:solidFill>
              </a:defRPr>
            </a:lvl3pPr>
            <a:lvl4pPr lvl="3" algn="r">
              <a:spcBef>
                <a:spcPts val="0"/>
              </a:spcBef>
              <a:spcAft>
                <a:spcPts val="0"/>
              </a:spcAft>
              <a:buClr>
                <a:schemeClr val="dk2"/>
              </a:buClr>
              <a:buSzPts val="4800"/>
              <a:buNone/>
              <a:defRPr sz="6400" b="0">
                <a:solidFill>
                  <a:schemeClr val="dk2"/>
                </a:solidFill>
              </a:defRPr>
            </a:lvl4pPr>
            <a:lvl5pPr lvl="4" algn="r">
              <a:spcBef>
                <a:spcPts val="0"/>
              </a:spcBef>
              <a:spcAft>
                <a:spcPts val="0"/>
              </a:spcAft>
              <a:buClr>
                <a:schemeClr val="dk2"/>
              </a:buClr>
              <a:buSzPts val="4800"/>
              <a:buNone/>
              <a:defRPr sz="6400" b="0">
                <a:solidFill>
                  <a:schemeClr val="dk2"/>
                </a:solidFill>
              </a:defRPr>
            </a:lvl5pPr>
            <a:lvl6pPr lvl="5" algn="r">
              <a:spcBef>
                <a:spcPts val="0"/>
              </a:spcBef>
              <a:spcAft>
                <a:spcPts val="0"/>
              </a:spcAft>
              <a:buClr>
                <a:schemeClr val="dk2"/>
              </a:buClr>
              <a:buSzPts val="4800"/>
              <a:buNone/>
              <a:defRPr sz="6400" b="0">
                <a:solidFill>
                  <a:schemeClr val="dk2"/>
                </a:solidFill>
              </a:defRPr>
            </a:lvl6pPr>
            <a:lvl7pPr lvl="6" algn="r">
              <a:spcBef>
                <a:spcPts val="0"/>
              </a:spcBef>
              <a:spcAft>
                <a:spcPts val="0"/>
              </a:spcAft>
              <a:buClr>
                <a:schemeClr val="dk2"/>
              </a:buClr>
              <a:buSzPts val="4800"/>
              <a:buNone/>
              <a:defRPr sz="6400" b="0">
                <a:solidFill>
                  <a:schemeClr val="dk2"/>
                </a:solidFill>
              </a:defRPr>
            </a:lvl7pPr>
            <a:lvl8pPr lvl="7" algn="r">
              <a:spcBef>
                <a:spcPts val="0"/>
              </a:spcBef>
              <a:spcAft>
                <a:spcPts val="0"/>
              </a:spcAft>
              <a:buClr>
                <a:schemeClr val="dk2"/>
              </a:buClr>
              <a:buSzPts val="4800"/>
              <a:buNone/>
              <a:defRPr sz="6400" b="0">
                <a:solidFill>
                  <a:schemeClr val="dk2"/>
                </a:solidFill>
              </a:defRPr>
            </a:lvl8pPr>
            <a:lvl9pPr lvl="8" algn="r">
              <a:spcBef>
                <a:spcPts val="0"/>
              </a:spcBef>
              <a:spcAft>
                <a:spcPts val="0"/>
              </a:spcAft>
              <a:buClr>
                <a:schemeClr val="dk2"/>
              </a:buClr>
              <a:buSzPts val="4800"/>
              <a:buNone/>
              <a:defRPr sz="6400" b="0">
                <a:solidFill>
                  <a:schemeClr val="dk2"/>
                </a:solidFill>
              </a:defRPr>
            </a:lvl9pPr>
          </a:lstStyle>
          <a:p>
            <a:endParaRPr/>
          </a:p>
        </p:txBody>
      </p:sp>
      <p:pic>
        <p:nvPicPr>
          <p:cNvPr id="17" name="Google Shape;17;p42"/>
          <p:cNvPicPr preferRelativeResize="0"/>
          <p:nvPr/>
        </p:nvPicPr>
        <p:blipFill rotWithShape="1">
          <a:blip r:embed="rId2">
            <a:alphaModFix/>
          </a:blip>
          <a:srcRect/>
          <a:stretch/>
        </p:blipFill>
        <p:spPr>
          <a:xfrm>
            <a:off x="9278062" y="81119"/>
            <a:ext cx="2913937" cy="1160584"/>
          </a:xfrm>
          <a:prstGeom prst="rect">
            <a:avLst/>
          </a:prstGeom>
          <a:noFill/>
          <a:ln>
            <a:noFill/>
          </a:ln>
        </p:spPr>
      </p:pic>
      <p:pic>
        <p:nvPicPr>
          <p:cNvPr id="18" name="Google Shape;18;p42"/>
          <p:cNvPicPr preferRelativeResize="0"/>
          <p:nvPr/>
        </p:nvPicPr>
        <p:blipFill rotWithShape="1">
          <a:blip r:embed="rId3">
            <a:alphaModFix/>
          </a:blip>
          <a:srcRect/>
          <a:stretch/>
        </p:blipFill>
        <p:spPr>
          <a:xfrm>
            <a:off x="9192545" y="6198577"/>
            <a:ext cx="2999455" cy="659423"/>
          </a:xfrm>
          <a:prstGeom prst="rect">
            <a:avLst/>
          </a:prstGeom>
          <a:noFill/>
          <a:ln>
            <a:noFill/>
          </a:ln>
        </p:spPr>
      </p:pic>
      <p:pic>
        <p:nvPicPr>
          <p:cNvPr id="19" name="Google Shape;19;p42"/>
          <p:cNvPicPr preferRelativeResize="0"/>
          <p:nvPr/>
        </p:nvPicPr>
        <p:blipFill rotWithShape="1">
          <a:blip r:embed="rId4">
            <a:alphaModFix/>
          </a:blip>
          <a:srcRect/>
          <a:stretch/>
        </p:blipFill>
        <p:spPr>
          <a:xfrm>
            <a:off x="1" y="1"/>
            <a:ext cx="7167646" cy="691954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60"/>
        <p:cNvGrpSpPr/>
        <p:nvPr/>
      </p:nvGrpSpPr>
      <p:grpSpPr>
        <a:xfrm>
          <a:off x="0" y="0"/>
          <a:ext cx="0" cy="0"/>
          <a:chOff x="0" y="0"/>
          <a:chExt cx="0" cy="0"/>
        </a:xfrm>
      </p:grpSpPr>
      <p:sp>
        <p:nvSpPr>
          <p:cNvPr id="61" name="Google Shape;61;p5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5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3" name="Google Shape;63;p5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5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5" name="Google Shape;65;p5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69"/>
        <p:cNvGrpSpPr/>
        <p:nvPr/>
      </p:nvGrpSpPr>
      <p:grpSpPr>
        <a:xfrm>
          <a:off x="0" y="0"/>
          <a:ext cx="0" cy="0"/>
          <a:chOff x="0" y="0"/>
          <a:chExt cx="0" cy="0"/>
        </a:xfrm>
      </p:grpSpPr>
      <p:sp>
        <p:nvSpPr>
          <p:cNvPr id="70" name="Google Shape;70;p5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74"/>
        <p:cNvGrpSpPr/>
        <p:nvPr/>
      </p:nvGrpSpPr>
      <p:grpSpPr>
        <a:xfrm>
          <a:off x="0" y="0"/>
          <a:ext cx="0" cy="0"/>
          <a:chOff x="0" y="0"/>
          <a:chExt cx="0" cy="0"/>
        </a:xfrm>
      </p:grpSpPr>
      <p:sp>
        <p:nvSpPr>
          <p:cNvPr id="75" name="Google Shape;75;p5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5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7" name="Google Shape;77;p5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8" name="Google Shape;78;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81"/>
        <p:cNvGrpSpPr/>
        <p:nvPr/>
      </p:nvGrpSpPr>
      <p:grpSpPr>
        <a:xfrm>
          <a:off x="0" y="0"/>
          <a:ext cx="0" cy="0"/>
          <a:chOff x="0" y="0"/>
          <a:chExt cx="0" cy="0"/>
        </a:xfrm>
      </p:grpSpPr>
      <p:sp>
        <p:nvSpPr>
          <p:cNvPr id="82" name="Google Shape;82;p5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54"/>
          <p:cNvSpPr>
            <a:spLocks noGrp="1"/>
          </p:cNvSpPr>
          <p:nvPr>
            <p:ph type="pic" idx="2"/>
          </p:nvPr>
        </p:nvSpPr>
        <p:spPr>
          <a:xfrm>
            <a:off x="5183188" y="987425"/>
            <a:ext cx="6172200" cy="4873625"/>
          </a:xfrm>
          <a:prstGeom prst="rect">
            <a:avLst/>
          </a:prstGeom>
          <a:noFill/>
          <a:ln>
            <a:noFill/>
          </a:ln>
        </p:spPr>
      </p:sp>
      <p:sp>
        <p:nvSpPr>
          <p:cNvPr id="84" name="Google Shape;84;p5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5" name="Google Shape;85;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88"/>
        <p:cNvGrpSpPr/>
        <p:nvPr/>
      </p:nvGrpSpPr>
      <p:grpSpPr>
        <a:xfrm>
          <a:off x="0" y="0"/>
          <a:ext cx="0" cy="0"/>
          <a:chOff x="0" y="0"/>
          <a:chExt cx="0" cy="0"/>
        </a:xfrm>
      </p:grpSpPr>
      <p:sp>
        <p:nvSpPr>
          <p:cNvPr id="89" name="Google Shape;89;p5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5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94"/>
        <p:cNvGrpSpPr/>
        <p:nvPr/>
      </p:nvGrpSpPr>
      <p:grpSpPr>
        <a:xfrm>
          <a:off x="0" y="0"/>
          <a:ext cx="0" cy="0"/>
          <a:chOff x="0" y="0"/>
          <a:chExt cx="0" cy="0"/>
        </a:xfrm>
      </p:grpSpPr>
      <p:sp>
        <p:nvSpPr>
          <p:cNvPr id="95" name="Google Shape;95;p5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5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tyle slide layout">
  <p:cSld name="Style slide layout">
    <p:spTree>
      <p:nvGrpSpPr>
        <p:cNvPr id="1" name="Shape 20"/>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seño personalizado">
  <p:cSld name="Diseño personalizado">
    <p:spTree>
      <p:nvGrpSpPr>
        <p:cNvPr id="1" name="Shape 21"/>
        <p:cNvGrpSpPr/>
        <p:nvPr/>
      </p:nvGrpSpPr>
      <p:grpSpPr>
        <a:xfrm>
          <a:off x="0" y="0"/>
          <a:ext cx="0" cy="0"/>
          <a:chOff x="0" y="0"/>
          <a:chExt cx="0" cy="0"/>
        </a:xfrm>
      </p:grpSpPr>
      <p:pic>
        <p:nvPicPr>
          <p:cNvPr id="22" name="Google Shape;22;p44"/>
          <p:cNvPicPr preferRelativeResize="0"/>
          <p:nvPr/>
        </p:nvPicPr>
        <p:blipFill rotWithShape="1">
          <a:blip r:embed="rId2">
            <a:alphaModFix/>
          </a:blip>
          <a:srcRect/>
          <a:stretch/>
        </p:blipFill>
        <p:spPr>
          <a:xfrm>
            <a:off x="9301470" y="6310796"/>
            <a:ext cx="2489015" cy="547204"/>
          </a:xfrm>
          <a:prstGeom prst="rect">
            <a:avLst/>
          </a:prstGeom>
          <a:noFill/>
          <a:ln>
            <a:noFill/>
          </a:ln>
        </p:spPr>
      </p:pic>
      <p:sp>
        <p:nvSpPr>
          <p:cNvPr id="23" name="Google Shape;23;p44"/>
          <p:cNvSpPr txBox="1"/>
          <p:nvPr/>
        </p:nvSpPr>
        <p:spPr>
          <a:xfrm>
            <a:off x="315655" y="6457890"/>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24" name="Google Shape;24;p44"/>
          <p:cNvPicPr preferRelativeResize="0"/>
          <p:nvPr/>
        </p:nvPicPr>
        <p:blipFill rotWithShape="1">
          <a:blip r:embed="rId3">
            <a:alphaModFix/>
          </a:blip>
          <a:srcRect/>
          <a:stretch/>
        </p:blipFill>
        <p:spPr>
          <a:xfrm>
            <a:off x="0" y="0"/>
            <a:ext cx="2219417" cy="883966"/>
          </a:xfrm>
          <a:prstGeom prst="rect">
            <a:avLst/>
          </a:prstGeom>
          <a:noFill/>
          <a:ln>
            <a:noFill/>
          </a:ln>
        </p:spPr>
      </p:pic>
      <p:pic>
        <p:nvPicPr>
          <p:cNvPr id="25" name="Google Shape;25;p44"/>
          <p:cNvPicPr preferRelativeResize="0"/>
          <p:nvPr/>
        </p:nvPicPr>
        <p:blipFill rotWithShape="1">
          <a:blip r:embed="rId4" cstate="email">
            <a:alphaModFix/>
            <a:extLst>
              <a:ext uri="{28A0092B-C50C-407E-A947-70E740481C1C}">
                <a14:useLocalDpi xmlns:a14="http://schemas.microsoft.com/office/drawing/2010/main"/>
              </a:ext>
            </a:extLst>
          </a:blip>
          <a:srcRect l="-932" t="-885" b="-20"/>
          <a:stretch/>
        </p:blipFill>
        <p:spPr>
          <a:xfrm>
            <a:off x="10515599" y="-240631"/>
            <a:ext cx="1896879" cy="671100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26"/>
        <p:cNvGrpSpPr/>
        <p:nvPr/>
      </p:nvGrpSpPr>
      <p:grpSpPr>
        <a:xfrm>
          <a:off x="0" y="0"/>
          <a:ext cx="0" cy="0"/>
          <a:chOff x="0" y="0"/>
          <a:chExt cx="0" cy="0"/>
        </a:xfrm>
      </p:grpSpPr>
      <p:sp>
        <p:nvSpPr>
          <p:cNvPr id="27" name="Google Shape;2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30"/>
        <p:cNvGrpSpPr/>
        <p:nvPr/>
      </p:nvGrpSpPr>
      <p:grpSpPr>
        <a:xfrm>
          <a:off x="0" y="0"/>
          <a:ext cx="0" cy="0"/>
          <a:chOff x="0" y="0"/>
          <a:chExt cx="0" cy="0"/>
        </a:xfrm>
      </p:grpSpPr>
      <p:sp>
        <p:nvSpPr>
          <p:cNvPr id="31" name="Google Shape;31;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4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Diseño personalizado">
  <p:cSld name="1_Diseño personalizado">
    <p:spTree>
      <p:nvGrpSpPr>
        <p:cNvPr id="1" name="Shape 36"/>
        <p:cNvGrpSpPr/>
        <p:nvPr/>
      </p:nvGrpSpPr>
      <p:grpSpPr>
        <a:xfrm>
          <a:off x="0" y="0"/>
          <a:ext cx="0" cy="0"/>
          <a:chOff x="0" y="0"/>
          <a:chExt cx="0" cy="0"/>
        </a:xfrm>
      </p:grpSpPr>
      <p:sp>
        <p:nvSpPr>
          <p:cNvPr id="37" name="Google Shape;37;p47"/>
          <p:cNvSpPr/>
          <p:nvPr/>
        </p:nvSpPr>
        <p:spPr>
          <a:xfrm rot="10800000">
            <a:off x="4606" y="-4432"/>
            <a:ext cx="4988375" cy="6679552"/>
          </a:xfrm>
          <a:custGeom>
            <a:avLst/>
            <a:gdLst/>
            <a:ahLst/>
            <a:cxnLst/>
            <a:rect l="l" t="t" r="r" b="b"/>
            <a:pathLst>
              <a:path w="9548739" h="6858000" extrusionOk="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gradFill>
            <a:gsLst>
              <a:gs pos="0">
                <a:srgbClr val="F5F7FC"/>
              </a:gs>
              <a:gs pos="74000">
                <a:srgbClr val="A9BEE4"/>
              </a:gs>
              <a:gs pos="83000">
                <a:srgbClr val="A9BEE4"/>
              </a:gs>
              <a:gs pos="100000">
                <a:srgbClr val="C5D3ED"/>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 name="Google Shape;38;p47"/>
          <p:cNvSpPr txBox="1"/>
          <p:nvPr/>
        </p:nvSpPr>
        <p:spPr>
          <a:xfrm>
            <a:off x="315655" y="6457890"/>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39" name="Google Shape;39;p47"/>
          <p:cNvPicPr preferRelativeResize="0"/>
          <p:nvPr/>
        </p:nvPicPr>
        <p:blipFill rotWithShape="1">
          <a:blip r:embed="rId2">
            <a:alphaModFix/>
          </a:blip>
          <a:srcRect/>
          <a:stretch/>
        </p:blipFill>
        <p:spPr>
          <a:xfrm>
            <a:off x="9957816" y="23000"/>
            <a:ext cx="2219417" cy="860965"/>
          </a:xfrm>
          <a:prstGeom prst="rect">
            <a:avLst/>
          </a:prstGeom>
          <a:noFill/>
          <a:ln>
            <a:noFill/>
          </a:ln>
        </p:spPr>
      </p:pic>
      <p:pic>
        <p:nvPicPr>
          <p:cNvPr id="40" name="Google Shape;40;p47"/>
          <p:cNvPicPr preferRelativeResize="0"/>
          <p:nvPr/>
        </p:nvPicPr>
        <p:blipFill rotWithShape="1">
          <a:blip r:embed="rId3">
            <a:alphaModFix/>
          </a:blip>
          <a:srcRect/>
          <a:stretch/>
        </p:blipFill>
        <p:spPr>
          <a:xfrm>
            <a:off x="9301470" y="6310796"/>
            <a:ext cx="2489015" cy="54720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41"/>
        <p:cNvGrpSpPr/>
        <p:nvPr/>
      </p:nvGrpSpPr>
      <p:grpSpPr>
        <a:xfrm>
          <a:off x="0" y="0"/>
          <a:ext cx="0" cy="0"/>
          <a:chOff x="0" y="0"/>
          <a:chExt cx="0" cy="0"/>
        </a:xfrm>
      </p:grpSpPr>
      <p:sp>
        <p:nvSpPr>
          <p:cNvPr id="42" name="Google Shape;42;p4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4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4" name="Google Shape;44;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47"/>
        <p:cNvGrpSpPr/>
        <p:nvPr/>
      </p:nvGrpSpPr>
      <p:grpSpPr>
        <a:xfrm>
          <a:off x="0" y="0"/>
          <a:ext cx="0" cy="0"/>
          <a:chOff x="0" y="0"/>
          <a:chExt cx="0" cy="0"/>
        </a:xfrm>
      </p:grpSpPr>
      <p:sp>
        <p:nvSpPr>
          <p:cNvPr id="48" name="Google Shape;48;p4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4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0" name="Google Shape;50;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53"/>
        <p:cNvGrpSpPr/>
        <p:nvPr/>
      </p:nvGrpSpPr>
      <p:grpSpPr>
        <a:xfrm>
          <a:off x="0" y="0"/>
          <a:ext cx="0" cy="0"/>
          <a:chOff x="0" y="0"/>
          <a:chExt cx="0" cy="0"/>
        </a:xfrm>
      </p:grpSpPr>
      <p:sp>
        <p:nvSpPr>
          <p:cNvPr id="54" name="Google Shape;54;p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5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5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hyperlink" Target="https://youtu.be/EyMT08mD7D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0.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www.researchgate.net/publication/327221006_Digital_Preservation_Strategies_An_Overview"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hyperlink" Target="https://www.youtube.com/watch?v=nrbpOmNC_mM" TargetMode="External"/><Relationship Id="rId3" Type="http://schemas.openxmlformats.org/officeDocument/2006/relationships/hyperlink" Target="https://natlib.govt.nz/schools/digital-literacy/strategies-for-developing-digital-literacy/digital-content-finding-evaluating-using-and-creating-it" TargetMode="External"/><Relationship Id="rId7" Type="http://schemas.openxmlformats.org/officeDocument/2006/relationships/hyperlink" Target="https://drexel.edu/cci/academics/graduate-programs/digital-content-management/"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hyperlink" Target="https://www.youtube.com/watch?v=fhbMXNyqb7g" TargetMode="External"/><Relationship Id="rId5" Type="http://schemas.openxmlformats.org/officeDocument/2006/relationships/hyperlink" Target="https://www.youtube.com/watch?v=WvVdkKHkBxw" TargetMode="External"/><Relationship Id="rId4" Type="http://schemas.openxmlformats.org/officeDocument/2006/relationships/hyperlink" Target="https://researchguides.ben.edu/source-evaluation" TargetMode="External"/><Relationship Id="rId9" Type="http://schemas.openxmlformats.org/officeDocument/2006/relationships/hyperlink" Target="https://doi.org/10.5334/bcj"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26.jpg"/><Relationship Id="rId4" Type="http://schemas.openxmlformats.org/officeDocument/2006/relationships/image" Target="../media/image12.jpeg"/></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hyperlink" Target="https://en.unesco.org/this-site/our-online-privacy-policy"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europa.eu/youreurope/business/dealing-with-customers/data-protection/data-protection-gdpr/index_en.htm" TargetMode="External"/><Relationship Id="rId7" Type="http://schemas.openxmlformats.org/officeDocument/2006/relationships/hyperlink" Target="https://www.unesco.de/en/privacy-policy"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hyperlink" Target="https://www.ichandmuseums.eu/en/privacy-cookie-policy" TargetMode="External"/><Relationship Id="rId5" Type="http://schemas.openxmlformats.org/officeDocument/2006/relationships/hyperlink" Target="https://ec.europa.eu/info/sites/default/files/data-protection-factsheet-sme-obligations_en.pdf" TargetMode="External"/><Relationship Id="rId4" Type="http://schemas.openxmlformats.org/officeDocument/2006/relationships/hyperlink" Target="https://www.europarl.europa.eu/RegData/etudes/BRIE/2018/621876/EPRS_BRI(2018)621876_EN.pdf"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6.xml"/><Relationship Id="rId1" Type="http://schemas.openxmlformats.org/officeDocument/2006/relationships/slideLayout" Target="../slideLayouts/slideLayout5.xml"/><Relationship Id="rId5" Type="http://schemas.openxmlformats.org/officeDocument/2006/relationships/image" Target="../media/image31.jpe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7.xml"/><Relationship Id="rId1" Type="http://schemas.openxmlformats.org/officeDocument/2006/relationships/slideLayout" Target="../slideLayouts/slideLayout5.xml"/><Relationship Id="rId5" Type="http://schemas.openxmlformats.org/officeDocument/2006/relationships/image" Target="../media/image32.pn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9.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0.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hyperlink" Target="https://www.oerafrica.org/creators/folksemantic" TargetMode="External"/><Relationship Id="rId7" Type="http://schemas.openxmlformats.org/officeDocument/2006/relationships/hyperlink" Target="https://ocw.mit.edu/index.htm"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www.open.edu/openlearn/" TargetMode="External"/><Relationship Id="rId5" Type="http://schemas.openxmlformats.org/officeDocument/2006/relationships/hyperlink" Target="http://www.oeconsortium.org/courses/search/" TargetMode="External"/><Relationship Id="rId4" Type="http://schemas.openxmlformats.org/officeDocument/2006/relationships/hyperlink" Target="https://discovered.ed.ac.uk/"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
          <p:cNvSpPr txBox="1">
            <a:spLocks noGrp="1"/>
          </p:cNvSpPr>
          <p:nvPr>
            <p:ph type="ctrTitle"/>
          </p:nvPr>
        </p:nvSpPr>
        <p:spPr>
          <a:xfrm>
            <a:off x="7452394" y="2057362"/>
            <a:ext cx="4473369" cy="3031244"/>
          </a:xfrm>
          <a:prstGeom prst="rect">
            <a:avLst/>
          </a:prstGeom>
          <a:noFill/>
          <a:ln>
            <a:noFill/>
          </a:ln>
        </p:spPr>
        <p:txBody>
          <a:bodyPr spcFirstLastPara="1" wrap="square" lIns="121900" tIns="121900" rIns="121900" bIns="121900" anchor="ctr" anchorCtr="0">
            <a:noAutofit/>
          </a:bodyPr>
          <a:lstStyle/>
          <a:p>
            <a:pPr marL="0" lvl="0" indent="0" algn="ctr" rtl="0">
              <a:lnSpc>
                <a:spcPct val="90000"/>
              </a:lnSpc>
              <a:spcBef>
                <a:spcPts val="0"/>
              </a:spcBef>
              <a:spcAft>
                <a:spcPts val="0"/>
              </a:spcAft>
              <a:buClr>
                <a:schemeClr val="dk2"/>
              </a:buClr>
              <a:buSzPts val="4800"/>
              <a:buFont typeface="Calibri"/>
              <a:buNone/>
            </a:pPr>
            <a:r>
              <a:rPr lang="en-US" sz="5400" b="1"/>
              <a:t>Digital läskunnighet och dataskydd för ICH- proffs</a:t>
            </a:r>
            <a:br>
              <a:rPr lang="en-US" sz="5400"/>
            </a:br>
            <a:br>
              <a:rPr lang="en-US" sz="5400"/>
            </a:br>
            <a:r>
              <a:rPr lang="en-US" sz="5400"/>
              <a:t>PARTNER: HOU</a:t>
            </a:r>
            <a:endParaRPr sz="5400" b="1">
              <a:solidFill>
                <a:srgbClr val="266C9F"/>
              </a:solidFill>
            </a:endParaRPr>
          </a:p>
        </p:txBody>
      </p:sp>
      <p:pic>
        <p:nvPicPr>
          <p:cNvPr id="105" name="Google Shape;105;p1"/>
          <p:cNvPicPr preferRelativeResize="0"/>
          <p:nvPr/>
        </p:nvPicPr>
        <p:blipFill rotWithShape="1">
          <a:blip r:embed="rId3">
            <a:alphaModFix/>
          </a:blip>
          <a:srcRect/>
          <a:stretch/>
        </p:blipFill>
        <p:spPr>
          <a:xfrm>
            <a:off x="9296195" y="6221364"/>
            <a:ext cx="2895805" cy="63663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0"/>
          <p:cNvSpPr txBox="1"/>
          <p:nvPr/>
        </p:nvSpPr>
        <p:spPr>
          <a:xfrm>
            <a:off x="2252067" y="299001"/>
            <a:ext cx="8435339" cy="282175"/>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accent1"/>
              </a:buClr>
              <a:buSzPts val="3200"/>
              <a:buFont typeface="Arial"/>
              <a:buNone/>
            </a:pPr>
            <a:r>
              <a:rPr lang="en-US" sz="3200" b="1">
                <a:solidFill>
                  <a:schemeClr val="accent1"/>
                </a:solidFill>
                <a:latin typeface="Calibri"/>
                <a:ea typeface="Calibri"/>
                <a:cs typeface="Calibri"/>
                <a:sym typeface="Calibri"/>
              </a:rPr>
              <a:t>1.2. AAOCC-systemet (Authority, Accuracy, Objectivity, Currency, and Coverage)</a:t>
            </a:r>
            <a:endParaRPr/>
          </a:p>
          <a:p>
            <a:pPr marL="0" marR="0" lvl="0" indent="0" algn="ctr" rtl="0">
              <a:lnSpc>
                <a:spcPct val="90000"/>
              </a:lnSpc>
              <a:spcBef>
                <a:spcPts val="1000"/>
              </a:spcBef>
              <a:spcAft>
                <a:spcPts val="0"/>
              </a:spcAft>
              <a:buClr>
                <a:schemeClr val="dk1"/>
              </a:buClr>
              <a:buSzPts val="3200"/>
              <a:buFont typeface="Arial"/>
              <a:buNone/>
            </a:pPr>
            <a:endParaRPr sz="3200">
              <a:solidFill>
                <a:schemeClr val="dk1"/>
              </a:solidFill>
              <a:latin typeface="Calibri"/>
              <a:ea typeface="Calibri"/>
              <a:cs typeface="Calibri"/>
              <a:sym typeface="Calibri"/>
            </a:endParaRPr>
          </a:p>
        </p:txBody>
      </p:sp>
      <p:sp>
        <p:nvSpPr>
          <p:cNvPr id="233" name="Google Shape;233;p10"/>
          <p:cNvSpPr txBox="1"/>
          <p:nvPr/>
        </p:nvSpPr>
        <p:spPr>
          <a:xfrm>
            <a:off x="3333750" y="1709797"/>
            <a:ext cx="735365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548135"/>
                </a:solidFill>
                <a:latin typeface="Calibri"/>
                <a:ea typeface="Calibri"/>
                <a:cs typeface="Calibri"/>
                <a:sym typeface="Calibri"/>
              </a:rPr>
              <a:t>Kriterier för att utvärdera digitalt innehåll</a:t>
            </a:r>
            <a:endParaRPr sz="3200">
              <a:solidFill>
                <a:schemeClr val="dk1"/>
              </a:solidFill>
              <a:latin typeface="Calibri"/>
              <a:ea typeface="Calibri"/>
              <a:cs typeface="Calibri"/>
              <a:sym typeface="Calibri"/>
            </a:endParaRPr>
          </a:p>
        </p:txBody>
      </p:sp>
      <p:graphicFrame>
        <p:nvGraphicFramePr>
          <p:cNvPr id="234" name="Google Shape;234;p10"/>
          <p:cNvGraphicFramePr/>
          <p:nvPr/>
        </p:nvGraphicFramePr>
        <p:xfrm>
          <a:off x="256021" y="2362200"/>
          <a:ext cx="3000000" cy="3000000"/>
        </p:xfrm>
        <a:graphic>
          <a:graphicData uri="http://schemas.openxmlformats.org/drawingml/2006/table">
            <a:tbl>
              <a:tblPr>
                <a:noFill/>
                <a:tableStyleId>{6F0136D6-1BB5-4287-BB83-4EAA06F37224}</a:tableStyleId>
              </a:tblPr>
              <a:tblGrid>
                <a:gridCol w="6079275">
                  <a:extLst>
                    <a:ext uri="{9D8B030D-6E8A-4147-A177-3AD203B41FA5}">
                      <a16:colId xmlns:a16="http://schemas.microsoft.com/office/drawing/2014/main" val="20000"/>
                    </a:ext>
                  </a:extLst>
                </a:gridCol>
                <a:gridCol w="4352100">
                  <a:extLst>
                    <a:ext uri="{9D8B030D-6E8A-4147-A177-3AD203B41FA5}">
                      <a16:colId xmlns:a16="http://schemas.microsoft.com/office/drawing/2014/main" val="20001"/>
                    </a:ext>
                  </a:extLst>
                </a:gridCol>
              </a:tblGrid>
              <a:tr h="524375">
                <a:tc>
                  <a:txBody>
                    <a:bodyPr/>
                    <a:lstStyle/>
                    <a:p>
                      <a:pPr marL="0" marR="0" lvl="0" indent="0" algn="l" rtl="0">
                        <a:lnSpc>
                          <a:spcPct val="100000"/>
                        </a:lnSpc>
                        <a:spcBef>
                          <a:spcPts val="0"/>
                        </a:spcBef>
                        <a:spcAft>
                          <a:spcPts val="0"/>
                        </a:spcAft>
                        <a:buClr>
                          <a:schemeClr val="dk1"/>
                        </a:buClr>
                        <a:buSzPts val="1600"/>
                        <a:buFont typeface="Calibri"/>
                        <a:buNone/>
                      </a:pPr>
                      <a:r>
                        <a:rPr lang="en-US" sz="1600" b="1" u="none" strike="noStrike" cap="none"/>
                        <a:t> </a:t>
                      </a:r>
                      <a:endParaRPr/>
                    </a:p>
                    <a:p>
                      <a:pPr marL="0" marR="0" lvl="0" indent="0" algn="ctr" rtl="0">
                        <a:lnSpc>
                          <a:spcPct val="100000"/>
                        </a:lnSpc>
                        <a:spcBef>
                          <a:spcPts val="0"/>
                        </a:spcBef>
                        <a:spcAft>
                          <a:spcPts val="0"/>
                        </a:spcAft>
                        <a:buClr>
                          <a:schemeClr val="dk1"/>
                        </a:buClr>
                        <a:buSzPts val="1600"/>
                        <a:buFont typeface="Calibri"/>
                        <a:buNone/>
                      </a:pPr>
                      <a:r>
                        <a:rPr lang="en-US" sz="1600" b="1" u="none" strike="noStrike" cap="none"/>
                        <a:t>1. Precision och giltighet gällande web-dokument (2/2)</a:t>
                      </a:r>
                      <a:endParaRPr sz="1600" b="1" u="none" strike="noStrike" cap="none"/>
                    </a:p>
                  </a:txBody>
                  <a:tcPr marL="42825" marR="42825" marT="0" marB="0">
                    <a:solidFill>
                      <a:srgbClr val="D5DBE5"/>
                    </a:solidFill>
                  </a:tcPr>
                </a:tc>
                <a:tc>
                  <a:txBody>
                    <a:bodyPr/>
                    <a:lstStyle/>
                    <a:p>
                      <a:pPr marL="0" marR="0" lvl="0" indent="0" algn="l" rtl="0">
                        <a:spcBef>
                          <a:spcPts val="0"/>
                        </a:spcBef>
                        <a:spcAft>
                          <a:spcPts val="0"/>
                        </a:spcAft>
                        <a:buNone/>
                      </a:pPr>
                      <a:endParaRPr sz="1600" b="1" u="none" strike="noStrike" cap="none"/>
                    </a:p>
                    <a:p>
                      <a:pPr marL="0" marR="0" lvl="0" indent="0" algn="ctr" rtl="0">
                        <a:spcBef>
                          <a:spcPts val="0"/>
                        </a:spcBef>
                        <a:spcAft>
                          <a:spcPts val="0"/>
                        </a:spcAft>
                        <a:buNone/>
                      </a:pPr>
                      <a:r>
                        <a:rPr lang="en-US" sz="1600" b="1" u="none" strike="noStrike" cap="none"/>
                        <a:t>Fråga dig själv…</a:t>
                      </a:r>
                      <a:endParaRPr sz="1600" b="1" u="none" strike="noStrike" cap="none">
                        <a:latin typeface="Times New Roman"/>
                        <a:ea typeface="Times New Roman"/>
                        <a:cs typeface="Times New Roman"/>
                        <a:sym typeface="Times New Roman"/>
                      </a:endParaRPr>
                    </a:p>
                  </a:txBody>
                  <a:tcPr marL="42825" marR="42825" marT="0" marB="0">
                    <a:solidFill>
                      <a:srgbClr val="D5DBE5"/>
                    </a:solidFill>
                  </a:tcPr>
                </a:tc>
                <a:extLst>
                  <a:ext uri="{0D108BD9-81ED-4DB2-BD59-A6C34878D82A}">
                    <a16:rowId xmlns:a16="http://schemas.microsoft.com/office/drawing/2014/main" val="10000"/>
                  </a:ext>
                </a:extLst>
              </a:tr>
              <a:tr h="3441275">
                <a:tc>
                  <a:txBody>
                    <a:bodyPr/>
                    <a:lstStyle/>
                    <a:p>
                      <a:pPr marL="0" marR="0" lvl="0" indent="0" algn="l" rtl="0">
                        <a:spcBef>
                          <a:spcPts val="0"/>
                        </a:spcBef>
                        <a:spcAft>
                          <a:spcPts val="0"/>
                        </a:spcAft>
                        <a:buClr>
                          <a:schemeClr val="dk1"/>
                        </a:buClr>
                        <a:buSzPts val="1500"/>
                        <a:buFont typeface="Arial"/>
                        <a:buNone/>
                      </a:pPr>
                      <a:r>
                        <a:rPr lang="en-US" sz="1500" u="none" strike="noStrike" cap="none"/>
                        <a:t> </a:t>
                      </a:r>
                      <a:endParaRPr/>
                    </a:p>
                    <a:p>
                      <a:pPr marL="285750" marR="0" lvl="0" indent="-285750" algn="l" rtl="0">
                        <a:spcBef>
                          <a:spcPts val="0"/>
                        </a:spcBef>
                        <a:spcAft>
                          <a:spcPts val="0"/>
                        </a:spcAft>
                        <a:buClr>
                          <a:schemeClr val="dk1"/>
                        </a:buClr>
                        <a:buSzPts val="1600"/>
                        <a:buFont typeface="Arial"/>
                        <a:buChar char="•"/>
                      </a:pPr>
                      <a:r>
                        <a:rPr lang="en-US" sz="1600" u="none" strike="noStrike" cap="none"/>
                        <a:t>När du vet vem som är ansvarig, kontrollera om hans/hennes uppgifter ger personen behörighet att publicera informationen. Vilka kvalifikationer har denna person eller organisation och är de tillräckligt framträdande för att vara trovärdiga?</a:t>
                      </a:r>
                      <a:endParaRPr/>
                    </a:p>
                    <a:p>
                      <a:pPr marL="285750" marR="0" lvl="0" indent="-190500" algn="l" rtl="0">
                        <a:spcBef>
                          <a:spcPts val="0"/>
                        </a:spcBef>
                        <a:spcAft>
                          <a:spcPts val="0"/>
                        </a:spcAft>
                        <a:buClr>
                          <a:schemeClr val="dk1"/>
                        </a:buClr>
                        <a:buSzPts val="1500"/>
                        <a:buFont typeface="Arial"/>
                        <a:buNone/>
                      </a:pPr>
                      <a:endParaRPr sz="1500" u="none" strike="noStrike" cap="none"/>
                    </a:p>
                    <a:p>
                      <a:pPr marL="285750" marR="0" lvl="0" indent="-285750" algn="l" rtl="0">
                        <a:spcBef>
                          <a:spcPts val="0"/>
                        </a:spcBef>
                        <a:spcAft>
                          <a:spcPts val="0"/>
                        </a:spcAft>
                        <a:buClr>
                          <a:schemeClr val="dk1"/>
                        </a:buClr>
                        <a:buSzPts val="1500"/>
                        <a:buFont typeface="Arial"/>
                        <a:buChar char="•"/>
                      </a:pPr>
                      <a:r>
                        <a:rPr lang="en-US" sz="1500" u="none" strike="noStrike" cap="none"/>
                        <a:t>Syftet med dokumentet ska vara tydligt. Varför har det skrivits?</a:t>
                      </a:r>
                      <a:endParaRPr/>
                    </a:p>
                    <a:p>
                      <a:pPr marL="0" marR="0" lvl="0" indent="0" algn="l" rtl="0">
                        <a:spcBef>
                          <a:spcPts val="0"/>
                        </a:spcBef>
                        <a:spcAft>
                          <a:spcPts val="0"/>
                        </a:spcAft>
                        <a:buClr>
                          <a:schemeClr val="dk1"/>
                        </a:buClr>
                        <a:buSzPts val="1500"/>
                        <a:buFont typeface="Arial"/>
                        <a:buNone/>
                      </a:pPr>
                      <a:endParaRPr sz="1500" u="none" strike="noStrike" cap="none"/>
                    </a:p>
                    <a:p>
                      <a:pPr marL="285750" marR="0" lvl="0" indent="-285750" algn="l" rtl="0">
                        <a:spcBef>
                          <a:spcPts val="0"/>
                        </a:spcBef>
                        <a:spcAft>
                          <a:spcPts val="0"/>
                        </a:spcAft>
                        <a:buClr>
                          <a:schemeClr val="dk1"/>
                        </a:buClr>
                        <a:buSzPts val="1500"/>
                        <a:buFont typeface="Arial"/>
                        <a:buChar char="•"/>
                      </a:pPr>
                      <a:r>
                        <a:rPr lang="en-US" sz="1500" u="none" strike="noStrike" cap="none"/>
                        <a:t>Informationen måste låta vettig och vara något som kan styrkas. Text ska vara. Texter ska vara fria från felaktigheter och ge ett trovärdigt intryck.</a:t>
                      </a:r>
                      <a:endParaRPr/>
                    </a:p>
                  </a:txBody>
                  <a:tcPr marL="42825" marR="42825" marT="0" marB="0">
                    <a:solidFill>
                      <a:srgbClr val="F2F2F2"/>
                    </a:solidFill>
                  </a:tcPr>
                </a:tc>
                <a:tc>
                  <a:txBody>
                    <a:bodyPr/>
                    <a:lstStyle/>
                    <a:p>
                      <a:pPr marL="228600" marR="0" lvl="0" indent="0" algn="l" rtl="0">
                        <a:spcBef>
                          <a:spcPts val="0"/>
                        </a:spcBef>
                        <a:spcAft>
                          <a:spcPts val="0"/>
                        </a:spcAft>
                        <a:buClr>
                          <a:schemeClr val="dk1"/>
                        </a:buClr>
                        <a:buSzPts val="1500"/>
                        <a:buFont typeface="Arial"/>
                        <a:buNone/>
                      </a:pPr>
                      <a:endParaRPr sz="1500" u="none" strike="noStrike" cap="none"/>
                    </a:p>
                    <a:p>
                      <a:pPr marL="285750" marR="0" lvl="0" indent="-285750" algn="l" rtl="0">
                        <a:spcBef>
                          <a:spcPts val="0"/>
                        </a:spcBef>
                        <a:spcAft>
                          <a:spcPts val="0"/>
                        </a:spcAft>
                        <a:buClr>
                          <a:schemeClr val="dk1"/>
                        </a:buClr>
                        <a:buSzPts val="1500"/>
                        <a:buFont typeface="Arial"/>
                        <a:buChar char="•"/>
                      </a:pPr>
                      <a:r>
                        <a:rPr lang="en-US" sz="1500" u="none" strike="noStrike" cap="none"/>
                        <a:t>Vilka kvalifikationer har författaren? Eller vad kvalifiserar gruppen att publicera den här typen av informationa?  </a:t>
                      </a:r>
                      <a:endParaRPr/>
                    </a:p>
                    <a:p>
                      <a:pPr marL="285750" marR="0" lvl="0" indent="-190500" algn="l" rtl="0">
                        <a:spcBef>
                          <a:spcPts val="0"/>
                        </a:spcBef>
                        <a:spcAft>
                          <a:spcPts val="0"/>
                        </a:spcAft>
                        <a:buClr>
                          <a:schemeClr val="dk1"/>
                        </a:buClr>
                        <a:buSzPts val="1500"/>
                        <a:buFont typeface="Arial"/>
                        <a:buNone/>
                      </a:pPr>
                      <a:endParaRPr sz="1500" u="none" strike="noStrike" cap="none"/>
                    </a:p>
                    <a:p>
                      <a:pPr marL="285750" marR="0" lvl="0" indent="-285750" algn="l" rtl="0">
                        <a:spcBef>
                          <a:spcPts val="0"/>
                        </a:spcBef>
                        <a:spcAft>
                          <a:spcPts val="0"/>
                        </a:spcAft>
                        <a:buClr>
                          <a:schemeClr val="dk1"/>
                        </a:buClr>
                        <a:buSzPts val="1500"/>
                        <a:buFont typeface="Arial"/>
                        <a:buChar char="•"/>
                      </a:pPr>
                      <a:r>
                        <a:rPr lang="en-US" sz="1500" u="none" strike="noStrike" cap="none"/>
                        <a:t>Är infromationen verifierbar?</a:t>
                      </a:r>
                      <a:endParaRPr/>
                    </a:p>
                    <a:p>
                      <a:pPr marL="0" marR="0" lvl="0" indent="0" algn="l" rtl="0">
                        <a:spcBef>
                          <a:spcPts val="0"/>
                        </a:spcBef>
                        <a:spcAft>
                          <a:spcPts val="0"/>
                        </a:spcAft>
                        <a:buClr>
                          <a:schemeClr val="dk1"/>
                        </a:buClr>
                        <a:buSzPts val="1500"/>
                        <a:buFont typeface="Arial"/>
                        <a:buNone/>
                      </a:pPr>
                      <a:r>
                        <a:rPr lang="en-US" sz="1500" u="none" strike="noStrike" cap="none"/>
                        <a:t> </a:t>
                      </a:r>
                      <a:endParaRPr/>
                    </a:p>
                    <a:p>
                      <a:pPr marL="285750" marR="0" lvl="0" indent="-285750" algn="l" rtl="0">
                        <a:spcBef>
                          <a:spcPts val="0"/>
                        </a:spcBef>
                        <a:spcAft>
                          <a:spcPts val="0"/>
                        </a:spcAft>
                        <a:buClr>
                          <a:schemeClr val="dk1"/>
                        </a:buClr>
                        <a:buSzPts val="1500"/>
                        <a:buFont typeface="Arial"/>
                        <a:buChar char="•"/>
                      </a:pPr>
                      <a:r>
                        <a:rPr lang="en-US" sz="1500" u="none" strike="noStrike" cap="none"/>
                        <a:t>Är texten utan felaktigheter, välskriven och citerad korrekt?</a:t>
                      </a:r>
                      <a:endParaRPr sz="1500" u="none" strike="noStrike" cap="none">
                        <a:latin typeface="Times New Roman"/>
                        <a:ea typeface="Times New Roman"/>
                        <a:cs typeface="Times New Roman"/>
                        <a:sym typeface="Times New Roman"/>
                      </a:endParaRPr>
                    </a:p>
                  </a:txBody>
                  <a:tcPr marL="42825" marR="42825" marT="0" marB="0">
                    <a:solidFill>
                      <a:srgbClr val="F2F2F2"/>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1"/>
          <p:cNvSpPr txBox="1"/>
          <p:nvPr/>
        </p:nvSpPr>
        <p:spPr>
          <a:xfrm>
            <a:off x="2252067" y="299001"/>
            <a:ext cx="8435339" cy="282175"/>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accent1"/>
              </a:buClr>
              <a:buSzPts val="3200"/>
              <a:buFont typeface="Arial"/>
              <a:buNone/>
            </a:pPr>
            <a:r>
              <a:rPr lang="en-US" sz="3200" b="1">
                <a:solidFill>
                  <a:schemeClr val="accent1"/>
                </a:solidFill>
                <a:latin typeface="Calibri"/>
                <a:ea typeface="Calibri"/>
                <a:cs typeface="Calibri"/>
                <a:sym typeface="Calibri"/>
              </a:rPr>
              <a:t>1.2. AAOCC-systemet (Authority, Accuracy, Objectivity, Currency, and Coverage) </a:t>
            </a:r>
            <a:endParaRPr/>
          </a:p>
          <a:p>
            <a:pPr marL="0" marR="0" lvl="0" indent="0" algn="ctr" rtl="0">
              <a:lnSpc>
                <a:spcPct val="90000"/>
              </a:lnSpc>
              <a:spcBef>
                <a:spcPts val="1000"/>
              </a:spcBef>
              <a:spcAft>
                <a:spcPts val="0"/>
              </a:spcAft>
              <a:buClr>
                <a:schemeClr val="dk1"/>
              </a:buClr>
              <a:buSzPts val="3200"/>
              <a:buFont typeface="Arial"/>
              <a:buNone/>
            </a:pPr>
            <a:endParaRPr sz="3200">
              <a:solidFill>
                <a:schemeClr val="dk1"/>
              </a:solidFill>
              <a:latin typeface="Calibri"/>
              <a:ea typeface="Calibri"/>
              <a:cs typeface="Calibri"/>
              <a:sym typeface="Calibri"/>
            </a:endParaRPr>
          </a:p>
        </p:txBody>
      </p:sp>
      <p:sp>
        <p:nvSpPr>
          <p:cNvPr id="240" name="Google Shape;240;p11"/>
          <p:cNvSpPr txBox="1"/>
          <p:nvPr/>
        </p:nvSpPr>
        <p:spPr>
          <a:xfrm>
            <a:off x="3333750" y="1709797"/>
            <a:ext cx="735365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548135"/>
                </a:solidFill>
                <a:latin typeface="Calibri"/>
                <a:ea typeface="Calibri"/>
                <a:cs typeface="Calibri"/>
                <a:sym typeface="Calibri"/>
              </a:rPr>
              <a:t>Kriterier för att utvärdera digitalt innehåll</a:t>
            </a:r>
            <a:endParaRPr sz="3200">
              <a:solidFill>
                <a:schemeClr val="dk1"/>
              </a:solidFill>
              <a:latin typeface="Calibri"/>
              <a:ea typeface="Calibri"/>
              <a:cs typeface="Calibri"/>
              <a:sym typeface="Calibri"/>
            </a:endParaRPr>
          </a:p>
        </p:txBody>
      </p:sp>
      <p:graphicFrame>
        <p:nvGraphicFramePr>
          <p:cNvPr id="241" name="Google Shape;241;p11"/>
          <p:cNvGraphicFramePr/>
          <p:nvPr/>
        </p:nvGraphicFramePr>
        <p:xfrm>
          <a:off x="256021" y="2362200"/>
          <a:ext cx="3000000" cy="3000000"/>
        </p:xfrm>
        <a:graphic>
          <a:graphicData uri="http://schemas.openxmlformats.org/drawingml/2006/table">
            <a:tbl>
              <a:tblPr>
                <a:noFill/>
                <a:tableStyleId>{6F0136D6-1BB5-4287-BB83-4EAA06F37224}</a:tableStyleId>
              </a:tblPr>
              <a:tblGrid>
                <a:gridCol w="6079275">
                  <a:extLst>
                    <a:ext uri="{9D8B030D-6E8A-4147-A177-3AD203B41FA5}">
                      <a16:colId xmlns:a16="http://schemas.microsoft.com/office/drawing/2014/main" val="20000"/>
                    </a:ext>
                  </a:extLst>
                </a:gridCol>
                <a:gridCol w="4352100">
                  <a:extLst>
                    <a:ext uri="{9D8B030D-6E8A-4147-A177-3AD203B41FA5}">
                      <a16:colId xmlns:a16="http://schemas.microsoft.com/office/drawing/2014/main" val="20001"/>
                    </a:ext>
                  </a:extLst>
                </a:gridCol>
              </a:tblGrid>
              <a:tr h="524375">
                <a:tc>
                  <a:txBody>
                    <a:bodyPr/>
                    <a:lstStyle/>
                    <a:p>
                      <a:pPr marL="0" marR="0" lvl="0" indent="0" algn="l" rtl="0">
                        <a:lnSpc>
                          <a:spcPct val="100000"/>
                        </a:lnSpc>
                        <a:spcBef>
                          <a:spcPts val="0"/>
                        </a:spcBef>
                        <a:spcAft>
                          <a:spcPts val="0"/>
                        </a:spcAft>
                        <a:buClr>
                          <a:schemeClr val="dk1"/>
                        </a:buClr>
                        <a:buSzPts val="1600"/>
                        <a:buFont typeface="Calibri"/>
                        <a:buNone/>
                      </a:pPr>
                      <a:r>
                        <a:rPr lang="en-US" sz="1600" b="1" u="none" strike="noStrike" cap="none"/>
                        <a:t> </a:t>
                      </a:r>
                      <a:endParaRPr/>
                    </a:p>
                    <a:p>
                      <a:pPr marL="0" marR="0" lvl="0" indent="0" algn="ctr" rtl="0">
                        <a:lnSpc>
                          <a:spcPct val="100000"/>
                        </a:lnSpc>
                        <a:spcBef>
                          <a:spcPts val="0"/>
                        </a:spcBef>
                        <a:spcAft>
                          <a:spcPts val="0"/>
                        </a:spcAft>
                        <a:buClr>
                          <a:schemeClr val="dk1"/>
                        </a:buClr>
                        <a:buSzPts val="1600"/>
                        <a:buFont typeface="Calibri"/>
                        <a:buNone/>
                      </a:pPr>
                      <a:r>
                        <a:rPr lang="en-US" sz="1600" b="1" u="none" strike="noStrike" cap="none"/>
                        <a:t>2. Objektivitet i web-dokumenten</a:t>
                      </a:r>
                      <a:endParaRPr sz="1600" b="1" u="none" strike="noStrike" cap="none"/>
                    </a:p>
                  </a:txBody>
                  <a:tcPr marL="42825" marR="42825" marT="0" marB="0">
                    <a:solidFill>
                      <a:srgbClr val="D5DBE5"/>
                    </a:solidFill>
                  </a:tcPr>
                </a:tc>
                <a:tc>
                  <a:txBody>
                    <a:bodyPr/>
                    <a:lstStyle/>
                    <a:p>
                      <a:pPr marL="0" marR="0" lvl="0" indent="0" algn="l" rtl="0">
                        <a:spcBef>
                          <a:spcPts val="0"/>
                        </a:spcBef>
                        <a:spcAft>
                          <a:spcPts val="0"/>
                        </a:spcAft>
                        <a:buNone/>
                      </a:pPr>
                      <a:endParaRPr sz="1600" b="1" u="none" strike="noStrike" cap="none"/>
                    </a:p>
                    <a:p>
                      <a:pPr marL="0" marR="0" lvl="0" indent="0" algn="ctr" rtl="0">
                        <a:spcBef>
                          <a:spcPts val="0"/>
                        </a:spcBef>
                        <a:spcAft>
                          <a:spcPts val="0"/>
                        </a:spcAft>
                        <a:buNone/>
                      </a:pPr>
                      <a:r>
                        <a:rPr lang="en-US" sz="1600" b="1" u="none" strike="noStrike" cap="none"/>
                        <a:t>Fråga dig själv…</a:t>
                      </a:r>
                      <a:endParaRPr sz="1600" b="1" u="none" strike="noStrike" cap="none">
                        <a:latin typeface="Times New Roman"/>
                        <a:ea typeface="Times New Roman"/>
                        <a:cs typeface="Times New Roman"/>
                        <a:sym typeface="Times New Roman"/>
                      </a:endParaRPr>
                    </a:p>
                  </a:txBody>
                  <a:tcPr marL="42825" marR="42825" marT="0" marB="0">
                    <a:solidFill>
                      <a:srgbClr val="D5DBE5"/>
                    </a:solidFill>
                  </a:tcPr>
                </a:tc>
                <a:extLst>
                  <a:ext uri="{0D108BD9-81ED-4DB2-BD59-A6C34878D82A}">
                    <a16:rowId xmlns:a16="http://schemas.microsoft.com/office/drawing/2014/main" val="10000"/>
                  </a:ext>
                </a:extLst>
              </a:tr>
              <a:tr h="3441275">
                <a:tc>
                  <a:txBody>
                    <a:bodyPr/>
                    <a:lstStyle/>
                    <a:p>
                      <a:pPr marL="0" marR="0" lvl="0" indent="0" algn="l" rtl="0">
                        <a:spcBef>
                          <a:spcPts val="0"/>
                        </a:spcBef>
                        <a:spcAft>
                          <a:spcPts val="0"/>
                        </a:spcAft>
                        <a:buClr>
                          <a:schemeClr val="dk1"/>
                        </a:buClr>
                        <a:buSzPts val="1500"/>
                        <a:buFont typeface="Arial"/>
                        <a:buNone/>
                      </a:pPr>
                      <a:r>
                        <a:rPr lang="en-US" sz="1500" u="none" strike="noStrike" cap="none"/>
                        <a:t> </a:t>
                      </a:r>
                      <a:endParaRPr/>
                    </a:p>
                    <a:p>
                      <a:pPr marL="285750" marR="0" lvl="0" indent="-285750" algn="l" rtl="0">
                        <a:spcBef>
                          <a:spcPts val="0"/>
                        </a:spcBef>
                        <a:spcAft>
                          <a:spcPts val="0"/>
                        </a:spcAft>
                        <a:buClr>
                          <a:schemeClr val="dk1"/>
                        </a:buClr>
                        <a:buSzPts val="1500"/>
                        <a:buFont typeface="Arial"/>
                        <a:buChar char="•"/>
                      </a:pPr>
                      <a:r>
                        <a:rPr lang="en-US" sz="1500" u="none" strike="noStrike" cap="none"/>
                        <a:t>Mål och syfte med webbsidan ska vara tydligt.</a:t>
                      </a:r>
                      <a:endParaRPr/>
                    </a:p>
                    <a:p>
                      <a:pPr marL="0" marR="0" lvl="0" indent="0" algn="l" rtl="0">
                        <a:spcBef>
                          <a:spcPts val="0"/>
                        </a:spcBef>
                        <a:spcAft>
                          <a:spcPts val="0"/>
                        </a:spcAft>
                        <a:buClr>
                          <a:schemeClr val="dk1"/>
                        </a:buClr>
                        <a:buSzPts val="1500"/>
                        <a:buFont typeface="Arial"/>
                        <a:buNone/>
                      </a:pPr>
                      <a:endParaRPr sz="1500" u="none" strike="noStrike" cap="none"/>
                    </a:p>
                    <a:p>
                      <a:pPr marL="285750" marR="0" lvl="0" indent="-285750" algn="l" rtl="0">
                        <a:spcBef>
                          <a:spcPts val="0"/>
                        </a:spcBef>
                        <a:spcAft>
                          <a:spcPts val="0"/>
                        </a:spcAft>
                        <a:buClr>
                          <a:schemeClr val="dk1"/>
                        </a:buClr>
                        <a:buSzPts val="1500"/>
                        <a:buFont typeface="Arial"/>
                        <a:buChar char="•"/>
                      </a:pPr>
                      <a:r>
                        <a:rPr lang="en-US" sz="1500" u="none" strike="noStrike" cap="none"/>
                        <a:t>Webbsidan ska vara objektiv eller opartisk gällande det som skrivs. Fördomar ska klassas som sådana.</a:t>
                      </a:r>
                      <a:endParaRPr/>
                    </a:p>
                    <a:p>
                      <a:pPr marL="0" marR="0" lvl="0" indent="0" algn="l" rtl="0">
                        <a:spcBef>
                          <a:spcPts val="0"/>
                        </a:spcBef>
                        <a:spcAft>
                          <a:spcPts val="0"/>
                        </a:spcAft>
                        <a:buClr>
                          <a:schemeClr val="dk1"/>
                        </a:buClr>
                        <a:buSzPts val="1500"/>
                        <a:buFont typeface="Arial"/>
                        <a:buNone/>
                      </a:pPr>
                      <a:endParaRPr sz="1500" u="none" strike="noStrike" cap="none"/>
                    </a:p>
                    <a:p>
                      <a:pPr marL="285750" marR="0" lvl="0" indent="-285750" algn="l" rtl="0">
                        <a:spcBef>
                          <a:spcPts val="0"/>
                        </a:spcBef>
                        <a:spcAft>
                          <a:spcPts val="0"/>
                        </a:spcAft>
                        <a:buClr>
                          <a:schemeClr val="dk1"/>
                        </a:buClr>
                        <a:buSzPts val="1500"/>
                        <a:buFont typeface="Arial"/>
                        <a:buChar char="•"/>
                      </a:pPr>
                      <a:r>
                        <a:rPr lang="en-US" sz="1500" u="none" strike="noStrike" cap="none"/>
                        <a:t>Om författaren uttryckt egna åsikter,ska dessa vara bekräftade och inte presenteras som fakta. </a:t>
                      </a:r>
                      <a:endParaRPr/>
                    </a:p>
                    <a:p>
                      <a:pPr marL="0" marR="0" lvl="0" indent="0" algn="l" rtl="0">
                        <a:spcBef>
                          <a:spcPts val="0"/>
                        </a:spcBef>
                        <a:spcAft>
                          <a:spcPts val="0"/>
                        </a:spcAft>
                        <a:buClr>
                          <a:schemeClr val="dk1"/>
                        </a:buClr>
                        <a:buSzPts val="1500"/>
                        <a:buFont typeface="Arial"/>
                        <a:buNone/>
                      </a:pPr>
                      <a:endParaRPr sz="1500" u="none" strike="noStrike" cap="none"/>
                    </a:p>
                    <a:p>
                      <a:pPr marL="285750" marR="0" lvl="0" indent="-285750" algn="l" rtl="0">
                        <a:spcBef>
                          <a:spcPts val="0"/>
                        </a:spcBef>
                        <a:spcAft>
                          <a:spcPts val="0"/>
                        </a:spcAft>
                        <a:buClr>
                          <a:schemeClr val="dk1"/>
                        </a:buClr>
                        <a:buSzPts val="1500"/>
                        <a:buFont typeface="Arial"/>
                        <a:buChar char="•"/>
                      </a:pPr>
                      <a:r>
                        <a:rPr lang="en-US" sz="1500" u="none" strike="noStrike" cap="none"/>
                        <a:t>Motivet ska vara transparent.</a:t>
                      </a:r>
                      <a:endParaRPr/>
                    </a:p>
                    <a:p>
                      <a:pPr marL="0" marR="0" lvl="0" indent="0" algn="l" rtl="0">
                        <a:spcBef>
                          <a:spcPts val="0"/>
                        </a:spcBef>
                        <a:spcAft>
                          <a:spcPts val="0"/>
                        </a:spcAft>
                        <a:buClr>
                          <a:schemeClr val="dk1"/>
                        </a:buClr>
                        <a:buSzPts val="1500"/>
                        <a:buFont typeface="Arial"/>
                        <a:buNone/>
                      </a:pPr>
                      <a:endParaRPr sz="1500" u="none" strike="noStrike" cap="none"/>
                    </a:p>
                    <a:p>
                      <a:pPr marL="285750" marR="0" lvl="0" indent="-285750" algn="l" rtl="0">
                        <a:spcBef>
                          <a:spcPts val="0"/>
                        </a:spcBef>
                        <a:spcAft>
                          <a:spcPts val="0"/>
                        </a:spcAft>
                        <a:buClr>
                          <a:schemeClr val="dk1"/>
                        </a:buClr>
                        <a:buSzPts val="1600"/>
                        <a:buFont typeface="Arial"/>
                        <a:buChar char="•"/>
                      </a:pPr>
                      <a:r>
                        <a:rPr lang="en-US" sz="1600" u="none" strike="noStrike" cap="none"/>
                        <a:t>Se varje webbsida som om det vore en informationsreklam på tv – var skeptisk.</a:t>
                      </a:r>
                      <a:endParaRPr sz="1500" u="none" strike="noStrike" cap="none"/>
                    </a:p>
                  </a:txBody>
                  <a:tcPr marL="42825" marR="42825" marT="0" marB="0">
                    <a:solidFill>
                      <a:srgbClr val="F2F2F2"/>
                    </a:solidFill>
                  </a:tcPr>
                </a:tc>
                <a:tc>
                  <a:txBody>
                    <a:bodyPr/>
                    <a:lstStyle/>
                    <a:p>
                      <a:pPr marL="228600" marR="0" lvl="0" indent="0" algn="l" rtl="0">
                        <a:spcBef>
                          <a:spcPts val="0"/>
                        </a:spcBef>
                        <a:spcAft>
                          <a:spcPts val="0"/>
                        </a:spcAft>
                        <a:buClr>
                          <a:schemeClr val="dk1"/>
                        </a:buClr>
                        <a:buSzPts val="1500"/>
                        <a:buFont typeface="Arial"/>
                        <a:buNone/>
                      </a:pPr>
                      <a:endParaRPr sz="1500" u="none" strike="noStrike" cap="none"/>
                    </a:p>
                    <a:p>
                      <a:pPr marL="285750" marR="0" lvl="0" indent="-285750" algn="l" rtl="0">
                        <a:lnSpc>
                          <a:spcPct val="100000"/>
                        </a:lnSpc>
                        <a:spcBef>
                          <a:spcPts val="0"/>
                        </a:spcBef>
                        <a:spcAft>
                          <a:spcPts val="0"/>
                        </a:spcAft>
                        <a:buClr>
                          <a:schemeClr val="dk1"/>
                        </a:buClr>
                        <a:buSzPts val="1500"/>
                        <a:buFont typeface="Arial"/>
                        <a:buChar char="•"/>
                      </a:pPr>
                      <a:r>
                        <a:rPr lang="en-US" sz="1500" u="none" strike="noStrike" cap="none"/>
                        <a:t>Innehåller sidan maskerad reklam; i så fall, hur kan informationen vara partisk?</a:t>
                      </a:r>
                      <a:endParaRPr sz="1500" u="none" strike="noStrike" cap="none"/>
                    </a:p>
                    <a:p>
                      <a:pPr marL="0" marR="0" lvl="0" indent="0" algn="l" rtl="0">
                        <a:spcBef>
                          <a:spcPts val="0"/>
                        </a:spcBef>
                        <a:spcAft>
                          <a:spcPts val="0"/>
                        </a:spcAft>
                        <a:buClr>
                          <a:schemeClr val="dk1"/>
                        </a:buClr>
                        <a:buSzPts val="1500"/>
                        <a:buFont typeface="Arial"/>
                        <a:buNone/>
                      </a:pPr>
                      <a:endParaRPr sz="1500" u="none" strike="noStrike" cap="none"/>
                    </a:p>
                    <a:p>
                      <a:pPr marL="285750" marR="0" lvl="0" indent="-285750" algn="l" rtl="0">
                        <a:spcBef>
                          <a:spcPts val="0"/>
                        </a:spcBef>
                        <a:spcAft>
                          <a:spcPts val="0"/>
                        </a:spcAft>
                        <a:buClr>
                          <a:schemeClr val="dk1"/>
                        </a:buClr>
                        <a:buSzPts val="1500"/>
                        <a:buFont typeface="Arial"/>
                        <a:buChar char="•"/>
                      </a:pPr>
                      <a:r>
                        <a:rPr lang="en-US" sz="1500" u="none" strike="noStrike" cap="none"/>
                        <a:t>Varför har webbsidan skrivits (motiv)?</a:t>
                      </a:r>
                      <a:endParaRPr/>
                    </a:p>
                    <a:p>
                      <a:pPr marL="0" marR="0" lvl="0" indent="0" algn="l" rtl="0">
                        <a:spcBef>
                          <a:spcPts val="0"/>
                        </a:spcBef>
                        <a:spcAft>
                          <a:spcPts val="0"/>
                        </a:spcAft>
                        <a:buClr>
                          <a:schemeClr val="dk1"/>
                        </a:buClr>
                        <a:buSzPts val="1500"/>
                        <a:buFont typeface="Arial"/>
                        <a:buNone/>
                      </a:pPr>
                      <a:r>
                        <a:rPr lang="en-US" sz="1500" u="none" strike="noStrike" cap="none"/>
                        <a:t> </a:t>
                      </a:r>
                      <a:endParaRPr/>
                    </a:p>
                    <a:p>
                      <a:pPr marL="285750" marR="0" lvl="0" indent="-285750" algn="l" rtl="0">
                        <a:spcBef>
                          <a:spcPts val="0"/>
                        </a:spcBef>
                        <a:spcAft>
                          <a:spcPts val="0"/>
                        </a:spcAft>
                        <a:buClr>
                          <a:schemeClr val="dk1"/>
                        </a:buClr>
                        <a:buSzPts val="1500"/>
                        <a:buFont typeface="Arial"/>
                        <a:buChar char="•"/>
                      </a:pPr>
                      <a:r>
                        <a:rPr lang="en-US" sz="1500" u="none" strike="noStrike" cap="none"/>
                        <a:t>Vilka är de tilltänkta läsarna?</a:t>
                      </a:r>
                      <a:endParaRPr/>
                    </a:p>
                    <a:p>
                      <a:pPr marL="285750" marR="0" lvl="0" indent="-190500" algn="l" rtl="0">
                        <a:spcBef>
                          <a:spcPts val="0"/>
                        </a:spcBef>
                        <a:spcAft>
                          <a:spcPts val="0"/>
                        </a:spcAft>
                        <a:buClr>
                          <a:schemeClr val="dk1"/>
                        </a:buClr>
                        <a:buSzPts val="1500"/>
                        <a:buFont typeface="Arial"/>
                        <a:buNone/>
                      </a:pPr>
                      <a:endParaRPr sz="1500" u="none" strike="noStrike" cap="none"/>
                    </a:p>
                    <a:p>
                      <a:pPr marL="285750" marR="0" lvl="0" indent="-285750" algn="l" rtl="0">
                        <a:spcBef>
                          <a:spcPts val="0"/>
                        </a:spcBef>
                        <a:spcAft>
                          <a:spcPts val="0"/>
                        </a:spcAft>
                        <a:buClr>
                          <a:schemeClr val="dk1"/>
                        </a:buClr>
                        <a:buSzPts val="1500"/>
                        <a:buFont typeface="Arial"/>
                        <a:buChar char="•"/>
                      </a:pPr>
                      <a:r>
                        <a:rPr lang="en-US" sz="1500" u="none" strike="noStrike" cap="none"/>
                        <a:t>Är åsikterna uppbackade med korrekt fakta och information?</a:t>
                      </a:r>
                      <a:endParaRPr/>
                    </a:p>
                  </a:txBody>
                  <a:tcPr marL="42825" marR="42825" marT="0" marB="0">
                    <a:solidFill>
                      <a:srgbClr val="F2F2F2"/>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2"/>
          <p:cNvSpPr txBox="1"/>
          <p:nvPr/>
        </p:nvSpPr>
        <p:spPr>
          <a:xfrm>
            <a:off x="2252067" y="299001"/>
            <a:ext cx="8435339" cy="282175"/>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accent1"/>
              </a:buClr>
              <a:buSzPts val="3200"/>
              <a:buFont typeface="Arial"/>
              <a:buNone/>
            </a:pPr>
            <a:r>
              <a:rPr lang="en-US" sz="3200" b="1">
                <a:solidFill>
                  <a:schemeClr val="accent1"/>
                </a:solidFill>
                <a:latin typeface="Calibri"/>
                <a:ea typeface="Calibri"/>
                <a:cs typeface="Calibri"/>
                <a:sym typeface="Calibri"/>
              </a:rPr>
              <a:t>1.2. AAOCC-system (Authority, Accuracy, Objectivity, Currency, and Coverage)</a:t>
            </a:r>
            <a:endParaRPr/>
          </a:p>
          <a:p>
            <a:pPr marL="0" marR="0" lvl="0" indent="0" algn="ctr" rtl="0">
              <a:lnSpc>
                <a:spcPct val="90000"/>
              </a:lnSpc>
              <a:spcBef>
                <a:spcPts val="1000"/>
              </a:spcBef>
              <a:spcAft>
                <a:spcPts val="0"/>
              </a:spcAft>
              <a:buClr>
                <a:schemeClr val="dk1"/>
              </a:buClr>
              <a:buSzPts val="3200"/>
              <a:buFont typeface="Arial"/>
              <a:buNone/>
            </a:pPr>
            <a:endParaRPr sz="3200">
              <a:solidFill>
                <a:schemeClr val="dk1"/>
              </a:solidFill>
              <a:latin typeface="Calibri"/>
              <a:ea typeface="Calibri"/>
              <a:cs typeface="Calibri"/>
              <a:sym typeface="Calibri"/>
            </a:endParaRPr>
          </a:p>
        </p:txBody>
      </p:sp>
      <p:sp>
        <p:nvSpPr>
          <p:cNvPr id="247" name="Google Shape;247;p12"/>
          <p:cNvSpPr txBox="1"/>
          <p:nvPr/>
        </p:nvSpPr>
        <p:spPr>
          <a:xfrm>
            <a:off x="3333750" y="1281561"/>
            <a:ext cx="735365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548135"/>
                </a:solidFill>
                <a:latin typeface="Calibri"/>
                <a:ea typeface="Calibri"/>
                <a:cs typeface="Calibri"/>
                <a:sym typeface="Calibri"/>
              </a:rPr>
              <a:t>Kriterier för att utvärdera digitalt innehåll</a:t>
            </a:r>
            <a:endParaRPr sz="3200">
              <a:solidFill>
                <a:schemeClr val="dk1"/>
              </a:solidFill>
              <a:latin typeface="Calibri"/>
              <a:ea typeface="Calibri"/>
              <a:cs typeface="Calibri"/>
              <a:sym typeface="Calibri"/>
            </a:endParaRPr>
          </a:p>
        </p:txBody>
      </p:sp>
      <p:graphicFrame>
        <p:nvGraphicFramePr>
          <p:cNvPr id="248" name="Google Shape;248;p12"/>
          <p:cNvGraphicFramePr/>
          <p:nvPr/>
        </p:nvGraphicFramePr>
        <p:xfrm>
          <a:off x="256020" y="1866336"/>
          <a:ext cx="3000000" cy="3000000"/>
        </p:xfrm>
        <a:graphic>
          <a:graphicData uri="http://schemas.openxmlformats.org/drawingml/2006/table">
            <a:tbl>
              <a:tblPr>
                <a:noFill/>
                <a:tableStyleId>{6F0136D6-1BB5-4287-BB83-4EAA06F37224}</a:tableStyleId>
              </a:tblPr>
              <a:tblGrid>
                <a:gridCol w="6079275">
                  <a:extLst>
                    <a:ext uri="{9D8B030D-6E8A-4147-A177-3AD203B41FA5}">
                      <a16:colId xmlns:a16="http://schemas.microsoft.com/office/drawing/2014/main" val="20000"/>
                    </a:ext>
                  </a:extLst>
                </a:gridCol>
                <a:gridCol w="4352100">
                  <a:extLst>
                    <a:ext uri="{9D8B030D-6E8A-4147-A177-3AD203B41FA5}">
                      <a16:colId xmlns:a16="http://schemas.microsoft.com/office/drawing/2014/main" val="20001"/>
                    </a:ext>
                  </a:extLst>
                </a:gridCol>
              </a:tblGrid>
              <a:tr h="434825">
                <a:tc>
                  <a:txBody>
                    <a:bodyPr/>
                    <a:lstStyle/>
                    <a:p>
                      <a:pPr marL="0" marR="0" lvl="0" indent="0" algn="l" rtl="0">
                        <a:lnSpc>
                          <a:spcPct val="100000"/>
                        </a:lnSpc>
                        <a:spcBef>
                          <a:spcPts val="0"/>
                        </a:spcBef>
                        <a:spcAft>
                          <a:spcPts val="0"/>
                        </a:spcAft>
                        <a:buClr>
                          <a:schemeClr val="dk1"/>
                        </a:buClr>
                        <a:buSzPts val="1600"/>
                        <a:buFont typeface="Calibri"/>
                        <a:buNone/>
                      </a:pPr>
                      <a:r>
                        <a:rPr lang="en-US" sz="1600" b="1" u="none" strike="noStrike" cap="none"/>
                        <a:t> </a:t>
                      </a:r>
                      <a:endParaRPr/>
                    </a:p>
                    <a:p>
                      <a:pPr marL="0" marR="0" lvl="0" indent="0" algn="ctr" rtl="0">
                        <a:lnSpc>
                          <a:spcPct val="100000"/>
                        </a:lnSpc>
                        <a:spcBef>
                          <a:spcPts val="0"/>
                        </a:spcBef>
                        <a:spcAft>
                          <a:spcPts val="0"/>
                        </a:spcAft>
                        <a:buClr>
                          <a:schemeClr val="dk1"/>
                        </a:buClr>
                        <a:buSzPts val="1600"/>
                        <a:buFont typeface="Calibri"/>
                        <a:buNone/>
                      </a:pPr>
                      <a:r>
                        <a:rPr lang="en-US" sz="1600" b="1" u="none" strike="noStrike" cap="none"/>
                        <a:t>3. Aktualitet av web-dokument</a:t>
                      </a:r>
                      <a:endParaRPr sz="1600" b="1" u="none" strike="noStrike" cap="none"/>
                    </a:p>
                  </a:txBody>
                  <a:tcPr marL="42825" marR="42825" marT="0" marB="0">
                    <a:solidFill>
                      <a:srgbClr val="D5DBE5"/>
                    </a:solidFill>
                  </a:tcPr>
                </a:tc>
                <a:tc>
                  <a:txBody>
                    <a:bodyPr/>
                    <a:lstStyle/>
                    <a:p>
                      <a:pPr marL="0" marR="0" lvl="0" indent="0" algn="l" rtl="0">
                        <a:spcBef>
                          <a:spcPts val="0"/>
                        </a:spcBef>
                        <a:spcAft>
                          <a:spcPts val="0"/>
                        </a:spcAft>
                        <a:buNone/>
                      </a:pPr>
                      <a:endParaRPr sz="1600" b="1" u="none" strike="noStrike" cap="none"/>
                    </a:p>
                    <a:p>
                      <a:pPr marL="0" marR="0" lvl="0" indent="0" algn="ctr" rtl="0">
                        <a:spcBef>
                          <a:spcPts val="0"/>
                        </a:spcBef>
                        <a:spcAft>
                          <a:spcPts val="0"/>
                        </a:spcAft>
                        <a:buNone/>
                      </a:pPr>
                      <a:r>
                        <a:rPr lang="en-US" sz="1600" b="1" u="none" strike="noStrike" cap="none"/>
                        <a:t>Fråga dig själv…</a:t>
                      </a:r>
                      <a:endParaRPr sz="1600" b="1" u="none" strike="noStrike" cap="none">
                        <a:latin typeface="Times New Roman"/>
                        <a:ea typeface="Times New Roman"/>
                        <a:cs typeface="Times New Roman"/>
                        <a:sym typeface="Times New Roman"/>
                      </a:endParaRPr>
                    </a:p>
                  </a:txBody>
                  <a:tcPr marL="42825" marR="42825" marT="0" marB="0">
                    <a:solidFill>
                      <a:srgbClr val="D5DBE5"/>
                    </a:solidFill>
                  </a:tcPr>
                </a:tc>
                <a:extLst>
                  <a:ext uri="{0D108BD9-81ED-4DB2-BD59-A6C34878D82A}">
                    <a16:rowId xmlns:a16="http://schemas.microsoft.com/office/drawing/2014/main" val="10000"/>
                  </a:ext>
                </a:extLst>
              </a:tr>
              <a:tr h="1584475">
                <a:tc>
                  <a:txBody>
                    <a:bodyPr/>
                    <a:lstStyle/>
                    <a:p>
                      <a:pPr marL="0" marR="0" lvl="0" indent="0" algn="l" rtl="0">
                        <a:spcBef>
                          <a:spcPts val="0"/>
                        </a:spcBef>
                        <a:spcAft>
                          <a:spcPts val="0"/>
                        </a:spcAft>
                        <a:buClr>
                          <a:schemeClr val="dk1"/>
                        </a:buClr>
                        <a:buSzPts val="1500"/>
                        <a:buFont typeface="Arial"/>
                        <a:buNone/>
                      </a:pPr>
                      <a:r>
                        <a:rPr lang="en-US" sz="1500" u="none" strike="noStrike" cap="none"/>
                        <a:t> </a:t>
                      </a:r>
                      <a:endParaRPr/>
                    </a:p>
                    <a:p>
                      <a:pPr marL="285750" marR="0" lvl="0" indent="-285750" algn="l" rtl="0">
                        <a:spcBef>
                          <a:spcPts val="0"/>
                        </a:spcBef>
                        <a:spcAft>
                          <a:spcPts val="0"/>
                        </a:spcAft>
                        <a:buClr>
                          <a:schemeClr val="dk1"/>
                        </a:buClr>
                        <a:buSzPts val="1500"/>
                        <a:buFont typeface="Arial"/>
                        <a:buChar char="•"/>
                      </a:pPr>
                      <a:r>
                        <a:rPr lang="en-US" sz="1500" u="none" strike="noStrike" cap="none"/>
                        <a:t>Informationen ska vara uppdaterad och det ska synas att någon ansvarar för sidan. Om till exempel några länkar inte fungerar längre fungerar är det ett sätt att upptäcka att detta inte fungerar. </a:t>
                      </a:r>
                      <a:endParaRPr/>
                    </a:p>
                  </a:txBody>
                  <a:tcPr marL="42825" marR="42825" marT="0" marB="0">
                    <a:solidFill>
                      <a:srgbClr val="F2F2F2"/>
                    </a:solidFill>
                  </a:tcPr>
                </a:tc>
                <a:tc>
                  <a:txBody>
                    <a:bodyPr/>
                    <a:lstStyle/>
                    <a:p>
                      <a:pPr marL="228600" marR="0" lvl="0" indent="0" algn="l" rtl="0">
                        <a:spcBef>
                          <a:spcPts val="0"/>
                        </a:spcBef>
                        <a:spcAft>
                          <a:spcPts val="0"/>
                        </a:spcAft>
                        <a:buClr>
                          <a:schemeClr val="dk1"/>
                        </a:buClr>
                        <a:buSzPts val="1500"/>
                        <a:buFont typeface="Arial"/>
                        <a:buNone/>
                      </a:pPr>
                      <a:endParaRPr sz="1500" u="none" strike="noStrike" cap="none"/>
                    </a:p>
                    <a:p>
                      <a:pPr marL="285750" marR="0" lvl="0" indent="-285750" algn="l" rtl="0">
                        <a:spcBef>
                          <a:spcPts val="0"/>
                        </a:spcBef>
                        <a:spcAft>
                          <a:spcPts val="0"/>
                        </a:spcAft>
                        <a:buClr>
                          <a:schemeClr val="dk1"/>
                        </a:buClr>
                        <a:buSzPts val="1500"/>
                        <a:buFont typeface="Arial"/>
                        <a:buChar char="•"/>
                      </a:pPr>
                      <a:r>
                        <a:rPr lang="en-US" sz="1500" u="none" strike="noStrike" cap="none"/>
                        <a:t>Nä skapades den? Senast uppdaterad?</a:t>
                      </a:r>
                      <a:endParaRPr/>
                    </a:p>
                    <a:p>
                      <a:pPr marL="285750" marR="0" lvl="0" indent="-190500" algn="l" rtl="0">
                        <a:spcBef>
                          <a:spcPts val="0"/>
                        </a:spcBef>
                        <a:spcAft>
                          <a:spcPts val="0"/>
                        </a:spcAft>
                        <a:buClr>
                          <a:schemeClr val="dk1"/>
                        </a:buClr>
                        <a:buSzPts val="1500"/>
                        <a:buFont typeface="Arial"/>
                        <a:buNone/>
                      </a:pPr>
                      <a:endParaRPr sz="1500" u="none" strike="noStrike" cap="none"/>
                    </a:p>
                    <a:p>
                      <a:pPr marL="285750" marR="0" lvl="0" indent="-285750" algn="l" rtl="0">
                        <a:spcBef>
                          <a:spcPts val="0"/>
                        </a:spcBef>
                        <a:spcAft>
                          <a:spcPts val="0"/>
                        </a:spcAft>
                        <a:buClr>
                          <a:schemeClr val="dk1"/>
                        </a:buClr>
                        <a:buSzPts val="1500"/>
                        <a:buFont typeface="Arial"/>
                        <a:buChar char="•"/>
                      </a:pPr>
                      <a:r>
                        <a:rPr lang="en-US" sz="1500" u="none" strike="noStrike" cap="none"/>
                        <a:t>Hur många overksamma länkar finns det?</a:t>
                      </a:r>
                      <a:endParaRPr/>
                    </a:p>
                    <a:p>
                      <a:pPr marL="0" marR="0" lvl="0" indent="0" algn="l" rtl="0">
                        <a:spcBef>
                          <a:spcPts val="0"/>
                        </a:spcBef>
                        <a:spcAft>
                          <a:spcPts val="0"/>
                        </a:spcAft>
                        <a:buClr>
                          <a:schemeClr val="dk1"/>
                        </a:buClr>
                        <a:buSzPts val="1500"/>
                        <a:buFont typeface="Arial"/>
                        <a:buNone/>
                      </a:pPr>
                      <a:endParaRPr sz="1500" u="none" strike="noStrike" cap="none"/>
                    </a:p>
                    <a:p>
                      <a:pPr marL="285750" marR="0" lvl="0" indent="-285750" algn="l" rtl="0">
                        <a:spcBef>
                          <a:spcPts val="0"/>
                        </a:spcBef>
                        <a:spcAft>
                          <a:spcPts val="0"/>
                        </a:spcAft>
                        <a:buClr>
                          <a:schemeClr val="dk1"/>
                        </a:buClr>
                        <a:buSzPts val="1500"/>
                        <a:buFont typeface="Arial"/>
                        <a:buChar char="•"/>
                      </a:pPr>
                      <a:r>
                        <a:rPr lang="en-US" sz="1500" u="none" strike="noStrike" cap="none"/>
                        <a:t>Är informationen utdaterad? </a:t>
                      </a:r>
                      <a:endParaRPr/>
                    </a:p>
                  </a:txBody>
                  <a:tcPr marL="42825" marR="42825" marT="0" marB="0">
                    <a:solidFill>
                      <a:srgbClr val="F2F2F2"/>
                    </a:solidFill>
                  </a:tcPr>
                </a:tc>
                <a:extLst>
                  <a:ext uri="{0D108BD9-81ED-4DB2-BD59-A6C34878D82A}">
                    <a16:rowId xmlns:a16="http://schemas.microsoft.com/office/drawing/2014/main" val="10001"/>
                  </a:ext>
                </a:extLst>
              </a:tr>
            </a:tbl>
          </a:graphicData>
        </a:graphic>
      </p:graphicFrame>
      <p:graphicFrame>
        <p:nvGraphicFramePr>
          <p:cNvPr id="249" name="Google Shape;249;p12"/>
          <p:cNvGraphicFramePr/>
          <p:nvPr/>
        </p:nvGraphicFramePr>
        <p:xfrm>
          <a:off x="256019" y="3736361"/>
          <a:ext cx="3000000" cy="3000000"/>
        </p:xfrm>
        <a:graphic>
          <a:graphicData uri="http://schemas.openxmlformats.org/drawingml/2006/table">
            <a:tbl>
              <a:tblPr>
                <a:noFill/>
                <a:tableStyleId>{6F0136D6-1BB5-4287-BB83-4EAA06F37224}</a:tableStyleId>
              </a:tblPr>
              <a:tblGrid>
                <a:gridCol w="6079275">
                  <a:extLst>
                    <a:ext uri="{9D8B030D-6E8A-4147-A177-3AD203B41FA5}">
                      <a16:colId xmlns:a16="http://schemas.microsoft.com/office/drawing/2014/main" val="20000"/>
                    </a:ext>
                  </a:extLst>
                </a:gridCol>
                <a:gridCol w="4352100">
                  <a:extLst>
                    <a:ext uri="{9D8B030D-6E8A-4147-A177-3AD203B41FA5}">
                      <a16:colId xmlns:a16="http://schemas.microsoft.com/office/drawing/2014/main" val="20001"/>
                    </a:ext>
                  </a:extLst>
                </a:gridCol>
              </a:tblGrid>
              <a:tr h="478100">
                <a:tc>
                  <a:txBody>
                    <a:bodyPr/>
                    <a:lstStyle/>
                    <a:p>
                      <a:pPr marL="0" marR="0" lvl="0" indent="0" algn="l" rtl="0">
                        <a:lnSpc>
                          <a:spcPct val="100000"/>
                        </a:lnSpc>
                        <a:spcBef>
                          <a:spcPts val="0"/>
                        </a:spcBef>
                        <a:spcAft>
                          <a:spcPts val="0"/>
                        </a:spcAft>
                        <a:buClr>
                          <a:schemeClr val="dk1"/>
                        </a:buClr>
                        <a:buSzPts val="1600"/>
                        <a:buFont typeface="Calibri"/>
                        <a:buNone/>
                      </a:pPr>
                      <a:r>
                        <a:rPr lang="en-US" sz="1600" b="1" u="none" strike="noStrike" cap="none"/>
                        <a:t> </a:t>
                      </a:r>
                      <a:endParaRPr/>
                    </a:p>
                    <a:p>
                      <a:pPr marL="0" marR="0" lvl="0" indent="0" algn="ctr" rtl="0">
                        <a:lnSpc>
                          <a:spcPct val="100000"/>
                        </a:lnSpc>
                        <a:spcBef>
                          <a:spcPts val="0"/>
                        </a:spcBef>
                        <a:spcAft>
                          <a:spcPts val="0"/>
                        </a:spcAft>
                        <a:buClr>
                          <a:schemeClr val="dk1"/>
                        </a:buClr>
                        <a:buSzPts val="1600"/>
                        <a:buFont typeface="Calibri"/>
                        <a:buNone/>
                      </a:pPr>
                      <a:r>
                        <a:rPr lang="en-US" sz="1600" b="1" u="none" strike="noStrike" cap="none"/>
                        <a:t>4. Coverage of Web Documents</a:t>
                      </a:r>
                      <a:endParaRPr/>
                    </a:p>
                  </a:txBody>
                  <a:tcPr marL="42825" marR="42825" marT="0" marB="0">
                    <a:solidFill>
                      <a:srgbClr val="D5DBE5"/>
                    </a:solidFill>
                  </a:tcPr>
                </a:tc>
                <a:tc>
                  <a:txBody>
                    <a:bodyPr/>
                    <a:lstStyle/>
                    <a:p>
                      <a:pPr marL="0" marR="0" lvl="0" indent="0" algn="l" rtl="0">
                        <a:spcBef>
                          <a:spcPts val="0"/>
                        </a:spcBef>
                        <a:spcAft>
                          <a:spcPts val="0"/>
                        </a:spcAft>
                        <a:buNone/>
                      </a:pPr>
                      <a:endParaRPr sz="1600" b="1" u="none" strike="noStrike" cap="none"/>
                    </a:p>
                    <a:p>
                      <a:pPr marL="0" marR="0" lvl="0" indent="0" algn="ctr" rtl="0">
                        <a:spcBef>
                          <a:spcPts val="0"/>
                        </a:spcBef>
                        <a:spcAft>
                          <a:spcPts val="0"/>
                        </a:spcAft>
                        <a:buNone/>
                      </a:pPr>
                      <a:r>
                        <a:rPr lang="en-US" sz="1600" b="1" u="none" strike="noStrike" cap="none"/>
                        <a:t>Fråga dig själv…</a:t>
                      </a:r>
                      <a:endParaRPr sz="1600" b="1" u="none" strike="noStrike" cap="none">
                        <a:latin typeface="Times New Roman"/>
                        <a:ea typeface="Times New Roman"/>
                        <a:cs typeface="Times New Roman"/>
                        <a:sym typeface="Times New Roman"/>
                      </a:endParaRPr>
                    </a:p>
                  </a:txBody>
                  <a:tcPr marL="42825" marR="42825" marT="0" marB="0">
                    <a:solidFill>
                      <a:srgbClr val="D5DBE5"/>
                    </a:solidFill>
                  </a:tcPr>
                </a:tc>
                <a:extLst>
                  <a:ext uri="{0D108BD9-81ED-4DB2-BD59-A6C34878D82A}">
                    <a16:rowId xmlns:a16="http://schemas.microsoft.com/office/drawing/2014/main" val="10000"/>
                  </a:ext>
                </a:extLst>
              </a:tr>
              <a:tr h="1642525">
                <a:tc>
                  <a:txBody>
                    <a:bodyPr/>
                    <a:lstStyle/>
                    <a:p>
                      <a:pPr marL="0" marR="0" lvl="0" indent="0" algn="l" rtl="0">
                        <a:spcBef>
                          <a:spcPts val="0"/>
                        </a:spcBef>
                        <a:spcAft>
                          <a:spcPts val="0"/>
                        </a:spcAft>
                        <a:buClr>
                          <a:schemeClr val="dk1"/>
                        </a:buClr>
                        <a:buSzPts val="1500"/>
                        <a:buFont typeface="Arial"/>
                        <a:buNone/>
                      </a:pPr>
                      <a:r>
                        <a:rPr lang="en-US" sz="1500" u="none" strike="noStrike" cap="none"/>
                        <a:t> </a:t>
                      </a:r>
                      <a:endParaRPr/>
                    </a:p>
                    <a:p>
                      <a:pPr marL="285750" marR="0" lvl="0" indent="-285750" algn="l" rtl="0">
                        <a:spcBef>
                          <a:spcPts val="0"/>
                        </a:spcBef>
                        <a:spcAft>
                          <a:spcPts val="0"/>
                        </a:spcAft>
                        <a:buClr>
                          <a:schemeClr val="dk1"/>
                        </a:buClr>
                        <a:buSzPts val="1500"/>
                        <a:buFont typeface="Arial"/>
                        <a:buChar char="•"/>
                      </a:pPr>
                      <a:r>
                        <a:rPr lang="en-US" sz="1500" u="none" strike="noStrike" cap="none"/>
                        <a:t>Att det finns bredd och/eller djup gällande de upptagna ämnesområdena.</a:t>
                      </a:r>
                      <a:endParaRPr/>
                    </a:p>
                    <a:p>
                      <a:pPr marL="285750" marR="0" lvl="0" indent="-190500" algn="l" rtl="0">
                        <a:spcBef>
                          <a:spcPts val="0"/>
                        </a:spcBef>
                        <a:spcAft>
                          <a:spcPts val="0"/>
                        </a:spcAft>
                        <a:buClr>
                          <a:schemeClr val="dk1"/>
                        </a:buClr>
                        <a:buSzPts val="1500"/>
                        <a:buFont typeface="Arial"/>
                        <a:buNone/>
                      </a:pPr>
                      <a:endParaRPr sz="1500" u="none" strike="noStrike" cap="none"/>
                    </a:p>
                    <a:p>
                      <a:pPr marL="285750" marR="0" lvl="0" indent="-285750" algn="l" rtl="0">
                        <a:spcBef>
                          <a:spcPts val="0"/>
                        </a:spcBef>
                        <a:spcAft>
                          <a:spcPts val="0"/>
                        </a:spcAft>
                        <a:buClr>
                          <a:schemeClr val="dk1"/>
                        </a:buClr>
                        <a:buSzPts val="1500"/>
                        <a:buFont typeface="Arial"/>
                        <a:buChar char="•"/>
                      </a:pPr>
                      <a:r>
                        <a:rPr lang="en-US" sz="1500" u="none" strike="noStrike" cap="none"/>
                        <a:t>Det ska inte vara några problem att se informationen ordentligt - inte begränsad av avgifter, webläsarteknik eller mjukvarukrav .</a:t>
                      </a:r>
                      <a:endParaRPr/>
                    </a:p>
                  </a:txBody>
                  <a:tcPr marL="42825" marR="42825" marT="0" marB="0">
                    <a:solidFill>
                      <a:srgbClr val="F2F2F2"/>
                    </a:solidFill>
                  </a:tcPr>
                </a:tc>
                <a:tc>
                  <a:txBody>
                    <a:bodyPr/>
                    <a:lstStyle/>
                    <a:p>
                      <a:pPr marL="228600" marR="0" lvl="0" indent="0" algn="l" rtl="0">
                        <a:spcBef>
                          <a:spcPts val="0"/>
                        </a:spcBef>
                        <a:spcAft>
                          <a:spcPts val="0"/>
                        </a:spcAft>
                        <a:buClr>
                          <a:schemeClr val="dk1"/>
                        </a:buClr>
                        <a:buSzPts val="1500"/>
                        <a:buFont typeface="Arial"/>
                        <a:buNone/>
                      </a:pPr>
                      <a:endParaRPr sz="1500" u="none" strike="noStrike" cap="none"/>
                    </a:p>
                    <a:p>
                      <a:pPr marL="285750" marR="0" lvl="0" indent="-285750" algn="l" rtl="0">
                        <a:spcBef>
                          <a:spcPts val="0"/>
                        </a:spcBef>
                        <a:spcAft>
                          <a:spcPts val="0"/>
                        </a:spcAft>
                        <a:buClr>
                          <a:schemeClr val="dk1"/>
                        </a:buClr>
                        <a:buSzPts val="1500"/>
                        <a:buFont typeface="Arial"/>
                        <a:buChar char="•"/>
                      </a:pPr>
                      <a:r>
                        <a:rPr lang="en-US" sz="1500" u="none" strike="noStrike" cap="none"/>
                        <a:t>Finns det bredd och/eller djup I de upptagna ämnesorådena?</a:t>
                      </a:r>
                      <a:endParaRPr/>
                    </a:p>
                    <a:p>
                      <a:pPr marL="285750" marR="0" lvl="0" indent="-190500" algn="l" rtl="0">
                        <a:spcBef>
                          <a:spcPts val="0"/>
                        </a:spcBef>
                        <a:spcAft>
                          <a:spcPts val="0"/>
                        </a:spcAft>
                        <a:buClr>
                          <a:schemeClr val="dk1"/>
                        </a:buClr>
                        <a:buSzPts val="1500"/>
                        <a:buFont typeface="Arial"/>
                        <a:buNone/>
                      </a:pPr>
                      <a:endParaRPr sz="1500" u="none" strike="noStrike" cap="none"/>
                    </a:p>
                    <a:p>
                      <a:pPr marL="285750" marR="0" lvl="0" indent="-285750" algn="l" rtl="0">
                        <a:spcBef>
                          <a:spcPts val="0"/>
                        </a:spcBef>
                        <a:spcAft>
                          <a:spcPts val="0"/>
                        </a:spcAft>
                        <a:buClr>
                          <a:schemeClr val="dk1"/>
                        </a:buClr>
                        <a:buSzPts val="1500"/>
                        <a:buFont typeface="Arial"/>
                        <a:buChar char="•"/>
                      </a:pPr>
                      <a:r>
                        <a:rPr lang="en-US" sz="1500" u="none" strike="noStrike" cap="none"/>
                        <a:t>Är informationen fri eller måste man betala för att få tillgång informationen?</a:t>
                      </a:r>
                      <a:endParaRPr/>
                    </a:p>
                    <a:p>
                      <a:pPr marL="0" marR="0" lvl="0" indent="0" algn="l" rtl="0">
                        <a:spcBef>
                          <a:spcPts val="0"/>
                        </a:spcBef>
                        <a:spcAft>
                          <a:spcPts val="0"/>
                        </a:spcAft>
                        <a:buClr>
                          <a:schemeClr val="dk1"/>
                        </a:buClr>
                        <a:buSzPts val="1500"/>
                        <a:buFont typeface="Arial"/>
                        <a:buNone/>
                      </a:pPr>
                      <a:endParaRPr sz="1500" u="none" strike="noStrike" cap="none"/>
                    </a:p>
                    <a:p>
                      <a:pPr marL="285750" marR="0" lvl="0" indent="-285750" algn="l" rtl="0">
                        <a:spcBef>
                          <a:spcPts val="0"/>
                        </a:spcBef>
                        <a:spcAft>
                          <a:spcPts val="0"/>
                        </a:spcAft>
                        <a:buClr>
                          <a:schemeClr val="dk1"/>
                        </a:buClr>
                        <a:buSzPts val="1600"/>
                        <a:buFont typeface="Arial"/>
                        <a:buChar char="•"/>
                      </a:pPr>
                      <a:r>
                        <a:rPr lang="en-US" sz="1600" u="none" strike="noStrike" cap="none"/>
                        <a:t>Kan du se sidan eller saknas programvara? Är den programvaran gratis?</a:t>
                      </a:r>
                      <a:endParaRPr sz="1500" u="none" strike="noStrike" cap="none"/>
                    </a:p>
                  </a:txBody>
                  <a:tcPr marL="42825" marR="42825" marT="0" marB="0">
                    <a:solidFill>
                      <a:srgbClr val="F2F2F2"/>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13"/>
          <p:cNvSpPr/>
          <p:nvPr/>
        </p:nvSpPr>
        <p:spPr>
          <a:xfrm>
            <a:off x="2467366" y="1368088"/>
            <a:ext cx="79072" cy="317649"/>
          </a:xfrm>
          <a:prstGeom prst="rect">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F3F3F"/>
              </a:solidFill>
              <a:latin typeface="Calibri"/>
              <a:ea typeface="Calibri"/>
              <a:cs typeface="Calibri"/>
              <a:sym typeface="Calibri"/>
            </a:endParaRPr>
          </a:p>
        </p:txBody>
      </p:sp>
      <p:sp>
        <p:nvSpPr>
          <p:cNvPr id="256" name="Google Shape;256;p13"/>
          <p:cNvSpPr txBox="1"/>
          <p:nvPr/>
        </p:nvSpPr>
        <p:spPr>
          <a:xfrm>
            <a:off x="2571436" y="1289919"/>
            <a:ext cx="6073854" cy="461665"/>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C</a:t>
            </a:r>
            <a:r>
              <a:rPr lang="en-US" sz="2400">
                <a:solidFill>
                  <a:schemeClr val="dk1"/>
                </a:solidFill>
                <a:latin typeface="Calibri"/>
                <a:ea typeface="Calibri"/>
                <a:cs typeface="Calibri"/>
                <a:sym typeface="Calibri"/>
              </a:rPr>
              <a:t>urrency</a:t>
            </a:r>
            <a:r>
              <a:rPr lang="en-US" sz="2400" b="1">
                <a:solidFill>
                  <a:schemeClr val="dk1"/>
                </a:solidFill>
                <a:latin typeface="Calibri"/>
                <a:ea typeface="Calibri"/>
                <a:cs typeface="Calibri"/>
                <a:sym typeface="Calibri"/>
              </a:rPr>
              <a:t>R</a:t>
            </a:r>
            <a:r>
              <a:rPr lang="en-US" sz="2400">
                <a:solidFill>
                  <a:schemeClr val="dk1"/>
                </a:solidFill>
                <a:latin typeface="Calibri"/>
                <a:ea typeface="Calibri"/>
                <a:cs typeface="Calibri"/>
                <a:sym typeface="Calibri"/>
              </a:rPr>
              <a:t>elevance</a:t>
            </a:r>
            <a:r>
              <a:rPr lang="en-US" sz="2400" b="1">
                <a:solidFill>
                  <a:schemeClr val="dk1"/>
                </a:solidFill>
                <a:latin typeface="Calibri"/>
                <a:ea typeface="Calibri"/>
                <a:cs typeface="Calibri"/>
                <a:sym typeface="Calibri"/>
              </a:rPr>
              <a:t>A</a:t>
            </a:r>
            <a:r>
              <a:rPr lang="en-US" sz="2400">
                <a:solidFill>
                  <a:schemeClr val="dk1"/>
                </a:solidFill>
                <a:latin typeface="Calibri"/>
                <a:ea typeface="Calibri"/>
                <a:cs typeface="Calibri"/>
                <a:sym typeface="Calibri"/>
              </a:rPr>
              <a:t>uthority</a:t>
            </a:r>
            <a:r>
              <a:rPr lang="en-US" sz="2400" b="1">
                <a:solidFill>
                  <a:schemeClr val="dk1"/>
                </a:solidFill>
                <a:latin typeface="Calibri"/>
                <a:ea typeface="Calibri"/>
                <a:cs typeface="Calibri"/>
                <a:sym typeface="Calibri"/>
              </a:rPr>
              <a:t>A</a:t>
            </a:r>
            <a:r>
              <a:rPr lang="en-US" sz="2400">
                <a:solidFill>
                  <a:schemeClr val="dk1"/>
                </a:solidFill>
                <a:latin typeface="Calibri"/>
                <a:ea typeface="Calibri"/>
                <a:cs typeface="Calibri"/>
                <a:sym typeface="Calibri"/>
              </a:rPr>
              <a:t>ccuracy</a:t>
            </a:r>
            <a:r>
              <a:rPr lang="en-US" sz="2400" b="1">
                <a:solidFill>
                  <a:schemeClr val="dk1"/>
                </a:solidFill>
                <a:latin typeface="Calibri"/>
                <a:ea typeface="Calibri"/>
                <a:cs typeface="Calibri"/>
                <a:sym typeface="Calibri"/>
              </a:rPr>
              <a:t>P</a:t>
            </a:r>
            <a:r>
              <a:rPr lang="en-US" sz="2400">
                <a:solidFill>
                  <a:schemeClr val="dk1"/>
                </a:solidFill>
                <a:latin typeface="Calibri"/>
                <a:ea typeface="Calibri"/>
                <a:cs typeface="Calibri"/>
                <a:sym typeface="Calibri"/>
              </a:rPr>
              <a:t>urpose </a:t>
            </a:r>
            <a:endParaRPr sz="2400" b="1">
              <a:solidFill>
                <a:schemeClr val="dk1"/>
              </a:solidFill>
              <a:latin typeface="Calibri"/>
              <a:ea typeface="Calibri"/>
              <a:cs typeface="Calibri"/>
              <a:sym typeface="Calibri"/>
            </a:endParaRPr>
          </a:p>
        </p:txBody>
      </p:sp>
      <p:pic>
        <p:nvPicPr>
          <p:cNvPr id="257" name="Google Shape;257;p13"/>
          <p:cNvPicPr preferRelativeResize="0"/>
          <p:nvPr/>
        </p:nvPicPr>
        <p:blipFill rotWithShape="1">
          <a:blip r:embed="rId3">
            <a:alphaModFix/>
          </a:blip>
          <a:srcRect/>
          <a:stretch/>
        </p:blipFill>
        <p:spPr>
          <a:xfrm>
            <a:off x="2676177" y="1956157"/>
            <a:ext cx="5594482" cy="3516772"/>
          </a:xfrm>
          <a:prstGeom prst="rect">
            <a:avLst/>
          </a:prstGeom>
          <a:noFill/>
          <a:ln>
            <a:noFill/>
          </a:ln>
        </p:spPr>
      </p:pic>
      <p:sp>
        <p:nvSpPr>
          <p:cNvPr id="258" name="Google Shape;258;p13"/>
          <p:cNvSpPr txBox="1"/>
          <p:nvPr/>
        </p:nvSpPr>
        <p:spPr>
          <a:xfrm>
            <a:off x="1693801" y="202748"/>
            <a:ext cx="8435339" cy="317016"/>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accent1"/>
              </a:buClr>
              <a:buSzPts val="2800"/>
              <a:buFont typeface="Arial"/>
              <a:buNone/>
            </a:pPr>
            <a:r>
              <a:rPr lang="en-US" sz="2800" b="1">
                <a:solidFill>
                  <a:schemeClr val="accent1"/>
                </a:solidFill>
                <a:latin typeface="Calibri"/>
                <a:ea typeface="Calibri"/>
                <a:cs typeface="Calibri"/>
                <a:sym typeface="Calibri"/>
              </a:rPr>
              <a:t>1.3. CRAAP-test: ett verktyg för att utvärdera källor</a:t>
            </a:r>
            <a:endParaRPr sz="2800" b="1">
              <a:solidFill>
                <a:schemeClr val="accent1"/>
              </a:solidFill>
              <a:latin typeface="Calibri"/>
              <a:ea typeface="Calibri"/>
              <a:cs typeface="Calibri"/>
              <a:sym typeface="Calibri"/>
            </a:endParaRPr>
          </a:p>
        </p:txBody>
      </p:sp>
      <p:sp>
        <p:nvSpPr>
          <p:cNvPr id="259" name="Google Shape;259;p13"/>
          <p:cNvSpPr txBox="1"/>
          <p:nvPr/>
        </p:nvSpPr>
        <p:spPr>
          <a:xfrm>
            <a:off x="3554185" y="5595256"/>
            <a:ext cx="3695699"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Retrieved from </a:t>
            </a:r>
            <a:r>
              <a:rPr lang="en-US" sz="10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https://youtu.be/EyMT08mD7Ds</a:t>
            </a:r>
            <a:r>
              <a:rPr lang="en-US" sz="1000">
                <a:solidFill>
                  <a:schemeClr val="dk1"/>
                </a:solidFill>
                <a:latin typeface="Calibri"/>
                <a:ea typeface="Calibri"/>
                <a:cs typeface="Calibri"/>
                <a:sym typeface="Calibri"/>
              </a:rPr>
              <a:t> , November 2021.</a:t>
            </a:r>
            <a:endParaRPr sz="10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264" name="Google Shape;264;p14"/>
          <p:cNvPicPr preferRelativeResize="0"/>
          <p:nvPr/>
        </p:nvPicPr>
        <p:blipFill rotWithShape="1">
          <a:blip r:embed="rId3">
            <a:alphaModFix/>
          </a:blip>
          <a:srcRect/>
          <a:stretch/>
        </p:blipFill>
        <p:spPr>
          <a:xfrm>
            <a:off x="835956" y="1871961"/>
            <a:ext cx="2826299" cy="1884199"/>
          </a:xfrm>
          <a:prstGeom prst="rect">
            <a:avLst/>
          </a:prstGeom>
          <a:noFill/>
          <a:ln>
            <a:noFill/>
          </a:ln>
        </p:spPr>
      </p:pic>
      <p:sp>
        <p:nvSpPr>
          <p:cNvPr id="265" name="Google Shape;265;p14"/>
          <p:cNvSpPr/>
          <p:nvPr/>
        </p:nvSpPr>
        <p:spPr>
          <a:xfrm>
            <a:off x="4444203" y="2320962"/>
            <a:ext cx="79200" cy="317700"/>
          </a:xfrm>
          <a:prstGeom prst="rect">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F3F3F"/>
              </a:solidFill>
              <a:latin typeface="Calibri"/>
              <a:ea typeface="Calibri"/>
              <a:cs typeface="Calibri"/>
              <a:sym typeface="Calibri"/>
            </a:endParaRPr>
          </a:p>
        </p:txBody>
      </p:sp>
      <p:sp>
        <p:nvSpPr>
          <p:cNvPr id="266" name="Google Shape;266;p14"/>
          <p:cNvSpPr txBox="1"/>
          <p:nvPr/>
        </p:nvSpPr>
        <p:spPr>
          <a:xfrm>
            <a:off x="4600073" y="2248943"/>
            <a:ext cx="6593100" cy="4617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C</a:t>
            </a:r>
            <a:r>
              <a:rPr lang="en-US" sz="2400">
                <a:solidFill>
                  <a:schemeClr val="dk1"/>
                </a:solidFill>
                <a:latin typeface="Calibri"/>
                <a:ea typeface="Calibri"/>
                <a:cs typeface="Calibri"/>
                <a:sym typeface="Calibri"/>
              </a:rPr>
              <a:t>urrency</a:t>
            </a:r>
            <a:r>
              <a:rPr lang="en-US" sz="2400" b="1">
                <a:solidFill>
                  <a:srgbClr val="AEABAB"/>
                </a:solidFill>
                <a:latin typeface="Calibri"/>
                <a:ea typeface="Calibri"/>
                <a:cs typeface="Calibri"/>
                <a:sym typeface="Calibri"/>
              </a:rPr>
              <a:t>R</a:t>
            </a:r>
            <a:r>
              <a:rPr lang="en-US" sz="2400">
                <a:solidFill>
                  <a:srgbClr val="AEABAB"/>
                </a:solidFill>
                <a:latin typeface="Calibri"/>
                <a:ea typeface="Calibri"/>
                <a:cs typeface="Calibri"/>
                <a:sym typeface="Calibri"/>
              </a:rPr>
              <a:t>elevance</a:t>
            </a:r>
            <a:r>
              <a:rPr lang="en-US" sz="2400" b="1">
                <a:solidFill>
                  <a:srgbClr val="AEABAB"/>
                </a:solidFill>
                <a:latin typeface="Calibri"/>
                <a:ea typeface="Calibri"/>
                <a:cs typeface="Calibri"/>
                <a:sym typeface="Calibri"/>
              </a:rPr>
              <a:t>A</a:t>
            </a:r>
            <a:r>
              <a:rPr lang="en-US" sz="2400">
                <a:solidFill>
                  <a:srgbClr val="AEABAB"/>
                </a:solidFill>
                <a:latin typeface="Calibri"/>
                <a:ea typeface="Calibri"/>
                <a:cs typeface="Calibri"/>
                <a:sym typeface="Calibri"/>
              </a:rPr>
              <a:t>uthority</a:t>
            </a:r>
            <a:r>
              <a:rPr lang="en-US" sz="2400" b="1">
                <a:solidFill>
                  <a:srgbClr val="AEABAB"/>
                </a:solidFill>
                <a:latin typeface="Calibri"/>
                <a:ea typeface="Calibri"/>
                <a:cs typeface="Calibri"/>
                <a:sym typeface="Calibri"/>
              </a:rPr>
              <a:t>A</a:t>
            </a:r>
            <a:r>
              <a:rPr lang="en-US" sz="2400">
                <a:solidFill>
                  <a:srgbClr val="AEABAB"/>
                </a:solidFill>
                <a:latin typeface="Calibri"/>
                <a:ea typeface="Calibri"/>
                <a:cs typeface="Calibri"/>
                <a:sym typeface="Calibri"/>
              </a:rPr>
              <a:t>ccuracy</a:t>
            </a:r>
            <a:r>
              <a:rPr lang="en-US" sz="2400" b="1">
                <a:solidFill>
                  <a:srgbClr val="AEABAB"/>
                </a:solidFill>
                <a:latin typeface="Calibri"/>
                <a:ea typeface="Calibri"/>
                <a:cs typeface="Calibri"/>
                <a:sym typeface="Calibri"/>
              </a:rPr>
              <a:t>P</a:t>
            </a:r>
            <a:r>
              <a:rPr lang="en-US" sz="2400">
                <a:solidFill>
                  <a:srgbClr val="AEABAB"/>
                </a:solidFill>
                <a:latin typeface="Calibri"/>
                <a:ea typeface="Calibri"/>
                <a:cs typeface="Calibri"/>
                <a:sym typeface="Calibri"/>
              </a:rPr>
              <a:t>urpose</a:t>
            </a:r>
            <a:endParaRPr sz="2400" b="1">
              <a:solidFill>
                <a:srgbClr val="AEABAB"/>
              </a:solidFill>
              <a:latin typeface="Calibri"/>
              <a:ea typeface="Calibri"/>
              <a:cs typeface="Calibri"/>
              <a:sym typeface="Calibri"/>
            </a:endParaRPr>
          </a:p>
        </p:txBody>
      </p:sp>
      <p:sp>
        <p:nvSpPr>
          <p:cNvPr id="267" name="Google Shape;267;p14"/>
          <p:cNvSpPr txBox="1"/>
          <p:nvPr/>
        </p:nvSpPr>
        <p:spPr>
          <a:xfrm>
            <a:off x="4444209" y="3040023"/>
            <a:ext cx="4627200" cy="2739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Informationens aktualitet</a:t>
            </a:r>
            <a:r>
              <a:rPr lang="en-US" sz="1800">
                <a:solidFill>
                  <a:srgbClr val="3F3F3F"/>
                </a:solidFill>
                <a:latin typeface="Calibri"/>
                <a:ea typeface="Calibri"/>
                <a:cs typeface="Calibri"/>
                <a:sym typeface="Calibri"/>
              </a:rPr>
              <a:t>:</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När publicerades eller postades informationen? </a:t>
            </a: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Har informationen reviderats eller uppdaterats? </a:t>
            </a: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Är informationen relevant eller inaktuell för ämnet? </a:t>
            </a: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Är länkarna funktionella? </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400">
              <a:solidFill>
                <a:schemeClr val="dk1"/>
              </a:solidFill>
              <a:latin typeface="Calibri"/>
              <a:ea typeface="Calibri"/>
              <a:cs typeface="Calibri"/>
              <a:sym typeface="Calibri"/>
            </a:endParaRPr>
          </a:p>
          <a:p>
            <a:pPr marL="285750" marR="0" lvl="0" indent="-196850" algn="l" rtl="0">
              <a:spcBef>
                <a:spcPts val="0"/>
              </a:spcBef>
              <a:spcAft>
                <a:spcPts val="0"/>
              </a:spcAft>
              <a:buClr>
                <a:schemeClr val="dk1"/>
              </a:buClr>
              <a:buSzPts val="1400"/>
              <a:buFont typeface="Arial"/>
              <a:buNone/>
            </a:pPr>
            <a:endParaRPr sz="1400">
              <a:solidFill>
                <a:srgbClr val="000000"/>
              </a:solidFill>
              <a:latin typeface="Consolas"/>
              <a:ea typeface="Consolas"/>
              <a:cs typeface="Consolas"/>
              <a:sym typeface="Consolas"/>
            </a:endParaRPr>
          </a:p>
        </p:txBody>
      </p:sp>
      <p:grpSp>
        <p:nvGrpSpPr>
          <p:cNvPr id="268" name="Google Shape;268;p14"/>
          <p:cNvGrpSpPr/>
          <p:nvPr/>
        </p:nvGrpSpPr>
        <p:grpSpPr>
          <a:xfrm>
            <a:off x="9603938" y="4981343"/>
            <a:ext cx="985015" cy="797944"/>
            <a:chOff x="7957483" y="3350848"/>
            <a:chExt cx="357387" cy="357387"/>
          </a:xfrm>
        </p:grpSpPr>
        <p:sp>
          <p:nvSpPr>
            <p:cNvPr id="269" name="Google Shape;269;p14"/>
            <p:cNvSpPr/>
            <p:nvPr/>
          </p:nvSpPr>
          <p:spPr>
            <a:xfrm>
              <a:off x="8025312" y="3410721"/>
              <a:ext cx="71649" cy="71267"/>
            </a:xfrm>
            <a:custGeom>
              <a:avLst/>
              <a:gdLst/>
              <a:ahLst/>
              <a:cxnLst/>
              <a:rect l="l" t="t" r="r" b="b"/>
              <a:pathLst>
                <a:path w="2251" h="2239" extrusionOk="0">
                  <a:moveTo>
                    <a:pt x="1120" y="0"/>
                  </a:moveTo>
                  <a:cubicBezTo>
                    <a:pt x="489" y="0"/>
                    <a:pt x="1" y="500"/>
                    <a:pt x="1" y="1120"/>
                  </a:cubicBezTo>
                  <a:cubicBezTo>
                    <a:pt x="1" y="1727"/>
                    <a:pt x="513" y="2239"/>
                    <a:pt x="1120" y="2239"/>
                  </a:cubicBezTo>
                  <a:cubicBezTo>
                    <a:pt x="1739" y="2239"/>
                    <a:pt x="2239" y="1727"/>
                    <a:pt x="2239" y="1120"/>
                  </a:cubicBezTo>
                  <a:cubicBezTo>
                    <a:pt x="2251" y="1048"/>
                    <a:pt x="2156" y="953"/>
                    <a:pt x="2072" y="953"/>
                  </a:cubicBezTo>
                  <a:lnTo>
                    <a:pt x="1358" y="953"/>
                  </a:lnTo>
                  <a:cubicBezTo>
                    <a:pt x="1251" y="953"/>
                    <a:pt x="1179" y="1024"/>
                    <a:pt x="1179" y="1131"/>
                  </a:cubicBezTo>
                  <a:cubicBezTo>
                    <a:pt x="1179" y="1239"/>
                    <a:pt x="1251" y="1310"/>
                    <a:pt x="1358" y="1310"/>
                  </a:cubicBezTo>
                  <a:lnTo>
                    <a:pt x="1858" y="1310"/>
                  </a:lnTo>
                  <a:cubicBezTo>
                    <a:pt x="1787" y="1655"/>
                    <a:pt x="1477" y="1905"/>
                    <a:pt x="1120" y="1905"/>
                  </a:cubicBezTo>
                  <a:cubicBezTo>
                    <a:pt x="703" y="1905"/>
                    <a:pt x="346" y="1560"/>
                    <a:pt x="346" y="1131"/>
                  </a:cubicBezTo>
                  <a:cubicBezTo>
                    <a:pt x="346" y="715"/>
                    <a:pt x="691" y="358"/>
                    <a:pt x="1120" y="358"/>
                  </a:cubicBezTo>
                  <a:cubicBezTo>
                    <a:pt x="1310" y="358"/>
                    <a:pt x="1489" y="429"/>
                    <a:pt x="1620" y="548"/>
                  </a:cubicBezTo>
                  <a:cubicBezTo>
                    <a:pt x="1660" y="576"/>
                    <a:pt x="1702" y="591"/>
                    <a:pt x="1745" y="591"/>
                  </a:cubicBezTo>
                  <a:cubicBezTo>
                    <a:pt x="1791" y="591"/>
                    <a:pt x="1838" y="573"/>
                    <a:pt x="1882" y="536"/>
                  </a:cubicBezTo>
                  <a:cubicBezTo>
                    <a:pt x="1953" y="465"/>
                    <a:pt x="1941" y="358"/>
                    <a:pt x="1858" y="286"/>
                  </a:cubicBezTo>
                  <a:cubicBezTo>
                    <a:pt x="1656" y="108"/>
                    <a:pt x="1406" y="0"/>
                    <a:pt x="1120" y="0"/>
                  </a:cubicBezTo>
                  <a:close/>
                </a:path>
              </a:pathLst>
            </a:custGeom>
            <a:solidFill>
              <a:srgbClr val="4EAE3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70" name="Google Shape;270;p14"/>
            <p:cNvSpPr/>
            <p:nvPr/>
          </p:nvSpPr>
          <p:spPr>
            <a:xfrm>
              <a:off x="8191306" y="3380768"/>
              <a:ext cx="70917" cy="71299"/>
            </a:xfrm>
            <a:custGeom>
              <a:avLst/>
              <a:gdLst/>
              <a:ahLst/>
              <a:cxnLst/>
              <a:rect l="l" t="t" r="r" b="b"/>
              <a:pathLst>
                <a:path w="2228" h="2240" extrusionOk="0">
                  <a:moveTo>
                    <a:pt x="1108" y="346"/>
                  </a:moveTo>
                  <a:cubicBezTo>
                    <a:pt x="1548" y="346"/>
                    <a:pt x="1882" y="691"/>
                    <a:pt x="1882" y="1120"/>
                  </a:cubicBezTo>
                  <a:cubicBezTo>
                    <a:pt x="1870" y="1549"/>
                    <a:pt x="1525" y="1894"/>
                    <a:pt x="1108" y="1894"/>
                  </a:cubicBezTo>
                  <a:cubicBezTo>
                    <a:pt x="691" y="1894"/>
                    <a:pt x="334" y="1549"/>
                    <a:pt x="334" y="1120"/>
                  </a:cubicBezTo>
                  <a:cubicBezTo>
                    <a:pt x="334" y="703"/>
                    <a:pt x="679" y="346"/>
                    <a:pt x="1108" y="346"/>
                  </a:cubicBezTo>
                  <a:close/>
                  <a:moveTo>
                    <a:pt x="1108" y="1"/>
                  </a:moveTo>
                  <a:cubicBezTo>
                    <a:pt x="489" y="1"/>
                    <a:pt x="1" y="513"/>
                    <a:pt x="1" y="1120"/>
                  </a:cubicBezTo>
                  <a:cubicBezTo>
                    <a:pt x="1" y="1751"/>
                    <a:pt x="501" y="2239"/>
                    <a:pt x="1108" y="2239"/>
                  </a:cubicBezTo>
                  <a:cubicBezTo>
                    <a:pt x="1739" y="2239"/>
                    <a:pt x="2227" y="1727"/>
                    <a:pt x="2227" y="1120"/>
                  </a:cubicBezTo>
                  <a:cubicBezTo>
                    <a:pt x="2227" y="513"/>
                    <a:pt x="1727" y="1"/>
                    <a:pt x="1108" y="1"/>
                  </a:cubicBezTo>
                  <a:close/>
                </a:path>
              </a:pathLst>
            </a:custGeom>
            <a:solidFill>
              <a:srgbClr val="4EAE3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71" name="Google Shape;271;p14"/>
            <p:cNvSpPr/>
            <p:nvPr/>
          </p:nvSpPr>
          <p:spPr>
            <a:xfrm>
              <a:off x="7957483" y="3350848"/>
              <a:ext cx="357387" cy="357387"/>
            </a:xfrm>
            <a:custGeom>
              <a:avLst/>
              <a:gdLst/>
              <a:ahLst/>
              <a:cxnLst/>
              <a:rect l="l" t="t" r="r" b="b"/>
              <a:pathLst>
                <a:path w="11228" h="11228" extrusionOk="0">
                  <a:moveTo>
                    <a:pt x="8454" y="369"/>
                  </a:moveTo>
                  <a:cubicBezTo>
                    <a:pt x="9525" y="369"/>
                    <a:pt x="10406" y="1238"/>
                    <a:pt x="10406" y="2310"/>
                  </a:cubicBezTo>
                  <a:cubicBezTo>
                    <a:pt x="10406" y="3167"/>
                    <a:pt x="9097" y="4691"/>
                    <a:pt x="8454" y="5370"/>
                  </a:cubicBezTo>
                  <a:cubicBezTo>
                    <a:pt x="7823" y="4691"/>
                    <a:pt x="6513" y="3143"/>
                    <a:pt x="6513" y="2310"/>
                  </a:cubicBezTo>
                  <a:cubicBezTo>
                    <a:pt x="6513" y="1227"/>
                    <a:pt x="7370" y="369"/>
                    <a:pt x="8454" y="369"/>
                  </a:cubicBezTo>
                  <a:close/>
                  <a:moveTo>
                    <a:pt x="5620" y="369"/>
                  </a:moveTo>
                  <a:cubicBezTo>
                    <a:pt x="6073" y="369"/>
                    <a:pt x="6537" y="429"/>
                    <a:pt x="6989" y="548"/>
                  </a:cubicBezTo>
                  <a:cubicBezTo>
                    <a:pt x="6477" y="965"/>
                    <a:pt x="6156" y="1596"/>
                    <a:pt x="6156" y="2310"/>
                  </a:cubicBezTo>
                  <a:cubicBezTo>
                    <a:pt x="6156" y="2524"/>
                    <a:pt x="6215" y="2751"/>
                    <a:pt x="6299" y="2989"/>
                  </a:cubicBezTo>
                  <a:lnTo>
                    <a:pt x="536" y="6977"/>
                  </a:lnTo>
                  <a:cubicBezTo>
                    <a:pt x="417" y="6537"/>
                    <a:pt x="358" y="6084"/>
                    <a:pt x="358" y="5620"/>
                  </a:cubicBezTo>
                  <a:cubicBezTo>
                    <a:pt x="358" y="2715"/>
                    <a:pt x="2715" y="369"/>
                    <a:pt x="5620" y="369"/>
                  </a:cubicBezTo>
                  <a:close/>
                  <a:moveTo>
                    <a:pt x="10359" y="3417"/>
                  </a:moveTo>
                  <a:cubicBezTo>
                    <a:pt x="10668" y="4096"/>
                    <a:pt x="10835" y="4858"/>
                    <a:pt x="10835" y="5620"/>
                  </a:cubicBezTo>
                  <a:cubicBezTo>
                    <a:pt x="10871" y="7418"/>
                    <a:pt x="9966" y="9013"/>
                    <a:pt x="8561" y="9966"/>
                  </a:cubicBezTo>
                  <a:lnTo>
                    <a:pt x="5358" y="5394"/>
                  </a:lnTo>
                  <a:lnTo>
                    <a:pt x="7001" y="4191"/>
                  </a:lnTo>
                  <a:cubicBezTo>
                    <a:pt x="7585" y="4989"/>
                    <a:pt x="8263" y="5679"/>
                    <a:pt x="8311" y="5739"/>
                  </a:cubicBezTo>
                  <a:cubicBezTo>
                    <a:pt x="8335" y="5763"/>
                    <a:pt x="8382" y="5799"/>
                    <a:pt x="8430" y="5799"/>
                  </a:cubicBezTo>
                  <a:cubicBezTo>
                    <a:pt x="8478" y="5799"/>
                    <a:pt x="8513" y="5775"/>
                    <a:pt x="8549" y="5739"/>
                  </a:cubicBezTo>
                  <a:cubicBezTo>
                    <a:pt x="8609" y="5679"/>
                    <a:pt x="9764" y="4513"/>
                    <a:pt x="10359" y="3417"/>
                  </a:cubicBezTo>
                  <a:close/>
                  <a:moveTo>
                    <a:pt x="5096" y="5608"/>
                  </a:moveTo>
                  <a:lnTo>
                    <a:pt x="8275" y="10156"/>
                  </a:lnTo>
                  <a:cubicBezTo>
                    <a:pt x="8025" y="10287"/>
                    <a:pt x="7775" y="10406"/>
                    <a:pt x="7525" y="10513"/>
                  </a:cubicBezTo>
                  <a:lnTo>
                    <a:pt x="4430" y="6096"/>
                  </a:lnTo>
                  <a:lnTo>
                    <a:pt x="5096" y="5608"/>
                  </a:lnTo>
                  <a:close/>
                  <a:moveTo>
                    <a:pt x="6466" y="3310"/>
                  </a:moveTo>
                  <a:cubicBezTo>
                    <a:pt x="6573" y="3501"/>
                    <a:pt x="6692" y="3715"/>
                    <a:pt x="6823" y="3905"/>
                  </a:cubicBezTo>
                  <a:lnTo>
                    <a:pt x="3215" y="6537"/>
                  </a:lnTo>
                  <a:cubicBezTo>
                    <a:pt x="3132" y="6596"/>
                    <a:pt x="3132" y="6739"/>
                    <a:pt x="3203" y="6811"/>
                  </a:cubicBezTo>
                  <a:cubicBezTo>
                    <a:pt x="3236" y="6843"/>
                    <a:pt x="3283" y="6862"/>
                    <a:pt x="3329" y="6862"/>
                  </a:cubicBezTo>
                  <a:cubicBezTo>
                    <a:pt x="3366" y="6862"/>
                    <a:pt x="3403" y="6849"/>
                    <a:pt x="3429" y="6822"/>
                  </a:cubicBezTo>
                  <a:lnTo>
                    <a:pt x="4144" y="6299"/>
                  </a:lnTo>
                  <a:lnTo>
                    <a:pt x="7180" y="10632"/>
                  </a:lnTo>
                  <a:cubicBezTo>
                    <a:pt x="6668" y="10799"/>
                    <a:pt x="6156" y="10871"/>
                    <a:pt x="5620" y="10871"/>
                  </a:cubicBezTo>
                  <a:cubicBezTo>
                    <a:pt x="3751" y="10871"/>
                    <a:pt x="2132" y="9906"/>
                    <a:pt x="1191" y="8442"/>
                  </a:cubicBezTo>
                  <a:lnTo>
                    <a:pt x="2727" y="7334"/>
                  </a:lnTo>
                  <a:cubicBezTo>
                    <a:pt x="2822" y="7275"/>
                    <a:pt x="2822" y="7132"/>
                    <a:pt x="2739" y="7061"/>
                  </a:cubicBezTo>
                  <a:cubicBezTo>
                    <a:pt x="2706" y="7028"/>
                    <a:pt x="2663" y="7010"/>
                    <a:pt x="2620" y="7010"/>
                  </a:cubicBezTo>
                  <a:cubicBezTo>
                    <a:pt x="2585" y="7010"/>
                    <a:pt x="2551" y="7022"/>
                    <a:pt x="2525" y="7049"/>
                  </a:cubicBezTo>
                  <a:lnTo>
                    <a:pt x="1012" y="8144"/>
                  </a:lnTo>
                  <a:cubicBezTo>
                    <a:pt x="870" y="7894"/>
                    <a:pt x="751" y="7608"/>
                    <a:pt x="655" y="7334"/>
                  </a:cubicBezTo>
                  <a:lnTo>
                    <a:pt x="6466" y="3310"/>
                  </a:lnTo>
                  <a:close/>
                  <a:moveTo>
                    <a:pt x="5608" y="0"/>
                  </a:moveTo>
                  <a:cubicBezTo>
                    <a:pt x="4108" y="0"/>
                    <a:pt x="2715" y="584"/>
                    <a:pt x="1643" y="1643"/>
                  </a:cubicBezTo>
                  <a:cubicBezTo>
                    <a:pt x="584" y="2703"/>
                    <a:pt x="0" y="4120"/>
                    <a:pt x="0" y="5620"/>
                  </a:cubicBezTo>
                  <a:cubicBezTo>
                    <a:pt x="0" y="7120"/>
                    <a:pt x="584" y="8525"/>
                    <a:pt x="1643" y="9597"/>
                  </a:cubicBezTo>
                  <a:cubicBezTo>
                    <a:pt x="2691" y="10644"/>
                    <a:pt x="4108" y="11228"/>
                    <a:pt x="5608" y="11228"/>
                  </a:cubicBezTo>
                  <a:cubicBezTo>
                    <a:pt x="7120" y="11228"/>
                    <a:pt x="8513" y="10644"/>
                    <a:pt x="9585" y="9597"/>
                  </a:cubicBezTo>
                  <a:cubicBezTo>
                    <a:pt x="10645" y="8537"/>
                    <a:pt x="11228" y="7120"/>
                    <a:pt x="11228" y="5620"/>
                  </a:cubicBezTo>
                  <a:cubicBezTo>
                    <a:pt x="11228" y="4715"/>
                    <a:pt x="11002" y="3822"/>
                    <a:pt x="10585" y="3012"/>
                  </a:cubicBezTo>
                  <a:cubicBezTo>
                    <a:pt x="10692" y="2762"/>
                    <a:pt x="10752" y="2524"/>
                    <a:pt x="10752" y="2310"/>
                  </a:cubicBezTo>
                  <a:cubicBezTo>
                    <a:pt x="10752" y="1048"/>
                    <a:pt x="9716" y="0"/>
                    <a:pt x="8442" y="0"/>
                  </a:cubicBezTo>
                  <a:cubicBezTo>
                    <a:pt x="8037" y="0"/>
                    <a:pt x="7668" y="107"/>
                    <a:pt x="7358" y="286"/>
                  </a:cubicBezTo>
                  <a:cubicBezTo>
                    <a:pt x="6787" y="107"/>
                    <a:pt x="6204" y="0"/>
                    <a:pt x="5608" y="0"/>
                  </a:cubicBezTo>
                  <a:close/>
                </a:path>
              </a:pathLst>
            </a:custGeom>
            <a:solidFill>
              <a:srgbClr val="4EAE3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sp>
        <p:nvSpPr>
          <p:cNvPr id="272" name="Google Shape;272;p14"/>
          <p:cNvSpPr txBox="1"/>
          <p:nvPr/>
        </p:nvSpPr>
        <p:spPr>
          <a:xfrm>
            <a:off x="2249105" y="173872"/>
            <a:ext cx="8435339" cy="282175"/>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accent1"/>
              </a:buClr>
              <a:buSzPts val="2800"/>
              <a:buFont typeface="Arial"/>
              <a:buNone/>
            </a:pPr>
            <a:r>
              <a:rPr lang="en-US" sz="2800" b="1">
                <a:solidFill>
                  <a:schemeClr val="accent1"/>
                </a:solidFill>
                <a:latin typeface="Calibri"/>
                <a:ea typeface="Calibri"/>
                <a:cs typeface="Calibri"/>
                <a:sym typeface="Calibri"/>
              </a:rPr>
              <a:t>1.3. CRAAP-test: ett verktyg för att utvärdera källor</a:t>
            </a:r>
            <a:endParaRPr sz="2800" b="1">
              <a:solidFill>
                <a:schemeClr val="accen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5"/>
          <p:cNvSpPr/>
          <p:nvPr/>
        </p:nvSpPr>
        <p:spPr>
          <a:xfrm>
            <a:off x="4450278" y="2392062"/>
            <a:ext cx="79200" cy="317700"/>
          </a:xfrm>
          <a:prstGeom prst="rect">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F3F3F"/>
              </a:solidFill>
              <a:latin typeface="Calibri"/>
              <a:ea typeface="Calibri"/>
              <a:cs typeface="Calibri"/>
              <a:sym typeface="Calibri"/>
            </a:endParaRPr>
          </a:p>
        </p:txBody>
      </p:sp>
      <p:sp>
        <p:nvSpPr>
          <p:cNvPr id="278" name="Google Shape;278;p15"/>
          <p:cNvSpPr txBox="1"/>
          <p:nvPr/>
        </p:nvSpPr>
        <p:spPr>
          <a:xfrm>
            <a:off x="4620297" y="2320042"/>
            <a:ext cx="6904800" cy="4617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400" b="1">
                <a:solidFill>
                  <a:srgbClr val="AEABAB"/>
                </a:solidFill>
                <a:latin typeface="Calibri"/>
                <a:ea typeface="Calibri"/>
                <a:cs typeface="Calibri"/>
                <a:sym typeface="Calibri"/>
              </a:rPr>
              <a:t>C</a:t>
            </a:r>
            <a:r>
              <a:rPr lang="en-US" sz="2400">
                <a:solidFill>
                  <a:srgbClr val="AEABAB"/>
                </a:solidFill>
                <a:latin typeface="Calibri"/>
                <a:ea typeface="Calibri"/>
                <a:cs typeface="Calibri"/>
                <a:sym typeface="Calibri"/>
              </a:rPr>
              <a:t>urrency</a:t>
            </a:r>
            <a:r>
              <a:rPr lang="en-US" sz="2400" b="1">
                <a:solidFill>
                  <a:schemeClr val="dk1"/>
                </a:solidFill>
                <a:latin typeface="Calibri"/>
                <a:ea typeface="Calibri"/>
                <a:cs typeface="Calibri"/>
                <a:sym typeface="Calibri"/>
              </a:rPr>
              <a:t>R</a:t>
            </a:r>
            <a:r>
              <a:rPr lang="en-US" sz="2400">
                <a:solidFill>
                  <a:schemeClr val="dk1"/>
                </a:solidFill>
                <a:latin typeface="Calibri"/>
                <a:ea typeface="Calibri"/>
                <a:cs typeface="Calibri"/>
                <a:sym typeface="Calibri"/>
              </a:rPr>
              <a:t>elevance</a:t>
            </a:r>
            <a:r>
              <a:rPr lang="en-US" sz="2400" b="1">
                <a:solidFill>
                  <a:srgbClr val="AEABAB"/>
                </a:solidFill>
                <a:latin typeface="Calibri"/>
                <a:ea typeface="Calibri"/>
                <a:cs typeface="Calibri"/>
                <a:sym typeface="Calibri"/>
              </a:rPr>
              <a:t>A</a:t>
            </a:r>
            <a:r>
              <a:rPr lang="en-US" sz="2400">
                <a:solidFill>
                  <a:srgbClr val="AEABAB"/>
                </a:solidFill>
                <a:latin typeface="Calibri"/>
                <a:ea typeface="Calibri"/>
                <a:cs typeface="Calibri"/>
                <a:sym typeface="Calibri"/>
              </a:rPr>
              <a:t>uthority</a:t>
            </a:r>
            <a:r>
              <a:rPr lang="en-US" sz="2400" b="1">
                <a:solidFill>
                  <a:srgbClr val="AEABAB"/>
                </a:solidFill>
                <a:latin typeface="Calibri"/>
                <a:ea typeface="Calibri"/>
                <a:cs typeface="Calibri"/>
                <a:sym typeface="Calibri"/>
              </a:rPr>
              <a:t>A</a:t>
            </a:r>
            <a:r>
              <a:rPr lang="en-US" sz="2400">
                <a:solidFill>
                  <a:srgbClr val="AEABAB"/>
                </a:solidFill>
                <a:latin typeface="Calibri"/>
                <a:ea typeface="Calibri"/>
                <a:cs typeface="Calibri"/>
                <a:sym typeface="Calibri"/>
              </a:rPr>
              <a:t>ccuracy</a:t>
            </a:r>
            <a:r>
              <a:rPr lang="en-US" sz="2400" b="1">
                <a:solidFill>
                  <a:srgbClr val="AEABAB"/>
                </a:solidFill>
                <a:latin typeface="Calibri"/>
                <a:ea typeface="Calibri"/>
                <a:cs typeface="Calibri"/>
                <a:sym typeface="Calibri"/>
              </a:rPr>
              <a:t>P</a:t>
            </a:r>
            <a:r>
              <a:rPr lang="en-US" sz="2400">
                <a:solidFill>
                  <a:srgbClr val="AEABAB"/>
                </a:solidFill>
                <a:latin typeface="Calibri"/>
                <a:ea typeface="Calibri"/>
                <a:cs typeface="Calibri"/>
                <a:sym typeface="Calibri"/>
              </a:rPr>
              <a:t>urpose</a:t>
            </a:r>
            <a:endParaRPr sz="2400" b="1">
              <a:solidFill>
                <a:srgbClr val="AEABAB"/>
              </a:solidFill>
              <a:latin typeface="Calibri"/>
              <a:ea typeface="Calibri"/>
              <a:cs typeface="Calibri"/>
              <a:sym typeface="Calibri"/>
            </a:endParaRPr>
          </a:p>
        </p:txBody>
      </p:sp>
      <p:sp>
        <p:nvSpPr>
          <p:cNvPr id="279" name="Google Shape;279;p15"/>
          <p:cNvSpPr txBox="1"/>
          <p:nvPr/>
        </p:nvSpPr>
        <p:spPr>
          <a:xfrm>
            <a:off x="4328464" y="3066164"/>
            <a:ext cx="6672341" cy="34163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Informationens betydelse för dina behovs</a:t>
            </a:r>
            <a:r>
              <a:rPr lang="en-US" sz="1800">
                <a:solidFill>
                  <a:srgbClr val="3F3F3F"/>
                </a:solidFill>
                <a:latin typeface="Calibri"/>
                <a:ea typeface="Calibri"/>
                <a:cs typeface="Calibri"/>
                <a:sym typeface="Calibri"/>
              </a:rPr>
              <a:t>:</a:t>
            </a:r>
            <a:endParaRPr sz="1800">
              <a:solidFill>
                <a:srgbClr val="3F3F3F"/>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Har informationen anknytning till ditt ämne eller besvarar din frågeställning?</a:t>
            </a: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Vilka är målgruppen?</a:t>
            </a: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Är informationen på en lämplig nivå (dvs. Inte för grundläggande eller avancerad för dina behov)? </a:t>
            </a: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Har du jämfört fler källor, innan du bestämmer dig för en källa?</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Skulle du vara bekväm med att använda den här resursen för en forskningsartikel?</a:t>
            </a:r>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sp>
        <p:nvSpPr>
          <p:cNvPr id="280" name="Google Shape;280;p15"/>
          <p:cNvSpPr/>
          <p:nvPr/>
        </p:nvSpPr>
        <p:spPr>
          <a:xfrm rot="-1000930">
            <a:off x="8617552" y="5572951"/>
            <a:ext cx="711938" cy="628857"/>
          </a:xfrm>
          <a:custGeom>
            <a:avLst/>
            <a:gdLst/>
            <a:ahLst/>
            <a:cxnLst/>
            <a:rect l="l" t="t" r="r" b="b"/>
            <a:pathLst>
              <a:path w="18981" h="16766" extrusionOk="0">
                <a:moveTo>
                  <a:pt x="5451" y="5475"/>
                </a:moveTo>
                <a:lnTo>
                  <a:pt x="5257" y="5548"/>
                </a:lnTo>
                <a:lnTo>
                  <a:pt x="5159" y="5597"/>
                </a:lnTo>
                <a:lnTo>
                  <a:pt x="5062" y="5670"/>
                </a:lnTo>
                <a:lnTo>
                  <a:pt x="5013" y="5743"/>
                </a:lnTo>
                <a:lnTo>
                  <a:pt x="4965" y="5816"/>
                </a:lnTo>
                <a:lnTo>
                  <a:pt x="4940" y="5889"/>
                </a:lnTo>
                <a:lnTo>
                  <a:pt x="4965" y="5962"/>
                </a:lnTo>
                <a:lnTo>
                  <a:pt x="5013" y="6011"/>
                </a:lnTo>
                <a:lnTo>
                  <a:pt x="5086" y="6059"/>
                </a:lnTo>
                <a:lnTo>
                  <a:pt x="5208" y="6059"/>
                </a:lnTo>
                <a:lnTo>
                  <a:pt x="5354" y="6035"/>
                </a:lnTo>
                <a:lnTo>
                  <a:pt x="5476" y="6011"/>
                </a:lnTo>
                <a:lnTo>
                  <a:pt x="5695" y="6011"/>
                </a:lnTo>
                <a:lnTo>
                  <a:pt x="5792" y="5986"/>
                </a:lnTo>
                <a:lnTo>
                  <a:pt x="5865" y="5913"/>
                </a:lnTo>
                <a:lnTo>
                  <a:pt x="5914" y="5816"/>
                </a:lnTo>
                <a:lnTo>
                  <a:pt x="5938" y="5743"/>
                </a:lnTo>
                <a:lnTo>
                  <a:pt x="5938" y="5694"/>
                </a:lnTo>
                <a:lnTo>
                  <a:pt x="5889" y="5573"/>
                </a:lnTo>
                <a:lnTo>
                  <a:pt x="5792" y="5500"/>
                </a:lnTo>
                <a:lnTo>
                  <a:pt x="5670" y="5475"/>
                </a:lnTo>
                <a:close/>
                <a:moveTo>
                  <a:pt x="4575" y="5986"/>
                </a:moveTo>
                <a:lnTo>
                  <a:pt x="4454" y="6011"/>
                </a:lnTo>
                <a:lnTo>
                  <a:pt x="4356" y="6035"/>
                </a:lnTo>
                <a:lnTo>
                  <a:pt x="4259" y="6084"/>
                </a:lnTo>
                <a:lnTo>
                  <a:pt x="4113" y="6205"/>
                </a:lnTo>
                <a:lnTo>
                  <a:pt x="4040" y="6254"/>
                </a:lnTo>
                <a:lnTo>
                  <a:pt x="3991" y="6351"/>
                </a:lnTo>
                <a:lnTo>
                  <a:pt x="3967" y="6424"/>
                </a:lnTo>
                <a:lnTo>
                  <a:pt x="3991" y="6522"/>
                </a:lnTo>
                <a:lnTo>
                  <a:pt x="4064" y="6570"/>
                </a:lnTo>
                <a:lnTo>
                  <a:pt x="4162" y="6619"/>
                </a:lnTo>
                <a:lnTo>
                  <a:pt x="4283" y="6595"/>
                </a:lnTo>
                <a:lnTo>
                  <a:pt x="4429" y="6546"/>
                </a:lnTo>
                <a:lnTo>
                  <a:pt x="4527" y="6522"/>
                </a:lnTo>
                <a:lnTo>
                  <a:pt x="4551" y="6497"/>
                </a:lnTo>
                <a:lnTo>
                  <a:pt x="4648" y="6473"/>
                </a:lnTo>
                <a:lnTo>
                  <a:pt x="4721" y="6424"/>
                </a:lnTo>
                <a:lnTo>
                  <a:pt x="4794" y="6327"/>
                </a:lnTo>
                <a:lnTo>
                  <a:pt x="4794" y="6205"/>
                </a:lnTo>
                <a:lnTo>
                  <a:pt x="4770" y="6108"/>
                </a:lnTo>
                <a:lnTo>
                  <a:pt x="4673" y="6035"/>
                </a:lnTo>
                <a:lnTo>
                  <a:pt x="4575" y="5986"/>
                </a:lnTo>
                <a:close/>
                <a:moveTo>
                  <a:pt x="7593" y="5962"/>
                </a:moveTo>
                <a:lnTo>
                  <a:pt x="7495" y="6011"/>
                </a:lnTo>
                <a:lnTo>
                  <a:pt x="7447" y="6059"/>
                </a:lnTo>
                <a:lnTo>
                  <a:pt x="7398" y="6132"/>
                </a:lnTo>
                <a:lnTo>
                  <a:pt x="7398" y="6181"/>
                </a:lnTo>
                <a:lnTo>
                  <a:pt x="7422" y="6254"/>
                </a:lnTo>
                <a:lnTo>
                  <a:pt x="7520" y="6351"/>
                </a:lnTo>
                <a:lnTo>
                  <a:pt x="7593" y="6424"/>
                </a:lnTo>
                <a:lnTo>
                  <a:pt x="7641" y="6449"/>
                </a:lnTo>
                <a:lnTo>
                  <a:pt x="7666" y="6473"/>
                </a:lnTo>
                <a:lnTo>
                  <a:pt x="7690" y="6497"/>
                </a:lnTo>
                <a:lnTo>
                  <a:pt x="7714" y="6546"/>
                </a:lnTo>
                <a:lnTo>
                  <a:pt x="7763" y="6619"/>
                </a:lnTo>
                <a:lnTo>
                  <a:pt x="7787" y="6668"/>
                </a:lnTo>
                <a:lnTo>
                  <a:pt x="7812" y="6692"/>
                </a:lnTo>
                <a:lnTo>
                  <a:pt x="7909" y="6741"/>
                </a:lnTo>
                <a:lnTo>
                  <a:pt x="8031" y="6741"/>
                </a:lnTo>
                <a:lnTo>
                  <a:pt x="8128" y="6716"/>
                </a:lnTo>
                <a:lnTo>
                  <a:pt x="8201" y="6643"/>
                </a:lnTo>
                <a:lnTo>
                  <a:pt x="8250" y="6546"/>
                </a:lnTo>
                <a:lnTo>
                  <a:pt x="8250" y="6449"/>
                </a:lnTo>
                <a:lnTo>
                  <a:pt x="8225" y="6351"/>
                </a:lnTo>
                <a:lnTo>
                  <a:pt x="8177" y="6254"/>
                </a:lnTo>
                <a:lnTo>
                  <a:pt x="8104" y="6181"/>
                </a:lnTo>
                <a:lnTo>
                  <a:pt x="8006" y="6108"/>
                </a:lnTo>
                <a:lnTo>
                  <a:pt x="7909" y="6035"/>
                </a:lnTo>
                <a:lnTo>
                  <a:pt x="7812" y="5986"/>
                </a:lnTo>
                <a:lnTo>
                  <a:pt x="7690" y="5962"/>
                </a:lnTo>
                <a:close/>
                <a:moveTo>
                  <a:pt x="3578" y="6741"/>
                </a:moveTo>
                <a:lnTo>
                  <a:pt x="3456" y="6765"/>
                </a:lnTo>
                <a:lnTo>
                  <a:pt x="3359" y="6814"/>
                </a:lnTo>
                <a:lnTo>
                  <a:pt x="3286" y="6887"/>
                </a:lnTo>
                <a:lnTo>
                  <a:pt x="3189" y="6960"/>
                </a:lnTo>
                <a:lnTo>
                  <a:pt x="3140" y="7081"/>
                </a:lnTo>
                <a:lnTo>
                  <a:pt x="3091" y="7179"/>
                </a:lnTo>
                <a:lnTo>
                  <a:pt x="3067" y="7300"/>
                </a:lnTo>
                <a:lnTo>
                  <a:pt x="3067" y="7398"/>
                </a:lnTo>
                <a:lnTo>
                  <a:pt x="3091" y="7446"/>
                </a:lnTo>
                <a:lnTo>
                  <a:pt x="3116" y="7471"/>
                </a:lnTo>
                <a:lnTo>
                  <a:pt x="3189" y="7519"/>
                </a:lnTo>
                <a:lnTo>
                  <a:pt x="3286" y="7544"/>
                </a:lnTo>
                <a:lnTo>
                  <a:pt x="3359" y="7519"/>
                </a:lnTo>
                <a:lnTo>
                  <a:pt x="3481" y="7446"/>
                </a:lnTo>
                <a:lnTo>
                  <a:pt x="3554" y="7325"/>
                </a:lnTo>
                <a:lnTo>
                  <a:pt x="3627" y="7276"/>
                </a:lnTo>
                <a:lnTo>
                  <a:pt x="3651" y="7252"/>
                </a:lnTo>
                <a:lnTo>
                  <a:pt x="3700" y="7227"/>
                </a:lnTo>
                <a:lnTo>
                  <a:pt x="3773" y="7179"/>
                </a:lnTo>
                <a:lnTo>
                  <a:pt x="3821" y="7106"/>
                </a:lnTo>
                <a:lnTo>
                  <a:pt x="3821" y="7033"/>
                </a:lnTo>
                <a:lnTo>
                  <a:pt x="3821" y="6935"/>
                </a:lnTo>
                <a:lnTo>
                  <a:pt x="3797" y="6862"/>
                </a:lnTo>
                <a:lnTo>
                  <a:pt x="3724" y="6789"/>
                </a:lnTo>
                <a:lnTo>
                  <a:pt x="3651" y="6765"/>
                </a:lnTo>
                <a:lnTo>
                  <a:pt x="3578" y="6741"/>
                </a:lnTo>
                <a:close/>
                <a:moveTo>
                  <a:pt x="16863" y="4526"/>
                </a:moveTo>
                <a:lnTo>
                  <a:pt x="16766" y="4575"/>
                </a:lnTo>
                <a:lnTo>
                  <a:pt x="16693" y="4624"/>
                </a:lnTo>
                <a:lnTo>
                  <a:pt x="16620" y="4697"/>
                </a:lnTo>
                <a:lnTo>
                  <a:pt x="16498" y="4843"/>
                </a:lnTo>
                <a:lnTo>
                  <a:pt x="16401" y="5037"/>
                </a:lnTo>
                <a:lnTo>
                  <a:pt x="16158" y="5500"/>
                </a:lnTo>
                <a:lnTo>
                  <a:pt x="15914" y="5962"/>
                </a:lnTo>
                <a:lnTo>
                  <a:pt x="15647" y="5816"/>
                </a:lnTo>
                <a:lnTo>
                  <a:pt x="15501" y="5719"/>
                </a:lnTo>
                <a:lnTo>
                  <a:pt x="15355" y="5670"/>
                </a:lnTo>
                <a:lnTo>
                  <a:pt x="15233" y="5646"/>
                </a:lnTo>
                <a:lnTo>
                  <a:pt x="15087" y="5597"/>
                </a:lnTo>
                <a:lnTo>
                  <a:pt x="15038" y="5573"/>
                </a:lnTo>
                <a:lnTo>
                  <a:pt x="15014" y="5573"/>
                </a:lnTo>
                <a:lnTo>
                  <a:pt x="14917" y="5621"/>
                </a:lnTo>
                <a:lnTo>
                  <a:pt x="14892" y="5646"/>
                </a:lnTo>
                <a:lnTo>
                  <a:pt x="14844" y="5694"/>
                </a:lnTo>
                <a:lnTo>
                  <a:pt x="14844" y="5767"/>
                </a:lnTo>
                <a:lnTo>
                  <a:pt x="14868" y="5840"/>
                </a:lnTo>
                <a:lnTo>
                  <a:pt x="14892" y="5913"/>
                </a:lnTo>
                <a:lnTo>
                  <a:pt x="15087" y="6059"/>
                </a:lnTo>
                <a:lnTo>
                  <a:pt x="15282" y="6181"/>
                </a:lnTo>
                <a:lnTo>
                  <a:pt x="15671" y="6424"/>
                </a:lnTo>
                <a:lnTo>
                  <a:pt x="15355" y="6984"/>
                </a:lnTo>
                <a:lnTo>
                  <a:pt x="15160" y="7252"/>
                </a:lnTo>
                <a:lnTo>
                  <a:pt x="14965" y="7519"/>
                </a:lnTo>
                <a:lnTo>
                  <a:pt x="14941" y="7592"/>
                </a:lnTo>
                <a:lnTo>
                  <a:pt x="14941" y="7641"/>
                </a:lnTo>
                <a:lnTo>
                  <a:pt x="14941" y="7714"/>
                </a:lnTo>
                <a:lnTo>
                  <a:pt x="14965" y="7763"/>
                </a:lnTo>
                <a:lnTo>
                  <a:pt x="15014" y="7836"/>
                </a:lnTo>
                <a:lnTo>
                  <a:pt x="15063" y="7860"/>
                </a:lnTo>
                <a:lnTo>
                  <a:pt x="15111" y="7884"/>
                </a:lnTo>
                <a:lnTo>
                  <a:pt x="15184" y="7909"/>
                </a:lnTo>
                <a:lnTo>
                  <a:pt x="15257" y="7884"/>
                </a:lnTo>
                <a:lnTo>
                  <a:pt x="15355" y="7860"/>
                </a:lnTo>
                <a:lnTo>
                  <a:pt x="15501" y="7763"/>
                </a:lnTo>
                <a:lnTo>
                  <a:pt x="15622" y="7641"/>
                </a:lnTo>
                <a:lnTo>
                  <a:pt x="15744" y="7471"/>
                </a:lnTo>
                <a:lnTo>
                  <a:pt x="15866" y="7276"/>
                </a:lnTo>
                <a:lnTo>
                  <a:pt x="15963" y="7081"/>
                </a:lnTo>
                <a:lnTo>
                  <a:pt x="16133" y="6716"/>
                </a:lnTo>
                <a:lnTo>
                  <a:pt x="16328" y="6862"/>
                </a:lnTo>
                <a:lnTo>
                  <a:pt x="16523" y="7008"/>
                </a:lnTo>
                <a:lnTo>
                  <a:pt x="16742" y="7106"/>
                </a:lnTo>
                <a:lnTo>
                  <a:pt x="16839" y="7130"/>
                </a:lnTo>
                <a:lnTo>
                  <a:pt x="16961" y="7154"/>
                </a:lnTo>
                <a:lnTo>
                  <a:pt x="17034" y="7130"/>
                </a:lnTo>
                <a:lnTo>
                  <a:pt x="17082" y="7106"/>
                </a:lnTo>
                <a:lnTo>
                  <a:pt x="17131" y="7057"/>
                </a:lnTo>
                <a:lnTo>
                  <a:pt x="17155" y="7008"/>
                </a:lnTo>
                <a:lnTo>
                  <a:pt x="17180" y="6960"/>
                </a:lnTo>
                <a:lnTo>
                  <a:pt x="17180" y="6887"/>
                </a:lnTo>
                <a:lnTo>
                  <a:pt x="17155" y="6814"/>
                </a:lnTo>
                <a:lnTo>
                  <a:pt x="17131" y="6765"/>
                </a:lnTo>
                <a:lnTo>
                  <a:pt x="16961" y="6619"/>
                </a:lnTo>
                <a:lnTo>
                  <a:pt x="16766" y="6497"/>
                </a:lnTo>
                <a:lnTo>
                  <a:pt x="16377" y="6254"/>
                </a:lnTo>
                <a:lnTo>
                  <a:pt x="16644" y="5670"/>
                </a:lnTo>
                <a:lnTo>
                  <a:pt x="16766" y="5427"/>
                </a:lnTo>
                <a:lnTo>
                  <a:pt x="16912" y="5183"/>
                </a:lnTo>
                <a:lnTo>
                  <a:pt x="17034" y="4916"/>
                </a:lnTo>
                <a:lnTo>
                  <a:pt x="17082" y="4770"/>
                </a:lnTo>
                <a:lnTo>
                  <a:pt x="17082" y="4648"/>
                </a:lnTo>
                <a:lnTo>
                  <a:pt x="17082" y="4599"/>
                </a:lnTo>
                <a:lnTo>
                  <a:pt x="17058" y="4551"/>
                </a:lnTo>
                <a:lnTo>
                  <a:pt x="17009" y="4526"/>
                </a:lnTo>
                <a:close/>
                <a:moveTo>
                  <a:pt x="8420" y="6838"/>
                </a:moveTo>
                <a:lnTo>
                  <a:pt x="8371" y="6862"/>
                </a:lnTo>
                <a:lnTo>
                  <a:pt x="8298" y="6911"/>
                </a:lnTo>
                <a:lnTo>
                  <a:pt x="8274" y="6984"/>
                </a:lnTo>
                <a:lnTo>
                  <a:pt x="8250" y="7081"/>
                </a:lnTo>
                <a:lnTo>
                  <a:pt x="8274" y="7179"/>
                </a:lnTo>
                <a:lnTo>
                  <a:pt x="8298" y="7276"/>
                </a:lnTo>
                <a:lnTo>
                  <a:pt x="8347" y="7373"/>
                </a:lnTo>
                <a:lnTo>
                  <a:pt x="8420" y="7519"/>
                </a:lnTo>
                <a:lnTo>
                  <a:pt x="8444" y="7665"/>
                </a:lnTo>
                <a:lnTo>
                  <a:pt x="8444" y="7763"/>
                </a:lnTo>
                <a:lnTo>
                  <a:pt x="8493" y="7836"/>
                </a:lnTo>
                <a:lnTo>
                  <a:pt x="8566" y="7909"/>
                </a:lnTo>
                <a:lnTo>
                  <a:pt x="8663" y="7933"/>
                </a:lnTo>
                <a:lnTo>
                  <a:pt x="8761" y="7957"/>
                </a:lnTo>
                <a:lnTo>
                  <a:pt x="8882" y="7909"/>
                </a:lnTo>
                <a:lnTo>
                  <a:pt x="8980" y="7836"/>
                </a:lnTo>
                <a:lnTo>
                  <a:pt x="9004" y="7787"/>
                </a:lnTo>
                <a:lnTo>
                  <a:pt x="9028" y="7738"/>
                </a:lnTo>
                <a:lnTo>
                  <a:pt x="9028" y="7592"/>
                </a:lnTo>
                <a:lnTo>
                  <a:pt x="9004" y="7446"/>
                </a:lnTo>
                <a:lnTo>
                  <a:pt x="8955" y="7325"/>
                </a:lnTo>
                <a:lnTo>
                  <a:pt x="8882" y="7179"/>
                </a:lnTo>
                <a:lnTo>
                  <a:pt x="8809" y="7057"/>
                </a:lnTo>
                <a:lnTo>
                  <a:pt x="8712" y="6960"/>
                </a:lnTo>
                <a:lnTo>
                  <a:pt x="8663" y="6911"/>
                </a:lnTo>
                <a:lnTo>
                  <a:pt x="8615" y="6862"/>
                </a:lnTo>
                <a:lnTo>
                  <a:pt x="8542" y="6838"/>
                </a:lnTo>
                <a:close/>
                <a:moveTo>
                  <a:pt x="16255" y="7495"/>
                </a:moveTo>
                <a:lnTo>
                  <a:pt x="16206" y="7544"/>
                </a:lnTo>
                <a:lnTo>
                  <a:pt x="16158" y="7592"/>
                </a:lnTo>
                <a:lnTo>
                  <a:pt x="16158" y="7714"/>
                </a:lnTo>
                <a:lnTo>
                  <a:pt x="16158" y="7836"/>
                </a:lnTo>
                <a:lnTo>
                  <a:pt x="16206" y="7982"/>
                </a:lnTo>
                <a:lnTo>
                  <a:pt x="16231" y="8030"/>
                </a:lnTo>
                <a:lnTo>
                  <a:pt x="16279" y="8079"/>
                </a:lnTo>
                <a:lnTo>
                  <a:pt x="16304" y="8103"/>
                </a:lnTo>
                <a:lnTo>
                  <a:pt x="16377" y="8128"/>
                </a:lnTo>
                <a:lnTo>
                  <a:pt x="16474" y="8128"/>
                </a:lnTo>
                <a:lnTo>
                  <a:pt x="16523" y="8103"/>
                </a:lnTo>
                <a:lnTo>
                  <a:pt x="16547" y="8055"/>
                </a:lnTo>
                <a:lnTo>
                  <a:pt x="16571" y="8006"/>
                </a:lnTo>
                <a:lnTo>
                  <a:pt x="16571" y="7957"/>
                </a:lnTo>
                <a:lnTo>
                  <a:pt x="16547" y="7836"/>
                </a:lnTo>
                <a:lnTo>
                  <a:pt x="16523" y="7738"/>
                </a:lnTo>
                <a:lnTo>
                  <a:pt x="16474" y="7641"/>
                </a:lnTo>
                <a:lnTo>
                  <a:pt x="16401" y="7544"/>
                </a:lnTo>
                <a:lnTo>
                  <a:pt x="16328" y="7495"/>
                </a:lnTo>
                <a:close/>
                <a:moveTo>
                  <a:pt x="2897" y="7836"/>
                </a:moveTo>
                <a:lnTo>
                  <a:pt x="2799" y="7860"/>
                </a:lnTo>
                <a:lnTo>
                  <a:pt x="2702" y="7909"/>
                </a:lnTo>
                <a:lnTo>
                  <a:pt x="2629" y="7982"/>
                </a:lnTo>
                <a:lnTo>
                  <a:pt x="2556" y="8079"/>
                </a:lnTo>
                <a:lnTo>
                  <a:pt x="2507" y="8201"/>
                </a:lnTo>
                <a:lnTo>
                  <a:pt x="2507" y="8347"/>
                </a:lnTo>
                <a:lnTo>
                  <a:pt x="2507" y="8468"/>
                </a:lnTo>
                <a:lnTo>
                  <a:pt x="2556" y="8517"/>
                </a:lnTo>
                <a:lnTo>
                  <a:pt x="2580" y="8566"/>
                </a:lnTo>
                <a:lnTo>
                  <a:pt x="2678" y="8614"/>
                </a:lnTo>
                <a:lnTo>
                  <a:pt x="2799" y="8614"/>
                </a:lnTo>
                <a:lnTo>
                  <a:pt x="2848" y="8590"/>
                </a:lnTo>
                <a:lnTo>
                  <a:pt x="2897" y="8566"/>
                </a:lnTo>
                <a:lnTo>
                  <a:pt x="2970" y="8493"/>
                </a:lnTo>
                <a:lnTo>
                  <a:pt x="3018" y="8420"/>
                </a:lnTo>
                <a:lnTo>
                  <a:pt x="3116" y="8274"/>
                </a:lnTo>
                <a:lnTo>
                  <a:pt x="3140" y="8152"/>
                </a:lnTo>
                <a:lnTo>
                  <a:pt x="3140" y="8055"/>
                </a:lnTo>
                <a:lnTo>
                  <a:pt x="3091" y="7957"/>
                </a:lnTo>
                <a:lnTo>
                  <a:pt x="3018" y="7884"/>
                </a:lnTo>
                <a:lnTo>
                  <a:pt x="2897" y="7836"/>
                </a:lnTo>
                <a:close/>
                <a:moveTo>
                  <a:pt x="8955" y="8152"/>
                </a:moveTo>
                <a:lnTo>
                  <a:pt x="8882" y="8201"/>
                </a:lnTo>
                <a:lnTo>
                  <a:pt x="8858" y="8274"/>
                </a:lnTo>
                <a:lnTo>
                  <a:pt x="8858" y="8371"/>
                </a:lnTo>
                <a:lnTo>
                  <a:pt x="8858" y="8468"/>
                </a:lnTo>
                <a:lnTo>
                  <a:pt x="8907" y="8639"/>
                </a:lnTo>
                <a:lnTo>
                  <a:pt x="8955" y="8760"/>
                </a:lnTo>
                <a:lnTo>
                  <a:pt x="8980" y="8858"/>
                </a:lnTo>
                <a:lnTo>
                  <a:pt x="9053" y="8955"/>
                </a:lnTo>
                <a:lnTo>
                  <a:pt x="9101" y="9004"/>
                </a:lnTo>
                <a:lnTo>
                  <a:pt x="9150" y="9028"/>
                </a:lnTo>
                <a:lnTo>
                  <a:pt x="9296" y="9028"/>
                </a:lnTo>
                <a:lnTo>
                  <a:pt x="9369" y="8979"/>
                </a:lnTo>
                <a:lnTo>
                  <a:pt x="9393" y="8931"/>
                </a:lnTo>
                <a:lnTo>
                  <a:pt x="9418" y="8858"/>
                </a:lnTo>
                <a:lnTo>
                  <a:pt x="9418" y="8785"/>
                </a:lnTo>
                <a:lnTo>
                  <a:pt x="9393" y="8639"/>
                </a:lnTo>
                <a:lnTo>
                  <a:pt x="9369" y="8614"/>
                </a:lnTo>
                <a:lnTo>
                  <a:pt x="9345" y="8517"/>
                </a:lnTo>
                <a:lnTo>
                  <a:pt x="9247" y="8322"/>
                </a:lnTo>
                <a:lnTo>
                  <a:pt x="9199" y="8225"/>
                </a:lnTo>
                <a:lnTo>
                  <a:pt x="9101" y="8176"/>
                </a:lnTo>
                <a:lnTo>
                  <a:pt x="9028" y="8152"/>
                </a:lnTo>
                <a:close/>
                <a:moveTo>
                  <a:pt x="16352" y="8541"/>
                </a:moveTo>
                <a:lnTo>
                  <a:pt x="16279" y="8566"/>
                </a:lnTo>
                <a:lnTo>
                  <a:pt x="16231" y="8614"/>
                </a:lnTo>
                <a:lnTo>
                  <a:pt x="16206" y="8663"/>
                </a:lnTo>
                <a:lnTo>
                  <a:pt x="16182" y="8736"/>
                </a:lnTo>
                <a:lnTo>
                  <a:pt x="16182" y="8858"/>
                </a:lnTo>
                <a:lnTo>
                  <a:pt x="16206" y="8979"/>
                </a:lnTo>
                <a:lnTo>
                  <a:pt x="16231" y="9174"/>
                </a:lnTo>
                <a:lnTo>
                  <a:pt x="16255" y="9296"/>
                </a:lnTo>
                <a:lnTo>
                  <a:pt x="16304" y="9369"/>
                </a:lnTo>
                <a:lnTo>
                  <a:pt x="16401" y="9417"/>
                </a:lnTo>
                <a:lnTo>
                  <a:pt x="16498" y="9417"/>
                </a:lnTo>
                <a:lnTo>
                  <a:pt x="16596" y="9393"/>
                </a:lnTo>
                <a:lnTo>
                  <a:pt x="16669" y="9320"/>
                </a:lnTo>
                <a:lnTo>
                  <a:pt x="16693" y="9223"/>
                </a:lnTo>
                <a:lnTo>
                  <a:pt x="16693" y="9101"/>
                </a:lnTo>
                <a:lnTo>
                  <a:pt x="16644" y="8882"/>
                </a:lnTo>
                <a:lnTo>
                  <a:pt x="16596" y="8760"/>
                </a:lnTo>
                <a:lnTo>
                  <a:pt x="16547" y="8639"/>
                </a:lnTo>
                <a:lnTo>
                  <a:pt x="16523" y="8590"/>
                </a:lnTo>
                <a:lnTo>
                  <a:pt x="16474" y="8541"/>
                </a:lnTo>
                <a:close/>
                <a:moveTo>
                  <a:pt x="2434" y="9077"/>
                </a:moveTo>
                <a:lnTo>
                  <a:pt x="2337" y="9101"/>
                </a:lnTo>
                <a:lnTo>
                  <a:pt x="2264" y="9125"/>
                </a:lnTo>
                <a:lnTo>
                  <a:pt x="2191" y="9198"/>
                </a:lnTo>
                <a:lnTo>
                  <a:pt x="2142" y="9271"/>
                </a:lnTo>
                <a:lnTo>
                  <a:pt x="2118" y="9369"/>
                </a:lnTo>
                <a:lnTo>
                  <a:pt x="2094" y="9515"/>
                </a:lnTo>
                <a:lnTo>
                  <a:pt x="2094" y="9612"/>
                </a:lnTo>
                <a:lnTo>
                  <a:pt x="2094" y="9685"/>
                </a:lnTo>
                <a:lnTo>
                  <a:pt x="2118" y="9782"/>
                </a:lnTo>
                <a:lnTo>
                  <a:pt x="2191" y="9831"/>
                </a:lnTo>
                <a:lnTo>
                  <a:pt x="2240" y="9879"/>
                </a:lnTo>
                <a:lnTo>
                  <a:pt x="2337" y="9904"/>
                </a:lnTo>
                <a:lnTo>
                  <a:pt x="2410" y="9879"/>
                </a:lnTo>
                <a:lnTo>
                  <a:pt x="2483" y="9831"/>
                </a:lnTo>
                <a:lnTo>
                  <a:pt x="2556" y="9733"/>
                </a:lnTo>
                <a:lnTo>
                  <a:pt x="2580" y="9612"/>
                </a:lnTo>
                <a:lnTo>
                  <a:pt x="2653" y="9417"/>
                </a:lnTo>
                <a:lnTo>
                  <a:pt x="2653" y="9320"/>
                </a:lnTo>
                <a:lnTo>
                  <a:pt x="2653" y="9247"/>
                </a:lnTo>
                <a:lnTo>
                  <a:pt x="2605" y="9174"/>
                </a:lnTo>
                <a:lnTo>
                  <a:pt x="2532" y="9125"/>
                </a:lnTo>
                <a:lnTo>
                  <a:pt x="2434" y="9077"/>
                </a:lnTo>
                <a:close/>
                <a:moveTo>
                  <a:pt x="9272" y="9296"/>
                </a:moveTo>
                <a:lnTo>
                  <a:pt x="9199" y="9344"/>
                </a:lnTo>
                <a:lnTo>
                  <a:pt x="9101" y="9417"/>
                </a:lnTo>
                <a:lnTo>
                  <a:pt x="9077" y="9539"/>
                </a:lnTo>
                <a:lnTo>
                  <a:pt x="9053" y="9661"/>
                </a:lnTo>
                <a:lnTo>
                  <a:pt x="9077" y="9782"/>
                </a:lnTo>
                <a:lnTo>
                  <a:pt x="9126" y="9904"/>
                </a:lnTo>
                <a:lnTo>
                  <a:pt x="9174" y="10001"/>
                </a:lnTo>
                <a:lnTo>
                  <a:pt x="9247" y="10123"/>
                </a:lnTo>
                <a:lnTo>
                  <a:pt x="9320" y="10196"/>
                </a:lnTo>
                <a:lnTo>
                  <a:pt x="9393" y="10220"/>
                </a:lnTo>
                <a:lnTo>
                  <a:pt x="9442" y="10220"/>
                </a:lnTo>
                <a:lnTo>
                  <a:pt x="9564" y="10196"/>
                </a:lnTo>
                <a:lnTo>
                  <a:pt x="9612" y="10147"/>
                </a:lnTo>
                <a:lnTo>
                  <a:pt x="9661" y="10123"/>
                </a:lnTo>
                <a:lnTo>
                  <a:pt x="9685" y="10050"/>
                </a:lnTo>
                <a:lnTo>
                  <a:pt x="9685" y="10001"/>
                </a:lnTo>
                <a:lnTo>
                  <a:pt x="9685" y="9904"/>
                </a:lnTo>
                <a:lnTo>
                  <a:pt x="9637" y="9806"/>
                </a:lnTo>
                <a:lnTo>
                  <a:pt x="9539" y="9636"/>
                </a:lnTo>
                <a:lnTo>
                  <a:pt x="9515" y="9515"/>
                </a:lnTo>
                <a:lnTo>
                  <a:pt x="9442" y="9393"/>
                </a:lnTo>
                <a:lnTo>
                  <a:pt x="9393" y="9344"/>
                </a:lnTo>
                <a:lnTo>
                  <a:pt x="9345" y="9320"/>
                </a:lnTo>
                <a:lnTo>
                  <a:pt x="9272" y="9296"/>
                </a:lnTo>
                <a:close/>
                <a:moveTo>
                  <a:pt x="16231" y="9855"/>
                </a:moveTo>
                <a:lnTo>
                  <a:pt x="16231" y="9879"/>
                </a:lnTo>
                <a:lnTo>
                  <a:pt x="16182" y="9904"/>
                </a:lnTo>
                <a:lnTo>
                  <a:pt x="16133" y="9952"/>
                </a:lnTo>
                <a:lnTo>
                  <a:pt x="16060" y="10098"/>
                </a:lnTo>
                <a:lnTo>
                  <a:pt x="16012" y="10293"/>
                </a:lnTo>
                <a:lnTo>
                  <a:pt x="16012" y="10390"/>
                </a:lnTo>
                <a:lnTo>
                  <a:pt x="16012" y="10463"/>
                </a:lnTo>
                <a:lnTo>
                  <a:pt x="16085" y="10561"/>
                </a:lnTo>
                <a:lnTo>
                  <a:pt x="16182" y="10634"/>
                </a:lnTo>
                <a:lnTo>
                  <a:pt x="16304" y="10634"/>
                </a:lnTo>
                <a:lnTo>
                  <a:pt x="16352" y="10609"/>
                </a:lnTo>
                <a:lnTo>
                  <a:pt x="16401" y="10561"/>
                </a:lnTo>
                <a:lnTo>
                  <a:pt x="16450" y="10488"/>
                </a:lnTo>
                <a:lnTo>
                  <a:pt x="16474" y="10415"/>
                </a:lnTo>
                <a:lnTo>
                  <a:pt x="16498" y="10244"/>
                </a:lnTo>
                <a:lnTo>
                  <a:pt x="16498" y="10147"/>
                </a:lnTo>
                <a:lnTo>
                  <a:pt x="16498" y="10050"/>
                </a:lnTo>
                <a:lnTo>
                  <a:pt x="16474" y="9952"/>
                </a:lnTo>
                <a:lnTo>
                  <a:pt x="16425" y="9879"/>
                </a:lnTo>
                <a:lnTo>
                  <a:pt x="16328" y="9855"/>
                </a:lnTo>
                <a:close/>
                <a:moveTo>
                  <a:pt x="2167" y="10244"/>
                </a:moveTo>
                <a:lnTo>
                  <a:pt x="2045" y="10269"/>
                </a:lnTo>
                <a:lnTo>
                  <a:pt x="1972" y="10317"/>
                </a:lnTo>
                <a:lnTo>
                  <a:pt x="1875" y="10463"/>
                </a:lnTo>
                <a:lnTo>
                  <a:pt x="1826" y="10634"/>
                </a:lnTo>
                <a:lnTo>
                  <a:pt x="1802" y="10804"/>
                </a:lnTo>
                <a:lnTo>
                  <a:pt x="1850" y="10926"/>
                </a:lnTo>
                <a:lnTo>
                  <a:pt x="1923" y="11023"/>
                </a:lnTo>
                <a:lnTo>
                  <a:pt x="1948" y="11072"/>
                </a:lnTo>
                <a:lnTo>
                  <a:pt x="2021" y="11096"/>
                </a:lnTo>
                <a:lnTo>
                  <a:pt x="2118" y="11096"/>
                </a:lnTo>
                <a:lnTo>
                  <a:pt x="2191" y="11072"/>
                </a:lnTo>
                <a:lnTo>
                  <a:pt x="2215" y="11023"/>
                </a:lnTo>
                <a:lnTo>
                  <a:pt x="2288" y="10950"/>
                </a:lnTo>
                <a:lnTo>
                  <a:pt x="2313" y="10877"/>
                </a:lnTo>
                <a:lnTo>
                  <a:pt x="2337" y="10780"/>
                </a:lnTo>
                <a:lnTo>
                  <a:pt x="2337" y="10755"/>
                </a:lnTo>
                <a:lnTo>
                  <a:pt x="2337" y="10731"/>
                </a:lnTo>
                <a:lnTo>
                  <a:pt x="2386" y="10658"/>
                </a:lnTo>
                <a:lnTo>
                  <a:pt x="2410" y="10561"/>
                </a:lnTo>
                <a:lnTo>
                  <a:pt x="2434" y="10488"/>
                </a:lnTo>
                <a:lnTo>
                  <a:pt x="2410" y="10390"/>
                </a:lnTo>
                <a:lnTo>
                  <a:pt x="2337" y="10317"/>
                </a:lnTo>
                <a:lnTo>
                  <a:pt x="2264" y="10269"/>
                </a:lnTo>
                <a:lnTo>
                  <a:pt x="2167" y="10244"/>
                </a:lnTo>
                <a:close/>
                <a:moveTo>
                  <a:pt x="9661" y="10512"/>
                </a:moveTo>
                <a:lnTo>
                  <a:pt x="9612" y="10536"/>
                </a:lnTo>
                <a:lnTo>
                  <a:pt x="9539" y="10609"/>
                </a:lnTo>
                <a:lnTo>
                  <a:pt x="9491" y="10658"/>
                </a:lnTo>
                <a:lnTo>
                  <a:pt x="9491" y="10731"/>
                </a:lnTo>
                <a:lnTo>
                  <a:pt x="9491" y="10877"/>
                </a:lnTo>
                <a:lnTo>
                  <a:pt x="9539" y="11023"/>
                </a:lnTo>
                <a:lnTo>
                  <a:pt x="9588" y="11169"/>
                </a:lnTo>
                <a:lnTo>
                  <a:pt x="9637" y="11242"/>
                </a:lnTo>
                <a:lnTo>
                  <a:pt x="9710" y="11315"/>
                </a:lnTo>
                <a:lnTo>
                  <a:pt x="9783" y="11339"/>
                </a:lnTo>
                <a:lnTo>
                  <a:pt x="9880" y="11339"/>
                </a:lnTo>
                <a:lnTo>
                  <a:pt x="9977" y="11291"/>
                </a:lnTo>
                <a:lnTo>
                  <a:pt x="10026" y="11218"/>
                </a:lnTo>
                <a:lnTo>
                  <a:pt x="10075" y="11120"/>
                </a:lnTo>
                <a:lnTo>
                  <a:pt x="10050" y="11023"/>
                </a:lnTo>
                <a:lnTo>
                  <a:pt x="10002" y="10877"/>
                </a:lnTo>
                <a:lnTo>
                  <a:pt x="9929" y="10731"/>
                </a:lnTo>
                <a:lnTo>
                  <a:pt x="9831" y="10609"/>
                </a:lnTo>
                <a:lnTo>
                  <a:pt x="9783" y="10561"/>
                </a:lnTo>
                <a:lnTo>
                  <a:pt x="9710" y="10536"/>
                </a:lnTo>
                <a:lnTo>
                  <a:pt x="9661" y="10512"/>
                </a:lnTo>
                <a:close/>
                <a:moveTo>
                  <a:pt x="15987" y="10999"/>
                </a:moveTo>
                <a:lnTo>
                  <a:pt x="15890" y="11047"/>
                </a:lnTo>
                <a:lnTo>
                  <a:pt x="15817" y="11120"/>
                </a:lnTo>
                <a:lnTo>
                  <a:pt x="15720" y="11291"/>
                </a:lnTo>
                <a:lnTo>
                  <a:pt x="15598" y="11461"/>
                </a:lnTo>
                <a:lnTo>
                  <a:pt x="15525" y="11631"/>
                </a:lnTo>
                <a:lnTo>
                  <a:pt x="15525" y="11729"/>
                </a:lnTo>
                <a:lnTo>
                  <a:pt x="15549" y="11802"/>
                </a:lnTo>
                <a:lnTo>
                  <a:pt x="15598" y="11850"/>
                </a:lnTo>
                <a:lnTo>
                  <a:pt x="15647" y="11899"/>
                </a:lnTo>
                <a:lnTo>
                  <a:pt x="15720" y="11948"/>
                </a:lnTo>
                <a:lnTo>
                  <a:pt x="15793" y="11948"/>
                </a:lnTo>
                <a:lnTo>
                  <a:pt x="15866" y="11923"/>
                </a:lnTo>
                <a:lnTo>
                  <a:pt x="15939" y="11875"/>
                </a:lnTo>
                <a:lnTo>
                  <a:pt x="16036" y="11704"/>
                </a:lnTo>
                <a:lnTo>
                  <a:pt x="16109" y="11510"/>
                </a:lnTo>
                <a:lnTo>
                  <a:pt x="16182" y="11315"/>
                </a:lnTo>
                <a:lnTo>
                  <a:pt x="16206" y="11218"/>
                </a:lnTo>
                <a:lnTo>
                  <a:pt x="16206" y="11120"/>
                </a:lnTo>
                <a:lnTo>
                  <a:pt x="16182" y="11047"/>
                </a:lnTo>
                <a:lnTo>
                  <a:pt x="16133" y="11023"/>
                </a:lnTo>
                <a:lnTo>
                  <a:pt x="16060" y="10999"/>
                </a:lnTo>
                <a:close/>
                <a:moveTo>
                  <a:pt x="1996" y="11437"/>
                </a:moveTo>
                <a:lnTo>
                  <a:pt x="1948" y="11461"/>
                </a:lnTo>
                <a:lnTo>
                  <a:pt x="1875" y="11485"/>
                </a:lnTo>
                <a:lnTo>
                  <a:pt x="1826" y="11558"/>
                </a:lnTo>
                <a:lnTo>
                  <a:pt x="1802" y="11607"/>
                </a:lnTo>
                <a:lnTo>
                  <a:pt x="1777" y="11680"/>
                </a:lnTo>
                <a:lnTo>
                  <a:pt x="1777" y="11826"/>
                </a:lnTo>
                <a:lnTo>
                  <a:pt x="1777" y="11899"/>
                </a:lnTo>
                <a:lnTo>
                  <a:pt x="1802" y="12021"/>
                </a:lnTo>
                <a:lnTo>
                  <a:pt x="1850" y="12094"/>
                </a:lnTo>
                <a:lnTo>
                  <a:pt x="1899" y="12142"/>
                </a:lnTo>
                <a:lnTo>
                  <a:pt x="1972" y="12167"/>
                </a:lnTo>
                <a:lnTo>
                  <a:pt x="2069" y="12167"/>
                </a:lnTo>
                <a:lnTo>
                  <a:pt x="2118" y="12142"/>
                </a:lnTo>
                <a:lnTo>
                  <a:pt x="2191" y="12094"/>
                </a:lnTo>
                <a:lnTo>
                  <a:pt x="2215" y="12021"/>
                </a:lnTo>
                <a:lnTo>
                  <a:pt x="2264" y="11875"/>
                </a:lnTo>
                <a:lnTo>
                  <a:pt x="2288" y="11753"/>
                </a:lnTo>
                <a:lnTo>
                  <a:pt x="2288" y="11680"/>
                </a:lnTo>
                <a:lnTo>
                  <a:pt x="2288" y="11607"/>
                </a:lnTo>
                <a:lnTo>
                  <a:pt x="2264" y="11534"/>
                </a:lnTo>
                <a:lnTo>
                  <a:pt x="2215" y="11485"/>
                </a:lnTo>
                <a:lnTo>
                  <a:pt x="2142" y="11437"/>
                </a:lnTo>
                <a:close/>
                <a:moveTo>
                  <a:pt x="10221" y="11753"/>
                </a:moveTo>
                <a:lnTo>
                  <a:pt x="10123" y="11802"/>
                </a:lnTo>
                <a:lnTo>
                  <a:pt x="10075" y="11875"/>
                </a:lnTo>
                <a:lnTo>
                  <a:pt x="10075" y="11996"/>
                </a:lnTo>
                <a:lnTo>
                  <a:pt x="10123" y="12094"/>
                </a:lnTo>
                <a:lnTo>
                  <a:pt x="10172" y="12191"/>
                </a:lnTo>
                <a:lnTo>
                  <a:pt x="10342" y="12337"/>
                </a:lnTo>
                <a:lnTo>
                  <a:pt x="10440" y="12410"/>
                </a:lnTo>
                <a:lnTo>
                  <a:pt x="10561" y="12483"/>
                </a:lnTo>
                <a:lnTo>
                  <a:pt x="10683" y="12532"/>
                </a:lnTo>
                <a:lnTo>
                  <a:pt x="10829" y="12532"/>
                </a:lnTo>
                <a:lnTo>
                  <a:pt x="10926" y="12507"/>
                </a:lnTo>
                <a:lnTo>
                  <a:pt x="10999" y="12459"/>
                </a:lnTo>
                <a:lnTo>
                  <a:pt x="11048" y="12386"/>
                </a:lnTo>
                <a:lnTo>
                  <a:pt x="11072" y="12313"/>
                </a:lnTo>
                <a:lnTo>
                  <a:pt x="11072" y="12240"/>
                </a:lnTo>
                <a:lnTo>
                  <a:pt x="11048" y="12167"/>
                </a:lnTo>
                <a:lnTo>
                  <a:pt x="10975" y="12094"/>
                </a:lnTo>
                <a:lnTo>
                  <a:pt x="10902" y="12045"/>
                </a:lnTo>
                <a:lnTo>
                  <a:pt x="10756" y="12021"/>
                </a:lnTo>
                <a:lnTo>
                  <a:pt x="10634" y="11948"/>
                </a:lnTo>
                <a:lnTo>
                  <a:pt x="10488" y="11826"/>
                </a:lnTo>
                <a:lnTo>
                  <a:pt x="10415" y="11777"/>
                </a:lnTo>
                <a:lnTo>
                  <a:pt x="10318" y="11753"/>
                </a:lnTo>
                <a:close/>
                <a:moveTo>
                  <a:pt x="15306" y="11996"/>
                </a:moveTo>
                <a:lnTo>
                  <a:pt x="15257" y="12045"/>
                </a:lnTo>
                <a:lnTo>
                  <a:pt x="15136" y="12167"/>
                </a:lnTo>
                <a:lnTo>
                  <a:pt x="15014" y="12288"/>
                </a:lnTo>
                <a:lnTo>
                  <a:pt x="14868" y="12386"/>
                </a:lnTo>
                <a:lnTo>
                  <a:pt x="14795" y="12434"/>
                </a:lnTo>
                <a:lnTo>
                  <a:pt x="14722" y="12483"/>
                </a:lnTo>
                <a:lnTo>
                  <a:pt x="14698" y="12532"/>
                </a:lnTo>
                <a:lnTo>
                  <a:pt x="14698" y="12605"/>
                </a:lnTo>
                <a:lnTo>
                  <a:pt x="14722" y="12653"/>
                </a:lnTo>
                <a:lnTo>
                  <a:pt x="14746" y="12678"/>
                </a:lnTo>
                <a:lnTo>
                  <a:pt x="14868" y="12726"/>
                </a:lnTo>
                <a:lnTo>
                  <a:pt x="14990" y="12726"/>
                </a:lnTo>
                <a:lnTo>
                  <a:pt x="15111" y="12702"/>
                </a:lnTo>
                <a:lnTo>
                  <a:pt x="15209" y="12629"/>
                </a:lnTo>
                <a:lnTo>
                  <a:pt x="15330" y="12556"/>
                </a:lnTo>
                <a:lnTo>
                  <a:pt x="15428" y="12483"/>
                </a:lnTo>
                <a:lnTo>
                  <a:pt x="15501" y="12386"/>
                </a:lnTo>
                <a:lnTo>
                  <a:pt x="15574" y="12288"/>
                </a:lnTo>
                <a:lnTo>
                  <a:pt x="15598" y="12215"/>
                </a:lnTo>
                <a:lnTo>
                  <a:pt x="15598" y="12142"/>
                </a:lnTo>
                <a:lnTo>
                  <a:pt x="15574" y="12094"/>
                </a:lnTo>
                <a:lnTo>
                  <a:pt x="15525" y="12045"/>
                </a:lnTo>
                <a:lnTo>
                  <a:pt x="15452" y="11996"/>
                </a:lnTo>
                <a:close/>
                <a:moveTo>
                  <a:pt x="14114" y="12605"/>
                </a:moveTo>
                <a:lnTo>
                  <a:pt x="14041" y="12629"/>
                </a:lnTo>
                <a:lnTo>
                  <a:pt x="13968" y="12678"/>
                </a:lnTo>
                <a:lnTo>
                  <a:pt x="13895" y="12726"/>
                </a:lnTo>
                <a:lnTo>
                  <a:pt x="13797" y="12751"/>
                </a:lnTo>
                <a:lnTo>
                  <a:pt x="13700" y="12751"/>
                </a:lnTo>
                <a:lnTo>
                  <a:pt x="13578" y="12775"/>
                </a:lnTo>
                <a:lnTo>
                  <a:pt x="13481" y="12848"/>
                </a:lnTo>
                <a:lnTo>
                  <a:pt x="13432" y="12872"/>
                </a:lnTo>
                <a:lnTo>
                  <a:pt x="13408" y="12921"/>
                </a:lnTo>
                <a:lnTo>
                  <a:pt x="13408" y="12970"/>
                </a:lnTo>
                <a:lnTo>
                  <a:pt x="13432" y="13018"/>
                </a:lnTo>
                <a:lnTo>
                  <a:pt x="13457" y="13091"/>
                </a:lnTo>
                <a:lnTo>
                  <a:pt x="13505" y="13116"/>
                </a:lnTo>
                <a:lnTo>
                  <a:pt x="13603" y="13164"/>
                </a:lnTo>
                <a:lnTo>
                  <a:pt x="13724" y="13189"/>
                </a:lnTo>
                <a:lnTo>
                  <a:pt x="13870" y="13189"/>
                </a:lnTo>
                <a:lnTo>
                  <a:pt x="14016" y="13164"/>
                </a:lnTo>
                <a:lnTo>
                  <a:pt x="14162" y="13091"/>
                </a:lnTo>
                <a:lnTo>
                  <a:pt x="14284" y="12994"/>
                </a:lnTo>
                <a:lnTo>
                  <a:pt x="14333" y="12945"/>
                </a:lnTo>
                <a:lnTo>
                  <a:pt x="14357" y="12872"/>
                </a:lnTo>
                <a:lnTo>
                  <a:pt x="14357" y="12799"/>
                </a:lnTo>
                <a:lnTo>
                  <a:pt x="14357" y="12726"/>
                </a:lnTo>
                <a:lnTo>
                  <a:pt x="14333" y="12678"/>
                </a:lnTo>
                <a:lnTo>
                  <a:pt x="14284" y="12653"/>
                </a:lnTo>
                <a:lnTo>
                  <a:pt x="14235" y="12605"/>
                </a:lnTo>
                <a:close/>
                <a:moveTo>
                  <a:pt x="6668" y="512"/>
                </a:moveTo>
                <a:lnTo>
                  <a:pt x="6887" y="755"/>
                </a:lnTo>
                <a:lnTo>
                  <a:pt x="7130" y="950"/>
                </a:lnTo>
                <a:lnTo>
                  <a:pt x="7398" y="1120"/>
                </a:lnTo>
                <a:lnTo>
                  <a:pt x="7666" y="1290"/>
                </a:lnTo>
                <a:lnTo>
                  <a:pt x="8250" y="1558"/>
                </a:lnTo>
                <a:lnTo>
                  <a:pt x="8834" y="1801"/>
                </a:lnTo>
                <a:lnTo>
                  <a:pt x="9320" y="2020"/>
                </a:lnTo>
                <a:lnTo>
                  <a:pt x="9807" y="2215"/>
                </a:lnTo>
                <a:lnTo>
                  <a:pt x="10780" y="2604"/>
                </a:lnTo>
                <a:lnTo>
                  <a:pt x="11194" y="2799"/>
                </a:lnTo>
                <a:lnTo>
                  <a:pt x="11559" y="3018"/>
                </a:lnTo>
                <a:lnTo>
                  <a:pt x="11729" y="3115"/>
                </a:lnTo>
                <a:lnTo>
                  <a:pt x="11924" y="3188"/>
                </a:lnTo>
                <a:lnTo>
                  <a:pt x="12094" y="3261"/>
                </a:lnTo>
                <a:lnTo>
                  <a:pt x="12240" y="3358"/>
                </a:lnTo>
                <a:lnTo>
                  <a:pt x="12264" y="3407"/>
                </a:lnTo>
                <a:lnTo>
                  <a:pt x="12313" y="3456"/>
                </a:lnTo>
                <a:lnTo>
                  <a:pt x="12410" y="3480"/>
                </a:lnTo>
                <a:lnTo>
                  <a:pt x="12435" y="3942"/>
                </a:lnTo>
                <a:lnTo>
                  <a:pt x="11851" y="3650"/>
                </a:lnTo>
                <a:lnTo>
                  <a:pt x="11389" y="3407"/>
                </a:lnTo>
                <a:lnTo>
                  <a:pt x="11170" y="3310"/>
                </a:lnTo>
                <a:lnTo>
                  <a:pt x="10926" y="3237"/>
                </a:lnTo>
                <a:lnTo>
                  <a:pt x="10878" y="3237"/>
                </a:lnTo>
                <a:lnTo>
                  <a:pt x="10853" y="3261"/>
                </a:lnTo>
                <a:lnTo>
                  <a:pt x="10853" y="3285"/>
                </a:lnTo>
                <a:lnTo>
                  <a:pt x="10853" y="3310"/>
                </a:lnTo>
                <a:lnTo>
                  <a:pt x="11024" y="3480"/>
                </a:lnTo>
                <a:lnTo>
                  <a:pt x="11218" y="3626"/>
                </a:lnTo>
                <a:lnTo>
                  <a:pt x="11608" y="3869"/>
                </a:lnTo>
                <a:lnTo>
                  <a:pt x="12045" y="4113"/>
                </a:lnTo>
                <a:lnTo>
                  <a:pt x="12459" y="4307"/>
                </a:lnTo>
                <a:lnTo>
                  <a:pt x="12483" y="4818"/>
                </a:lnTo>
                <a:lnTo>
                  <a:pt x="12337" y="4770"/>
                </a:lnTo>
                <a:lnTo>
                  <a:pt x="12216" y="4721"/>
                </a:lnTo>
                <a:lnTo>
                  <a:pt x="12021" y="4672"/>
                </a:lnTo>
                <a:lnTo>
                  <a:pt x="11729" y="4526"/>
                </a:lnTo>
                <a:lnTo>
                  <a:pt x="11413" y="4380"/>
                </a:lnTo>
                <a:lnTo>
                  <a:pt x="11218" y="4259"/>
                </a:lnTo>
                <a:lnTo>
                  <a:pt x="11121" y="4234"/>
                </a:lnTo>
                <a:lnTo>
                  <a:pt x="11024" y="4210"/>
                </a:lnTo>
                <a:lnTo>
                  <a:pt x="10975" y="4210"/>
                </a:lnTo>
                <a:lnTo>
                  <a:pt x="10951" y="4259"/>
                </a:lnTo>
                <a:lnTo>
                  <a:pt x="10951" y="4283"/>
                </a:lnTo>
                <a:lnTo>
                  <a:pt x="10951" y="4332"/>
                </a:lnTo>
                <a:lnTo>
                  <a:pt x="11024" y="4429"/>
                </a:lnTo>
                <a:lnTo>
                  <a:pt x="11121" y="4526"/>
                </a:lnTo>
                <a:lnTo>
                  <a:pt x="11218" y="4599"/>
                </a:lnTo>
                <a:lnTo>
                  <a:pt x="11340" y="4672"/>
                </a:lnTo>
                <a:lnTo>
                  <a:pt x="11608" y="4818"/>
                </a:lnTo>
                <a:lnTo>
                  <a:pt x="11826" y="4916"/>
                </a:lnTo>
                <a:lnTo>
                  <a:pt x="12143" y="5037"/>
                </a:lnTo>
                <a:lnTo>
                  <a:pt x="12313" y="5086"/>
                </a:lnTo>
                <a:lnTo>
                  <a:pt x="12410" y="5086"/>
                </a:lnTo>
                <a:lnTo>
                  <a:pt x="12483" y="5062"/>
                </a:lnTo>
                <a:lnTo>
                  <a:pt x="12483" y="5743"/>
                </a:lnTo>
                <a:lnTo>
                  <a:pt x="12289" y="5621"/>
                </a:lnTo>
                <a:lnTo>
                  <a:pt x="12094" y="5475"/>
                </a:lnTo>
                <a:lnTo>
                  <a:pt x="11608" y="5256"/>
                </a:lnTo>
                <a:lnTo>
                  <a:pt x="11194" y="5110"/>
                </a:lnTo>
                <a:lnTo>
                  <a:pt x="11024" y="5062"/>
                </a:lnTo>
                <a:lnTo>
                  <a:pt x="10926" y="5062"/>
                </a:lnTo>
                <a:lnTo>
                  <a:pt x="10902" y="5086"/>
                </a:lnTo>
                <a:lnTo>
                  <a:pt x="10878" y="5110"/>
                </a:lnTo>
                <a:lnTo>
                  <a:pt x="10951" y="5232"/>
                </a:lnTo>
                <a:lnTo>
                  <a:pt x="11024" y="5305"/>
                </a:lnTo>
                <a:lnTo>
                  <a:pt x="11121" y="5378"/>
                </a:lnTo>
                <a:lnTo>
                  <a:pt x="11267" y="5451"/>
                </a:lnTo>
                <a:lnTo>
                  <a:pt x="11535" y="5548"/>
                </a:lnTo>
                <a:lnTo>
                  <a:pt x="11754" y="5646"/>
                </a:lnTo>
                <a:lnTo>
                  <a:pt x="12094" y="5792"/>
                </a:lnTo>
                <a:lnTo>
                  <a:pt x="12240" y="5889"/>
                </a:lnTo>
                <a:lnTo>
                  <a:pt x="12386" y="6011"/>
                </a:lnTo>
                <a:lnTo>
                  <a:pt x="12483" y="6108"/>
                </a:lnTo>
                <a:lnTo>
                  <a:pt x="12483" y="6254"/>
                </a:lnTo>
                <a:lnTo>
                  <a:pt x="12337" y="6157"/>
                </a:lnTo>
                <a:lnTo>
                  <a:pt x="12191" y="6084"/>
                </a:lnTo>
                <a:lnTo>
                  <a:pt x="11899" y="5938"/>
                </a:lnTo>
                <a:lnTo>
                  <a:pt x="11705" y="5816"/>
                </a:lnTo>
                <a:lnTo>
                  <a:pt x="11510" y="5743"/>
                </a:lnTo>
                <a:lnTo>
                  <a:pt x="11291" y="5670"/>
                </a:lnTo>
                <a:lnTo>
                  <a:pt x="11194" y="5670"/>
                </a:lnTo>
                <a:lnTo>
                  <a:pt x="11097" y="5694"/>
                </a:lnTo>
                <a:lnTo>
                  <a:pt x="11072" y="5694"/>
                </a:lnTo>
                <a:lnTo>
                  <a:pt x="11072" y="5719"/>
                </a:lnTo>
                <a:lnTo>
                  <a:pt x="11145" y="5816"/>
                </a:lnTo>
                <a:lnTo>
                  <a:pt x="11218" y="5889"/>
                </a:lnTo>
                <a:lnTo>
                  <a:pt x="11413" y="6035"/>
                </a:lnTo>
                <a:lnTo>
                  <a:pt x="11826" y="6254"/>
                </a:lnTo>
                <a:lnTo>
                  <a:pt x="12143" y="6449"/>
                </a:lnTo>
                <a:lnTo>
                  <a:pt x="12289" y="6522"/>
                </a:lnTo>
                <a:lnTo>
                  <a:pt x="12459" y="6570"/>
                </a:lnTo>
                <a:lnTo>
                  <a:pt x="12459" y="6838"/>
                </a:lnTo>
                <a:lnTo>
                  <a:pt x="12459" y="6862"/>
                </a:lnTo>
                <a:lnTo>
                  <a:pt x="12337" y="6765"/>
                </a:lnTo>
                <a:lnTo>
                  <a:pt x="12216" y="6668"/>
                </a:lnTo>
                <a:lnTo>
                  <a:pt x="12094" y="6619"/>
                </a:lnTo>
                <a:lnTo>
                  <a:pt x="11924" y="6546"/>
                </a:lnTo>
                <a:lnTo>
                  <a:pt x="11729" y="6473"/>
                </a:lnTo>
                <a:lnTo>
                  <a:pt x="11486" y="6424"/>
                </a:lnTo>
                <a:lnTo>
                  <a:pt x="11267" y="6376"/>
                </a:lnTo>
                <a:lnTo>
                  <a:pt x="11072" y="6303"/>
                </a:lnTo>
                <a:lnTo>
                  <a:pt x="11048" y="6303"/>
                </a:lnTo>
                <a:lnTo>
                  <a:pt x="11048" y="6327"/>
                </a:lnTo>
                <a:lnTo>
                  <a:pt x="11145" y="6449"/>
                </a:lnTo>
                <a:lnTo>
                  <a:pt x="11267" y="6546"/>
                </a:lnTo>
                <a:lnTo>
                  <a:pt x="11389" y="6619"/>
                </a:lnTo>
                <a:lnTo>
                  <a:pt x="11535" y="6692"/>
                </a:lnTo>
                <a:lnTo>
                  <a:pt x="11948" y="6862"/>
                </a:lnTo>
                <a:lnTo>
                  <a:pt x="12143" y="6960"/>
                </a:lnTo>
                <a:lnTo>
                  <a:pt x="12216" y="7033"/>
                </a:lnTo>
                <a:lnTo>
                  <a:pt x="12289" y="7106"/>
                </a:lnTo>
                <a:lnTo>
                  <a:pt x="12362" y="7179"/>
                </a:lnTo>
                <a:lnTo>
                  <a:pt x="12459" y="7179"/>
                </a:lnTo>
                <a:lnTo>
                  <a:pt x="12459" y="7592"/>
                </a:lnTo>
                <a:lnTo>
                  <a:pt x="12264" y="7495"/>
                </a:lnTo>
                <a:lnTo>
                  <a:pt x="12070" y="7422"/>
                </a:lnTo>
                <a:lnTo>
                  <a:pt x="11802" y="7349"/>
                </a:lnTo>
                <a:lnTo>
                  <a:pt x="11389" y="7106"/>
                </a:lnTo>
                <a:lnTo>
                  <a:pt x="11121" y="7008"/>
                </a:lnTo>
                <a:lnTo>
                  <a:pt x="11024" y="6984"/>
                </a:lnTo>
                <a:lnTo>
                  <a:pt x="10999" y="6984"/>
                </a:lnTo>
                <a:lnTo>
                  <a:pt x="10975" y="7008"/>
                </a:lnTo>
                <a:lnTo>
                  <a:pt x="10975" y="7057"/>
                </a:lnTo>
                <a:lnTo>
                  <a:pt x="10975" y="7106"/>
                </a:lnTo>
                <a:lnTo>
                  <a:pt x="10999" y="7227"/>
                </a:lnTo>
                <a:lnTo>
                  <a:pt x="11097" y="7325"/>
                </a:lnTo>
                <a:lnTo>
                  <a:pt x="11194" y="7398"/>
                </a:lnTo>
                <a:lnTo>
                  <a:pt x="11437" y="7544"/>
                </a:lnTo>
                <a:lnTo>
                  <a:pt x="11632" y="7641"/>
                </a:lnTo>
                <a:lnTo>
                  <a:pt x="11997" y="7836"/>
                </a:lnTo>
                <a:lnTo>
                  <a:pt x="12240" y="7909"/>
                </a:lnTo>
                <a:lnTo>
                  <a:pt x="12362" y="7933"/>
                </a:lnTo>
                <a:lnTo>
                  <a:pt x="12459" y="7957"/>
                </a:lnTo>
                <a:lnTo>
                  <a:pt x="12459" y="8298"/>
                </a:lnTo>
                <a:lnTo>
                  <a:pt x="12216" y="8176"/>
                </a:lnTo>
                <a:lnTo>
                  <a:pt x="11972" y="8055"/>
                </a:lnTo>
                <a:lnTo>
                  <a:pt x="11754" y="7909"/>
                </a:lnTo>
                <a:lnTo>
                  <a:pt x="11535" y="7738"/>
                </a:lnTo>
                <a:lnTo>
                  <a:pt x="11413" y="7665"/>
                </a:lnTo>
                <a:lnTo>
                  <a:pt x="11291" y="7617"/>
                </a:lnTo>
                <a:lnTo>
                  <a:pt x="11170" y="7592"/>
                </a:lnTo>
                <a:lnTo>
                  <a:pt x="11048" y="7568"/>
                </a:lnTo>
                <a:lnTo>
                  <a:pt x="11048" y="7592"/>
                </a:lnTo>
                <a:lnTo>
                  <a:pt x="11024" y="7617"/>
                </a:lnTo>
                <a:lnTo>
                  <a:pt x="11072" y="7714"/>
                </a:lnTo>
                <a:lnTo>
                  <a:pt x="11145" y="7836"/>
                </a:lnTo>
                <a:lnTo>
                  <a:pt x="11243" y="7933"/>
                </a:lnTo>
                <a:lnTo>
                  <a:pt x="11364" y="8006"/>
                </a:lnTo>
                <a:lnTo>
                  <a:pt x="11583" y="8176"/>
                </a:lnTo>
                <a:lnTo>
                  <a:pt x="11802" y="8322"/>
                </a:lnTo>
                <a:lnTo>
                  <a:pt x="12118" y="8493"/>
                </a:lnTo>
                <a:lnTo>
                  <a:pt x="12289" y="8590"/>
                </a:lnTo>
                <a:lnTo>
                  <a:pt x="12459" y="8663"/>
                </a:lnTo>
                <a:lnTo>
                  <a:pt x="12483" y="9101"/>
                </a:lnTo>
                <a:lnTo>
                  <a:pt x="12435" y="9028"/>
                </a:lnTo>
                <a:lnTo>
                  <a:pt x="12386" y="8979"/>
                </a:lnTo>
                <a:lnTo>
                  <a:pt x="12216" y="8882"/>
                </a:lnTo>
                <a:lnTo>
                  <a:pt x="11899" y="8736"/>
                </a:lnTo>
                <a:lnTo>
                  <a:pt x="11559" y="8517"/>
                </a:lnTo>
                <a:lnTo>
                  <a:pt x="11364" y="8420"/>
                </a:lnTo>
                <a:lnTo>
                  <a:pt x="11291" y="8395"/>
                </a:lnTo>
                <a:lnTo>
                  <a:pt x="11194" y="8371"/>
                </a:lnTo>
                <a:lnTo>
                  <a:pt x="11170" y="8371"/>
                </a:lnTo>
                <a:lnTo>
                  <a:pt x="11170" y="8395"/>
                </a:lnTo>
                <a:lnTo>
                  <a:pt x="11194" y="8493"/>
                </a:lnTo>
                <a:lnTo>
                  <a:pt x="11218" y="8566"/>
                </a:lnTo>
                <a:lnTo>
                  <a:pt x="11364" y="8712"/>
                </a:lnTo>
                <a:lnTo>
                  <a:pt x="11535" y="8858"/>
                </a:lnTo>
                <a:lnTo>
                  <a:pt x="11681" y="8955"/>
                </a:lnTo>
                <a:lnTo>
                  <a:pt x="11851" y="9052"/>
                </a:lnTo>
                <a:lnTo>
                  <a:pt x="12070" y="9174"/>
                </a:lnTo>
                <a:lnTo>
                  <a:pt x="12167" y="9223"/>
                </a:lnTo>
                <a:lnTo>
                  <a:pt x="12264" y="9247"/>
                </a:lnTo>
                <a:lnTo>
                  <a:pt x="12362" y="9247"/>
                </a:lnTo>
                <a:lnTo>
                  <a:pt x="12459" y="9223"/>
                </a:lnTo>
                <a:lnTo>
                  <a:pt x="12483" y="9198"/>
                </a:lnTo>
                <a:lnTo>
                  <a:pt x="12508" y="10025"/>
                </a:lnTo>
                <a:lnTo>
                  <a:pt x="12386" y="9879"/>
                </a:lnTo>
                <a:lnTo>
                  <a:pt x="12240" y="9758"/>
                </a:lnTo>
                <a:lnTo>
                  <a:pt x="11924" y="9515"/>
                </a:lnTo>
                <a:lnTo>
                  <a:pt x="11608" y="9296"/>
                </a:lnTo>
                <a:lnTo>
                  <a:pt x="11267" y="9101"/>
                </a:lnTo>
                <a:lnTo>
                  <a:pt x="11243" y="9077"/>
                </a:lnTo>
                <a:lnTo>
                  <a:pt x="11218" y="9101"/>
                </a:lnTo>
                <a:lnTo>
                  <a:pt x="11218" y="9125"/>
                </a:lnTo>
                <a:lnTo>
                  <a:pt x="11218" y="9150"/>
                </a:lnTo>
                <a:lnTo>
                  <a:pt x="11340" y="9296"/>
                </a:lnTo>
                <a:lnTo>
                  <a:pt x="11462" y="9466"/>
                </a:lnTo>
                <a:lnTo>
                  <a:pt x="11608" y="9612"/>
                </a:lnTo>
                <a:lnTo>
                  <a:pt x="11754" y="9733"/>
                </a:lnTo>
                <a:lnTo>
                  <a:pt x="11924" y="9855"/>
                </a:lnTo>
                <a:lnTo>
                  <a:pt x="12094" y="9952"/>
                </a:lnTo>
                <a:lnTo>
                  <a:pt x="12289" y="10050"/>
                </a:lnTo>
                <a:lnTo>
                  <a:pt x="12459" y="10098"/>
                </a:lnTo>
                <a:lnTo>
                  <a:pt x="12508" y="10098"/>
                </a:lnTo>
                <a:lnTo>
                  <a:pt x="12508" y="10488"/>
                </a:lnTo>
                <a:lnTo>
                  <a:pt x="12289" y="10317"/>
                </a:lnTo>
                <a:lnTo>
                  <a:pt x="11802" y="10001"/>
                </a:lnTo>
                <a:lnTo>
                  <a:pt x="11608" y="9855"/>
                </a:lnTo>
                <a:lnTo>
                  <a:pt x="11486" y="9782"/>
                </a:lnTo>
                <a:lnTo>
                  <a:pt x="11389" y="9733"/>
                </a:lnTo>
                <a:lnTo>
                  <a:pt x="11364" y="9758"/>
                </a:lnTo>
                <a:lnTo>
                  <a:pt x="11364" y="9855"/>
                </a:lnTo>
                <a:lnTo>
                  <a:pt x="11389" y="9952"/>
                </a:lnTo>
                <a:lnTo>
                  <a:pt x="11437" y="10050"/>
                </a:lnTo>
                <a:lnTo>
                  <a:pt x="11510" y="10147"/>
                </a:lnTo>
                <a:lnTo>
                  <a:pt x="11681" y="10317"/>
                </a:lnTo>
                <a:lnTo>
                  <a:pt x="11851" y="10439"/>
                </a:lnTo>
                <a:lnTo>
                  <a:pt x="12094" y="10585"/>
                </a:lnTo>
                <a:lnTo>
                  <a:pt x="12313" y="10780"/>
                </a:lnTo>
                <a:lnTo>
                  <a:pt x="12410" y="10877"/>
                </a:lnTo>
                <a:lnTo>
                  <a:pt x="12508" y="10999"/>
                </a:lnTo>
                <a:lnTo>
                  <a:pt x="12483" y="11291"/>
                </a:lnTo>
                <a:lnTo>
                  <a:pt x="11875" y="10901"/>
                </a:lnTo>
                <a:lnTo>
                  <a:pt x="11705" y="10780"/>
                </a:lnTo>
                <a:lnTo>
                  <a:pt x="11535" y="10658"/>
                </a:lnTo>
                <a:lnTo>
                  <a:pt x="11462" y="10609"/>
                </a:lnTo>
                <a:lnTo>
                  <a:pt x="11364" y="10585"/>
                </a:lnTo>
                <a:lnTo>
                  <a:pt x="11267" y="10561"/>
                </a:lnTo>
                <a:lnTo>
                  <a:pt x="11145" y="10585"/>
                </a:lnTo>
                <a:lnTo>
                  <a:pt x="11121" y="10609"/>
                </a:lnTo>
                <a:lnTo>
                  <a:pt x="11145" y="10634"/>
                </a:lnTo>
                <a:lnTo>
                  <a:pt x="11291" y="10780"/>
                </a:lnTo>
                <a:lnTo>
                  <a:pt x="11413" y="10926"/>
                </a:lnTo>
                <a:lnTo>
                  <a:pt x="11535" y="11072"/>
                </a:lnTo>
                <a:lnTo>
                  <a:pt x="11705" y="11218"/>
                </a:lnTo>
                <a:lnTo>
                  <a:pt x="12070" y="11485"/>
                </a:lnTo>
                <a:lnTo>
                  <a:pt x="12483" y="11729"/>
                </a:lnTo>
                <a:lnTo>
                  <a:pt x="12459" y="12094"/>
                </a:lnTo>
                <a:lnTo>
                  <a:pt x="12191" y="11923"/>
                </a:lnTo>
                <a:lnTo>
                  <a:pt x="11948" y="11777"/>
                </a:lnTo>
                <a:lnTo>
                  <a:pt x="11559" y="11558"/>
                </a:lnTo>
                <a:lnTo>
                  <a:pt x="11170" y="11388"/>
                </a:lnTo>
                <a:lnTo>
                  <a:pt x="11145" y="11388"/>
                </a:lnTo>
                <a:lnTo>
                  <a:pt x="11145" y="11485"/>
                </a:lnTo>
                <a:lnTo>
                  <a:pt x="11170" y="11558"/>
                </a:lnTo>
                <a:lnTo>
                  <a:pt x="11243" y="11704"/>
                </a:lnTo>
                <a:lnTo>
                  <a:pt x="11364" y="11850"/>
                </a:lnTo>
                <a:lnTo>
                  <a:pt x="11510" y="11948"/>
                </a:lnTo>
                <a:lnTo>
                  <a:pt x="11754" y="12118"/>
                </a:lnTo>
                <a:lnTo>
                  <a:pt x="12021" y="12288"/>
                </a:lnTo>
                <a:lnTo>
                  <a:pt x="12216" y="12434"/>
                </a:lnTo>
                <a:lnTo>
                  <a:pt x="12435" y="12556"/>
                </a:lnTo>
                <a:lnTo>
                  <a:pt x="12435" y="12799"/>
                </a:lnTo>
                <a:lnTo>
                  <a:pt x="12337" y="12824"/>
                </a:lnTo>
                <a:lnTo>
                  <a:pt x="12264" y="12848"/>
                </a:lnTo>
                <a:lnTo>
                  <a:pt x="12143" y="12775"/>
                </a:lnTo>
                <a:lnTo>
                  <a:pt x="11972" y="12629"/>
                </a:lnTo>
                <a:lnTo>
                  <a:pt x="11802" y="12507"/>
                </a:lnTo>
                <a:lnTo>
                  <a:pt x="11632" y="12361"/>
                </a:lnTo>
                <a:lnTo>
                  <a:pt x="11462" y="12240"/>
                </a:lnTo>
                <a:lnTo>
                  <a:pt x="11413" y="12240"/>
                </a:lnTo>
                <a:lnTo>
                  <a:pt x="11413" y="12288"/>
                </a:lnTo>
                <a:lnTo>
                  <a:pt x="11413" y="12361"/>
                </a:lnTo>
                <a:lnTo>
                  <a:pt x="11413" y="12434"/>
                </a:lnTo>
                <a:lnTo>
                  <a:pt x="11486" y="12605"/>
                </a:lnTo>
                <a:lnTo>
                  <a:pt x="11389" y="12605"/>
                </a:lnTo>
                <a:lnTo>
                  <a:pt x="11267" y="12653"/>
                </a:lnTo>
                <a:lnTo>
                  <a:pt x="11243" y="12678"/>
                </a:lnTo>
                <a:lnTo>
                  <a:pt x="11218" y="12726"/>
                </a:lnTo>
                <a:lnTo>
                  <a:pt x="11218" y="12775"/>
                </a:lnTo>
                <a:lnTo>
                  <a:pt x="11218" y="12848"/>
                </a:lnTo>
                <a:lnTo>
                  <a:pt x="11291" y="12921"/>
                </a:lnTo>
                <a:lnTo>
                  <a:pt x="11364" y="12994"/>
                </a:lnTo>
                <a:lnTo>
                  <a:pt x="11486" y="13043"/>
                </a:lnTo>
                <a:lnTo>
                  <a:pt x="11583" y="13091"/>
                </a:lnTo>
                <a:lnTo>
                  <a:pt x="11705" y="13140"/>
                </a:lnTo>
                <a:lnTo>
                  <a:pt x="11802" y="13140"/>
                </a:lnTo>
                <a:lnTo>
                  <a:pt x="11924" y="13116"/>
                </a:lnTo>
                <a:lnTo>
                  <a:pt x="12021" y="13067"/>
                </a:lnTo>
                <a:lnTo>
                  <a:pt x="12240" y="13189"/>
                </a:lnTo>
                <a:lnTo>
                  <a:pt x="12410" y="13335"/>
                </a:lnTo>
                <a:lnTo>
                  <a:pt x="12386" y="13602"/>
                </a:lnTo>
                <a:lnTo>
                  <a:pt x="11802" y="13286"/>
                </a:lnTo>
                <a:lnTo>
                  <a:pt x="11510" y="13140"/>
                </a:lnTo>
                <a:lnTo>
                  <a:pt x="11194" y="13018"/>
                </a:lnTo>
                <a:lnTo>
                  <a:pt x="11170" y="13018"/>
                </a:lnTo>
                <a:lnTo>
                  <a:pt x="11145" y="13116"/>
                </a:lnTo>
                <a:lnTo>
                  <a:pt x="11170" y="13213"/>
                </a:lnTo>
                <a:lnTo>
                  <a:pt x="11218" y="13286"/>
                </a:lnTo>
                <a:lnTo>
                  <a:pt x="11291" y="13359"/>
                </a:lnTo>
                <a:lnTo>
                  <a:pt x="11437" y="13456"/>
                </a:lnTo>
                <a:lnTo>
                  <a:pt x="11608" y="13529"/>
                </a:lnTo>
                <a:lnTo>
                  <a:pt x="11802" y="13651"/>
                </a:lnTo>
                <a:lnTo>
                  <a:pt x="11997" y="13773"/>
                </a:lnTo>
                <a:lnTo>
                  <a:pt x="12191" y="13894"/>
                </a:lnTo>
                <a:lnTo>
                  <a:pt x="12386" y="14016"/>
                </a:lnTo>
                <a:lnTo>
                  <a:pt x="12386" y="14332"/>
                </a:lnTo>
                <a:lnTo>
                  <a:pt x="11851" y="13943"/>
                </a:lnTo>
                <a:lnTo>
                  <a:pt x="11705" y="13846"/>
                </a:lnTo>
                <a:lnTo>
                  <a:pt x="11510" y="13724"/>
                </a:lnTo>
                <a:lnTo>
                  <a:pt x="11413" y="13700"/>
                </a:lnTo>
                <a:lnTo>
                  <a:pt x="11316" y="13675"/>
                </a:lnTo>
                <a:lnTo>
                  <a:pt x="11218" y="13675"/>
                </a:lnTo>
                <a:lnTo>
                  <a:pt x="11121" y="13700"/>
                </a:lnTo>
                <a:lnTo>
                  <a:pt x="11121" y="13724"/>
                </a:lnTo>
                <a:lnTo>
                  <a:pt x="11121" y="13748"/>
                </a:lnTo>
                <a:lnTo>
                  <a:pt x="11145" y="13821"/>
                </a:lnTo>
                <a:lnTo>
                  <a:pt x="11218" y="13919"/>
                </a:lnTo>
                <a:lnTo>
                  <a:pt x="11364" y="14040"/>
                </a:lnTo>
                <a:lnTo>
                  <a:pt x="11729" y="14284"/>
                </a:lnTo>
                <a:lnTo>
                  <a:pt x="12045" y="14551"/>
                </a:lnTo>
                <a:lnTo>
                  <a:pt x="12191" y="14673"/>
                </a:lnTo>
                <a:lnTo>
                  <a:pt x="12386" y="14795"/>
                </a:lnTo>
                <a:lnTo>
                  <a:pt x="12386" y="15281"/>
                </a:lnTo>
                <a:lnTo>
                  <a:pt x="12289" y="15184"/>
                </a:lnTo>
                <a:lnTo>
                  <a:pt x="12167" y="15087"/>
                </a:lnTo>
                <a:lnTo>
                  <a:pt x="12021" y="14916"/>
                </a:lnTo>
                <a:lnTo>
                  <a:pt x="11851" y="14746"/>
                </a:lnTo>
                <a:lnTo>
                  <a:pt x="11656" y="14600"/>
                </a:lnTo>
                <a:lnTo>
                  <a:pt x="11413" y="14503"/>
                </a:lnTo>
                <a:lnTo>
                  <a:pt x="11170" y="14430"/>
                </a:lnTo>
                <a:lnTo>
                  <a:pt x="10926" y="14430"/>
                </a:lnTo>
                <a:lnTo>
                  <a:pt x="10902" y="14454"/>
                </a:lnTo>
                <a:lnTo>
                  <a:pt x="10902" y="14478"/>
                </a:lnTo>
                <a:lnTo>
                  <a:pt x="10975" y="14551"/>
                </a:lnTo>
                <a:lnTo>
                  <a:pt x="11024" y="14600"/>
                </a:lnTo>
                <a:lnTo>
                  <a:pt x="11194" y="14697"/>
                </a:lnTo>
                <a:lnTo>
                  <a:pt x="11462" y="14892"/>
                </a:lnTo>
                <a:lnTo>
                  <a:pt x="11608" y="14989"/>
                </a:lnTo>
                <a:lnTo>
                  <a:pt x="11729" y="15111"/>
                </a:lnTo>
                <a:lnTo>
                  <a:pt x="11875" y="15281"/>
                </a:lnTo>
                <a:lnTo>
                  <a:pt x="12021" y="15452"/>
                </a:lnTo>
                <a:lnTo>
                  <a:pt x="12118" y="15525"/>
                </a:lnTo>
                <a:lnTo>
                  <a:pt x="12191" y="15573"/>
                </a:lnTo>
                <a:lnTo>
                  <a:pt x="12313" y="15622"/>
                </a:lnTo>
                <a:lnTo>
                  <a:pt x="12410" y="15646"/>
                </a:lnTo>
                <a:lnTo>
                  <a:pt x="12435" y="16133"/>
                </a:lnTo>
                <a:lnTo>
                  <a:pt x="12386" y="16133"/>
                </a:lnTo>
                <a:lnTo>
                  <a:pt x="12362" y="16084"/>
                </a:lnTo>
                <a:lnTo>
                  <a:pt x="12240" y="15963"/>
                </a:lnTo>
                <a:lnTo>
                  <a:pt x="12070" y="15841"/>
                </a:lnTo>
                <a:lnTo>
                  <a:pt x="11754" y="15622"/>
                </a:lnTo>
                <a:lnTo>
                  <a:pt x="11413" y="15354"/>
                </a:lnTo>
                <a:lnTo>
                  <a:pt x="11243" y="15233"/>
                </a:lnTo>
                <a:lnTo>
                  <a:pt x="11072" y="15160"/>
                </a:lnTo>
                <a:lnTo>
                  <a:pt x="11048" y="15160"/>
                </a:lnTo>
                <a:lnTo>
                  <a:pt x="11024" y="15184"/>
                </a:lnTo>
                <a:lnTo>
                  <a:pt x="11048" y="15281"/>
                </a:lnTo>
                <a:lnTo>
                  <a:pt x="11072" y="15354"/>
                </a:lnTo>
                <a:lnTo>
                  <a:pt x="11170" y="15500"/>
                </a:lnTo>
                <a:lnTo>
                  <a:pt x="11291" y="15622"/>
                </a:lnTo>
                <a:lnTo>
                  <a:pt x="11437" y="15744"/>
                </a:lnTo>
                <a:lnTo>
                  <a:pt x="11218" y="15646"/>
                </a:lnTo>
                <a:lnTo>
                  <a:pt x="9564" y="14916"/>
                </a:lnTo>
                <a:lnTo>
                  <a:pt x="8055" y="14259"/>
                </a:lnTo>
                <a:lnTo>
                  <a:pt x="7301" y="13894"/>
                </a:lnTo>
                <a:lnTo>
                  <a:pt x="7130" y="13797"/>
                </a:lnTo>
                <a:lnTo>
                  <a:pt x="6863" y="13675"/>
                </a:lnTo>
                <a:lnTo>
                  <a:pt x="6863" y="13602"/>
                </a:lnTo>
                <a:lnTo>
                  <a:pt x="6814" y="12775"/>
                </a:lnTo>
                <a:lnTo>
                  <a:pt x="6765" y="11972"/>
                </a:lnTo>
                <a:lnTo>
                  <a:pt x="6692" y="11145"/>
                </a:lnTo>
                <a:lnTo>
                  <a:pt x="6668" y="10317"/>
                </a:lnTo>
                <a:lnTo>
                  <a:pt x="6668" y="9393"/>
                </a:lnTo>
                <a:lnTo>
                  <a:pt x="6692" y="8493"/>
                </a:lnTo>
                <a:lnTo>
                  <a:pt x="6717" y="7568"/>
                </a:lnTo>
                <a:lnTo>
                  <a:pt x="6717" y="6643"/>
                </a:lnTo>
                <a:lnTo>
                  <a:pt x="6717" y="5889"/>
                </a:lnTo>
                <a:lnTo>
                  <a:pt x="6863" y="5913"/>
                </a:lnTo>
                <a:lnTo>
                  <a:pt x="6936" y="5938"/>
                </a:lnTo>
                <a:lnTo>
                  <a:pt x="7033" y="5962"/>
                </a:lnTo>
                <a:lnTo>
                  <a:pt x="7130" y="5938"/>
                </a:lnTo>
                <a:lnTo>
                  <a:pt x="7228" y="5865"/>
                </a:lnTo>
                <a:lnTo>
                  <a:pt x="7252" y="5816"/>
                </a:lnTo>
                <a:lnTo>
                  <a:pt x="7276" y="5767"/>
                </a:lnTo>
                <a:lnTo>
                  <a:pt x="7276" y="5670"/>
                </a:lnTo>
                <a:lnTo>
                  <a:pt x="7252" y="5573"/>
                </a:lnTo>
                <a:lnTo>
                  <a:pt x="7179" y="5500"/>
                </a:lnTo>
                <a:lnTo>
                  <a:pt x="7082" y="5451"/>
                </a:lnTo>
                <a:lnTo>
                  <a:pt x="7033" y="5427"/>
                </a:lnTo>
                <a:lnTo>
                  <a:pt x="6960" y="5402"/>
                </a:lnTo>
                <a:lnTo>
                  <a:pt x="6887" y="5427"/>
                </a:lnTo>
                <a:lnTo>
                  <a:pt x="6814" y="5451"/>
                </a:lnTo>
                <a:lnTo>
                  <a:pt x="6790" y="5451"/>
                </a:lnTo>
                <a:lnTo>
                  <a:pt x="6692" y="5500"/>
                </a:lnTo>
                <a:lnTo>
                  <a:pt x="6644" y="3018"/>
                </a:lnTo>
                <a:lnTo>
                  <a:pt x="6644" y="1752"/>
                </a:lnTo>
                <a:lnTo>
                  <a:pt x="6668" y="512"/>
                </a:lnTo>
                <a:close/>
                <a:moveTo>
                  <a:pt x="6206" y="585"/>
                </a:moveTo>
                <a:lnTo>
                  <a:pt x="6181" y="852"/>
                </a:lnTo>
                <a:lnTo>
                  <a:pt x="6181" y="1096"/>
                </a:lnTo>
                <a:lnTo>
                  <a:pt x="6181" y="1874"/>
                </a:lnTo>
                <a:lnTo>
                  <a:pt x="6181" y="2653"/>
                </a:lnTo>
                <a:lnTo>
                  <a:pt x="6181" y="3602"/>
                </a:lnTo>
                <a:lnTo>
                  <a:pt x="6181" y="4551"/>
                </a:lnTo>
                <a:lnTo>
                  <a:pt x="6230" y="6449"/>
                </a:lnTo>
                <a:lnTo>
                  <a:pt x="6230" y="7373"/>
                </a:lnTo>
                <a:lnTo>
                  <a:pt x="6206" y="8298"/>
                </a:lnTo>
                <a:lnTo>
                  <a:pt x="6181" y="9198"/>
                </a:lnTo>
                <a:lnTo>
                  <a:pt x="6133" y="10123"/>
                </a:lnTo>
                <a:lnTo>
                  <a:pt x="6157" y="10926"/>
                </a:lnTo>
                <a:lnTo>
                  <a:pt x="6206" y="11729"/>
                </a:lnTo>
                <a:lnTo>
                  <a:pt x="6254" y="12532"/>
                </a:lnTo>
                <a:lnTo>
                  <a:pt x="6279" y="13335"/>
                </a:lnTo>
                <a:lnTo>
                  <a:pt x="6206" y="13359"/>
                </a:lnTo>
                <a:lnTo>
                  <a:pt x="5451" y="13748"/>
                </a:lnTo>
                <a:lnTo>
                  <a:pt x="4721" y="14186"/>
                </a:lnTo>
                <a:lnTo>
                  <a:pt x="3262" y="15087"/>
                </a:lnTo>
                <a:lnTo>
                  <a:pt x="2897" y="15281"/>
                </a:lnTo>
                <a:lnTo>
                  <a:pt x="2532" y="15476"/>
                </a:lnTo>
                <a:lnTo>
                  <a:pt x="2142" y="15671"/>
                </a:lnTo>
                <a:lnTo>
                  <a:pt x="1753" y="15841"/>
                </a:lnTo>
                <a:lnTo>
                  <a:pt x="950" y="16133"/>
                </a:lnTo>
                <a:lnTo>
                  <a:pt x="634" y="16255"/>
                </a:lnTo>
                <a:lnTo>
                  <a:pt x="634" y="16279"/>
                </a:lnTo>
                <a:lnTo>
                  <a:pt x="585" y="15938"/>
                </a:lnTo>
                <a:lnTo>
                  <a:pt x="561" y="15573"/>
                </a:lnTo>
                <a:lnTo>
                  <a:pt x="536" y="15208"/>
                </a:lnTo>
                <a:lnTo>
                  <a:pt x="512" y="14868"/>
                </a:lnTo>
                <a:lnTo>
                  <a:pt x="439" y="14430"/>
                </a:lnTo>
                <a:lnTo>
                  <a:pt x="415" y="13992"/>
                </a:lnTo>
                <a:lnTo>
                  <a:pt x="415" y="13578"/>
                </a:lnTo>
                <a:lnTo>
                  <a:pt x="439" y="13140"/>
                </a:lnTo>
                <a:lnTo>
                  <a:pt x="512" y="11461"/>
                </a:lnTo>
                <a:lnTo>
                  <a:pt x="561" y="10634"/>
                </a:lnTo>
                <a:lnTo>
                  <a:pt x="585" y="9782"/>
                </a:lnTo>
                <a:lnTo>
                  <a:pt x="609" y="8225"/>
                </a:lnTo>
                <a:lnTo>
                  <a:pt x="609" y="6668"/>
                </a:lnTo>
                <a:lnTo>
                  <a:pt x="561" y="5110"/>
                </a:lnTo>
                <a:lnTo>
                  <a:pt x="536" y="4356"/>
                </a:lnTo>
                <a:lnTo>
                  <a:pt x="488" y="3577"/>
                </a:lnTo>
                <a:lnTo>
                  <a:pt x="609" y="3504"/>
                </a:lnTo>
                <a:lnTo>
                  <a:pt x="755" y="3407"/>
                </a:lnTo>
                <a:lnTo>
                  <a:pt x="1145" y="3164"/>
                </a:lnTo>
                <a:lnTo>
                  <a:pt x="1558" y="2920"/>
                </a:lnTo>
                <a:lnTo>
                  <a:pt x="2337" y="2507"/>
                </a:lnTo>
                <a:lnTo>
                  <a:pt x="3116" y="2093"/>
                </a:lnTo>
                <a:lnTo>
                  <a:pt x="3529" y="1850"/>
                </a:lnTo>
                <a:lnTo>
                  <a:pt x="3967" y="1655"/>
                </a:lnTo>
                <a:lnTo>
                  <a:pt x="4405" y="1461"/>
                </a:lnTo>
                <a:lnTo>
                  <a:pt x="4843" y="1290"/>
                </a:lnTo>
                <a:lnTo>
                  <a:pt x="5208" y="1144"/>
                </a:lnTo>
                <a:lnTo>
                  <a:pt x="5549" y="974"/>
                </a:lnTo>
                <a:lnTo>
                  <a:pt x="6206" y="585"/>
                </a:lnTo>
                <a:close/>
                <a:moveTo>
                  <a:pt x="18542" y="804"/>
                </a:moveTo>
                <a:lnTo>
                  <a:pt x="18518" y="1023"/>
                </a:lnTo>
                <a:lnTo>
                  <a:pt x="18518" y="1266"/>
                </a:lnTo>
                <a:lnTo>
                  <a:pt x="18518" y="1752"/>
                </a:lnTo>
                <a:lnTo>
                  <a:pt x="18567" y="2263"/>
                </a:lnTo>
                <a:lnTo>
                  <a:pt x="18567" y="2726"/>
                </a:lnTo>
                <a:lnTo>
                  <a:pt x="18542" y="4648"/>
                </a:lnTo>
                <a:lnTo>
                  <a:pt x="18494" y="6546"/>
                </a:lnTo>
                <a:lnTo>
                  <a:pt x="18469" y="8249"/>
                </a:lnTo>
                <a:lnTo>
                  <a:pt x="18494" y="9952"/>
                </a:lnTo>
                <a:lnTo>
                  <a:pt x="18567" y="13359"/>
                </a:lnTo>
                <a:lnTo>
                  <a:pt x="18542" y="13359"/>
                </a:lnTo>
                <a:lnTo>
                  <a:pt x="18396" y="13505"/>
                </a:lnTo>
                <a:lnTo>
                  <a:pt x="18226" y="13651"/>
                </a:lnTo>
                <a:lnTo>
                  <a:pt x="18031" y="13748"/>
                </a:lnTo>
                <a:lnTo>
                  <a:pt x="17837" y="13846"/>
                </a:lnTo>
                <a:lnTo>
                  <a:pt x="17423" y="14016"/>
                </a:lnTo>
                <a:lnTo>
                  <a:pt x="17009" y="14186"/>
                </a:lnTo>
                <a:lnTo>
                  <a:pt x="16474" y="14454"/>
                </a:lnTo>
                <a:lnTo>
                  <a:pt x="15963" y="14746"/>
                </a:lnTo>
                <a:lnTo>
                  <a:pt x="15452" y="15038"/>
                </a:lnTo>
                <a:lnTo>
                  <a:pt x="14941" y="15330"/>
                </a:lnTo>
                <a:lnTo>
                  <a:pt x="14479" y="15598"/>
                </a:lnTo>
                <a:lnTo>
                  <a:pt x="14016" y="15865"/>
                </a:lnTo>
                <a:lnTo>
                  <a:pt x="13773" y="15987"/>
                </a:lnTo>
                <a:lnTo>
                  <a:pt x="13530" y="16109"/>
                </a:lnTo>
                <a:lnTo>
                  <a:pt x="13286" y="16182"/>
                </a:lnTo>
                <a:lnTo>
                  <a:pt x="13043" y="16255"/>
                </a:lnTo>
                <a:lnTo>
                  <a:pt x="12921" y="16303"/>
                </a:lnTo>
                <a:lnTo>
                  <a:pt x="12921" y="15987"/>
                </a:lnTo>
                <a:lnTo>
                  <a:pt x="12897" y="15671"/>
                </a:lnTo>
                <a:lnTo>
                  <a:pt x="12873" y="15379"/>
                </a:lnTo>
                <a:lnTo>
                  <a:pt x="12848" y="15062"/>
                </a:lnTo>
                <a:lnTo>
                  <a:pt x="12824" y="14770"/>
                </a:lnTo>
                <a:lnTo>
                  <a:pt x="12824" y="14016"/>
                </a:lnTo>
                <a:lnTo>
                  <a:pt x="12848" y="13943"/>
                </a:lnTo>
                <a:lnTo>
                  <a:pt x="12848" y="13894"/>
                </a:lnTo>
                <a:lnTo>
                  <a:pt x="12848" y="13359"/>
                </a:lnTo>
                <a:lnTo>
                  <a:pt x="12946" y="13335"/>
                </a:lnTo>
                <a:lnTo>
                  <a:pt x="13019" y="13310"/>
                </a:lnTo>
                <a:lnTo>
                  <a:pt x="13092" y="13262"/>
                </a:lnTo>
                <a:lnTo>
                  <a:pt x="13140" y="13213"/>
                </a:lnTo>
                <a:lnTo>
                  <a:pt x="13165" y="13116"/>
                </a:lnTo>
                <a:lnTo>
                  <a:pt x="13165" y="13018"/>
                </a:lnTo>
                <a:lnTo>
                  <a:pt x="13116" y="12921"/>
                </a:lnTo>
                <a:lnTo>
                  <a:pt x="13043" y="12872"/>
                </a:lnTo>
                <a:lnTo>
                  <a:pt x="12970" y="12848"/>
                </a:lnTo>
                <a:lnTo>
                  <a:pt x="12873" y="12848"/>
                </a:lnTo>
                <a:lnTo>
                  <a:pt x="12921" y="11826"/>
                </a:lnTo>
                <a:lnTo>
                  <a:pt x="12970" y="10804"/>
                </a:lnTo>
                <a:lnTo>
                  <a:pt x="12970" y="9806"/>
                </a:lnTo>
                <a:lnTo>
                  <a:pt x="12946" y="8809"/>
                </a:lnTo>
                <a:lnTo>
                  <a:pt x="12897" y="7836"/>
                </a:lnTo>
                <a:lnTo>
                  <a:pt x="12897" y="6838"/>
                </a:lnTo>
                <a:lnTo>
                  <a:pt x="12946" y="5986"/>
                </a:lnTo>
                <a:lnTo>
                  <a:pt x="12970" y="5110"/>
                </a:lnTo>
                <a:lnTo>
                  <a:pt x="12970" y="4672"/>
                </a:lnTo>
                <a:lnTo>
                  <a:pt x="12946" y="4234"/>
                </a:lnTo>
                <a:lnTo>
                  <a:pt x="12897" y="3821"/>
                </a:lnTo>
                <a:lnTo>
                  <a:pt x="12800" y="3383"/>
                </a:lnTo>
                <a:lnTo>
                  <a:pt x="13067" y="3285"/>
                </a:lnTo>
                <a:lnTo>
                  <a:pt x="13335" y="3164"/>
                </a:lnTo>
                <a:lnTo>
                  <a:pt x="13603" y="3042"/>
                </a:lnTo>
                <a:lnTo>
                  <a:pt x="13870" y="2920"/>
                </a:lnTo>
                <a:lnTo>
                  <a:pt x="14235" y="2750"/>
                </a:lnTo>
                <a:lnTo>
                  <a:pt x="14600" y="2555"/>
                </a:lnTo>
                <a:lnTo>
                  <a:pt x="15306" y="2142"/>
                </a:lnTo>
                <a:lnTo>
                  <a:pt x="15963" y="1752"/>
                </a:lnTo>
                <a:lnTo>
                  <a:pt x="16304" y="1558"/>
                </a:lnTo>
                <a:lnTo>
                  <a:pt x="16644" y="1388"/>
                </a:lnTo>
                <a:lnTo>
                  <a:pt x="17009" y="1242"/>
                </a:lnTo>
                <a:lnTo>
                  <a:pt x="17350" y="1096"/>
                </a:lnTo>
                <a:lnTo>
                  <a:pt x="17715" y="974"/>
                </a:lnTo>
                <a:lnTo>
                  <a:pt x="18104" y="877"/>
                </a:lnTo>
                <a:lnTo>
                  <a:pt x="18153" y="877"/>
                </a:lnTo>
                <a:lnTo>
                  <a:pt x="18202" y="828"/>
                </a:lnTo>
                <a:lnTo>
                  <a:pt x="18372" y="828"/>
                </a:lnTo>
                <a:lnTo>
                  <a:pt x="18542" y="804"/>
                </a:lnTo>
                <a:close/>
                <a:moveTo>
                  <a:pt x="6279" y="1"/>
                </a:moveTo>
                <a:lnTo>
                  <a:pt x="6206" y="25"/>
                </a:lnTo>
                <a:lnTo>
                  <a:pt x="5403" y="487"/>
                </a:lnTo>
                <a:lnTo>
                  <a:pt x="4989" y="682"/>
                </a:lnTo>
                <a:lnTo>
                  <a:pt x="4551" y="852"/>
                </a:lnTo>
                <a:lnTo>
                  <a:pt x="4113" y="1023"/>
                </a:lnTo>
                <a:lnTo>
                  <a:pt x="3700" y="1217"/>
                </a:lnTo>
                <a:lnTo>
                  <a:pt x="3286" y="1436"/>
                </a:lnTo>
                <a:lnTo>
                  <a:pt x="2872" y="1679"/>
                </a:lnTo>
                <a:lnTo>
                  <a:pt x="2021" y="2117"/>
                </a:lnTo>
                <a:lnTo>
                  <a:pt x="1607" y="2361"/>
                </a:lnTo>
                <a:lnTo>
                  <a:pt x="1193" y="2604"/>
                </a:lnTo>
                <a:lnTo>
                  <a:pt x="974" y="2726"/>
                </a:lnTo>
                <a:lnTo>
                  <a:pt x="731" y="2896"/>
                </a:lnTo>
                <a:lnTo>
                  <a:pt x="488" y="3066"/>
                </a:lnTo>
                <a:lnTo>
                  <a:pt x="390" y="3188"/>
                </a:lnTo>
                <a:lnTo>
                  <a:pt x="317" y="3285"/>
                </a:lnTo>
                <a:lnTo>
                  <a:pt x="269" y="3310"/>
                </a:lnTo>
                <a:lnTo>
                  <a:pt x="220" y="3358"/>
                </a:lnTo>
                <a:lnTo>
                  <a:pt x="171" y="3480"/>
                </a:lnTo>
                <a:lnTo>
                  <a:pt x="123" y="3626"/>
                </a:lnTo>
                <a:lnTo>
                  <a:pt x="98" y="3894"/>
                </a:lnTo>
                <a:lnTo>
                  <a:pt x="98" y="4186"/>
                </a:lnTo>
                <a:lnTo>
                  <a:pt x="123" y="4453"/>
                </a:lnTo>
                <a:lnTo>
                  <a:pt x="147" y="5329"/>
                </a:lnTo>
                <a:lnTo>
                  <a:pt x="171" y="6205"/>
                </a:lnTo>
                <a:lnTo>
                  <a:pt x="171" y="8006"/>
                </a:lnTo>
                <a:lnTo>
                  <a:pt x="147" y="9782"/>
                </a:lnTo>
                <a:lnTo>
                  <a:pt x="123" y="10658"/>
                </a:lnTo>
                <a:lnTo>
                  <a:pt x="98" y="11558"/>
                </a:lnTo>
                <a:lnTo>
                  <a:pt x="1" y="13335"/>
                </a:lnTo>
                <a:lnTo>
                  <a:pt x="1" y="13700"/>
                </a:lnTo>
                <a:lnTo>
                  <a:pt x="1" y="14065"/>
                </a:lnTo>
                <a:lnTo>
                  <a:pt x="25" y="14454"/>
                </a:lnTo>
                <a:lnTo>
                  <a:pt x="50" y="14819"/>
                </a:lnTo>
                <a:lnTo>
                  <a:pt x="98" y="15233"/>
                </a:lnTo>
                <a:lnTo>
                  <a:pt x="123" y="15646"/>
                </a:lnTo>
                <a:lnTo>
                  <a:pt x="147" y="16060"/>
                </a:lnTo>
                <a:lnTo>
                  <a:pt x="171" y="16255"/>
                </a:lnTo>
                <a:lnTo>
                  <a:pt x="220" y="16474"/>
                </a:lnTo>
                <a:lnTo>
                  <a:pt x="244" y="16547"/>
                </a:lnTo>
                <a:lnTo>
                  <a:pt x="317" y="16595"/>
                </a:lnTo>
                <a:lnTo>
                  <a:pt x="390" y="16620"/>
                </a:lnTo>
                <a:lnTo>
                  <a:pt x="463" y="16620"/>
                </a:lnTo>
                <a:lnTo>
                  <a:pt x="536" y="16644"/>
                </a:lnTo>
                <a:lnTo>
                  <a:pt x="707" y="16620"/>
                </a:lnTo>
                <a:lnTo>
                  <a:pt x="877" y="16595"/>
                </a:lnTo>
                <a:lnTo>
                  <a:pt x="1218" y="16474"/>
                </a:lnTo>
                <a:lnTo>
                  <a:pt x="1850" y="16230"/>
                </a:lnTo>
                <a:lnTo>
                  <a:pt x="2240" y="16060"/>
                </a:lnTo>
                <a:lnTo>
                  <a:pt x="2605" y="15890"/>
                </a:lnTo>
                <a:lnTo>
                  <a:pt x="2970" y="15719"/>
                </a:lnTo>
                <a:lnTo>
                  <a:pt x="3310" y="15525"/>
                </a:lnTo>
                <a:lnTo>
                  <a:pt x="4064" y="15062"/>
                </a:lnTo>
                <a:lnTo>
                  <a:pt x="4819" y="14624"/>
                </a:lnTo>
                <a:lnTo>
                  <a:pt x="5549" y="14162"/>
                </a:lnTo>
                <a:lnTo>
                  <a:pt x="5938" y="13967"/>
                </a:lnTo>
                <a:lnTo>
                  <a:pt x="6327" y="13748"/>
                </a:lnTo>
                <a:lnTo>
                  <a:pt x="6400" y="13821"/>
                </a:lnTo>
                <a:lnTo>
                  <a:pt x="6473" y="13870"/>
                </a:lnTo>
                <a:lnTo>
                  <a:pt x="6546" y="13894"/>
                </a:lnTo>
                <a:lnTo>
                  <a:pt x="6644" y="13870"/>
                </a:lnTo>
                <a:lnTo>
                  <a:pt x="6741" y="13992"/>
                </a:lnTo>
                <a:lnTo>
                  <a:pt x="6863" y="14089"/>
                </a:lnTo>
                <a:lnTo>
                  <a:pt x="7130" y="14259"/>
                </a:lnTo>
                <a:lnTo>
                  <a:pt x="7422" y="14405"/>
                </a:lnTo>
                <a:lnTo>
                  <a:pt x="7690" y="14551"/>
                </a:lnTo>
                <a:lnTo>
                  <a:pt x="8517" y="14916"/>
                </a:lnTo>
                <a:lnTo>
                  <a:pt x="9345" y="15306"/>
                </a:lnTo>
                <a:lnTo>
                  <a:pt x="10878" y="16011"/>
                </a:lnTo>
                <a:lnTo>
                  <a:pt x="11656" y="16352"/>
                </a:lnTo>
                <a:lnTo>
                  <a:pt x="12435" y="16644"/>
                </a:lnTo>
                <a:lnTo>
                  <a:pt x="12459" y="16668"/>
                </a:lnTo>
                <a:lnTo>
                  <a:pt x="12508" y="16741"/>
                </a:lnTo>
                <a:lnTo>
                  <a:pt x="12581" y="16766"/>
                </a:lnTo>
                <a:lnTo>
                  <a:pt x="12678" y="16766"/>
                </a:lnTo>
                <a:lnTo>
                  <a:pt x="12751" y="16741"/>
                </a:lnTo>
                <a:lnTo>
                  <a:pt x="12800" y="16693"/>
                </a:lnTo>
                <a:lnTo>
                  <a:pt x="12897" y="16717"/>
                </a:lnTo>
                <a:lnTo>
                  <a:pt x="13019" y="16717"/>
                </a:lnTo>
                <a:lnTo>
                  <a:pt x="13286" y="16668"/>
                </a:lnTo>
                <a:lnTo>
                  <a:pt x="13530" y="16595"/>
                </a:lnTo>
                <a:lnTo>
                  <a:pt x="13724" y="16522"/>
                </a:lnTo>
                <a:lnTo>
                  <a:pt x="14211" y="16279"/>
                </a:lnTo>
                <a:lnTo>
                  <a:pt x="14698" y="16036"/>
                </a:lnTo>
                <a:lnTo>
                  <a:pt x="15647" y="15500"/>
                </a:lnTo>
                <a:lnTo>
                  <a:pt x="16596" y="14965"/>
                </a:lnTo>
                <a:lnTo>
                  <a:pt x="17058" y="14697"/>
                </a:lnTo>
                <a:lnTo>
                  <a:pt x="17545" y="14478"/>
                </a:lnTo>
                <a:lnTo>
                  <a:pt x="17885" y="14332"/>
                </a:lnTo>
                <a:lnTo>
                  <a:pt x="18226" y="14186"/>
                </a:lnTo>
                <a:lnTo>
                  <a:pt x="18542" y="14016"/>
                </a:lnTo>
                <a:lnTo>
                  <a:pt x="18688" y="13894"/>
                </a:lnTo>
                <a:lnTo>
                  <a:pt x="18834" y="13773"/>
                </a:lnTo>
                <a:lnTo>
                  <a:pt x="18883" y="13748"/>
                </a:lnTo>
                <a:lnTo>
                  <a:pt x="18932" y="13724"/>
                </a:lnTo>
                <a:lnTo>
                  <a:pt x="18980" y="13651"/>
                </a:lnTo>
                <a:lnTo>
                  <a:pt x="18980" y="13578"/>
                </a:lnTo>
                <a:lnTo>
                  <a:pt x="18980" y="12726"/>
                </a:lnTo>
                <a:lnTo>
                  <a:pt x="18956" y="11875"/>
                </a:lnTo>
                <a:lnTo>
                  <a:pt x="18883" y="10171"/>
                </a:lnTo>
                <a:lnTo>
                  <a:pt x="18859" y="9271"/>
                </a:lnTo>
                <a:lnTo>
                  <a:pt x="18859" y="8347"/>
                </a:lnTo>
                <a:lnTo>
                  <a:pt x="18883" y="6546"/>
                </a:lnTo>
                <a:lnTo>
                  <a:pt x="18932" y="4648"/>
                </a:lnTo>
                <a:lnTo>
                  <a:pt x="18956" y="2726"/>
                </a:lnTo>
                <a:lnTo>
                  <a:pt x="18980" y="2215"/>
                </a:lnTo>
                <a:lnTo>
                  <a:pt x="18980" y="1679"/>
                </a:lnTo>
                <a:lnTo>
                  <a:pt x="18932" y="1144"/>
                </a:lnTo>
                <a:lnTo>
                  <a:pt x="18883" y="901"/>
                </a:lnTo>
                <a:lnTo>
                  <a:pt x="18834" y="633"/>
                </a:lnTo>
                <a:lnTo>
                  <a:pt x="18883" y="585"/>
                </a:lnTo>
                <a:lnTo>
                  <a:pt x="18883" y="512"/>
                </a:lnTo>
                <a:lnTo>
                  <a:pt x="18883" y="439"/>
                </a:lnTo>
                <a:lnTo>
                  <a:pt x="18834" y="366"/>
                </a:lnTo>
                <a:lnTo>
                  <a:pt x="18761" y="293"/>
                </a:lnTo>
                <a:lnTo>
                  <a:pt x="18664" y="244"/>
                </a:lnTo>
                <a:lnTo>
                  <a:pt x="18421" y="244"/>
                </a:lnTo>
                <a:lnTo>
                  <a:pt x="18177" y="317"/>
                </a:lnTo>
                <a:lnTo>
                  <a:pt x="17958" y="414"/>
                </a:lnTo>
                <a:lnTo>
                  <a:pt x="17715" y="487"/>
                </a:lnTo>
                <a:lnTo>
                  <a:pt x="17374" y="585"/>
                </a:lnTo>
                <a:lnTo>
                  <a:pt x="17058" y="706"/>
                </a:lnTo>
                <a:lnTo>
                  <a:pt x="16742" y="828"/>
                </a:lnTo>
                <a:lnTo>
                  <a:pt x="16425" y="974"/>
                </a:lnTo>
                <a:lnTo>
                  <a:pt x="15817" y="1290"/>
                </a:lnTo>
                <a:lnTo>
                  <a:pt x="15209" y="1655"/>
                </a:lnTo>
                <a:lnTo>
                  <a:pt x="14479" y="2117"/>
                </a:lnTo>
                <a:lnTo>
                  <a:pt x="14089" y="2312"/>
                </a:lnTo>
                <a:lnTo>
                  <a:pt x="13700" y="2507"/>
                </a:lnTo>
                <a:lnTo>
                  <a:pt x="13432" y="2628"/>
                </a:lnTo>
                <a:lnTo>
                  <a:pt x="13165" y="2750"/>
                </a:lnTo>
                <a:lnTo>
                  <a:pt x="12897" y="2920"/>
                </a:lnTo>
                <a:lnTo>
                  <a:pt x="12654" y="3091"/>
                </a:lnTo>
                <a:lnTo>
                  <a:pt x="12532" y="2969"/>
                </a:lnTo>
                <a:lnTo>
                  <a:pt x="12386" y="2896"/>
                </a:lnTo>
                <a:lnTo>
                  <a:pt x="12070" y="2750"/>
                </a:lnTo>
                <a:lnTo>
                  <a:pt x="11875" y="2653"/>
                </a:lnTo>
                <a:lnTo>
                  <a:pt x="11705" y="2555"/>
                </a:lnTo>
                <a:lnTo>
                  <a:pt x="11316" y="2336"/>
                </a:lnTo>
                <a:lnTo>
                  <a:pt x="11072" y="2190"/>
                </a:lnTo>
                <a:lnTo>
                  <a:pt x="10805" y="2093"/>
                </a:lnTo>
                <a:lnTo>
                  <a:pt x="10294" y="1874"/>
                </a:lnTo>
                <a:lnTo>
                  <a:pt x="9758" y="1679"/>
                </a:lnTo>
                <a:lnTo>
                  <a:pt x="9223" y="1485"/>
                </a:lnTo>
                <a:lnTo>
                  <a:pt x="8298" y="1071"/>
                </a:lnTo>
                <a:lnTo>
                  <a:pt x="7836" y="852"/>
                </a:lnTo>
                <a:lnTo>
                  <a:pt x="7398" y="609"/>
                </a:lnTo>
                <a:lnTo>
                  <a:pt x="7325" y="536"/>
                </a:lnTo>
                <a:lnTo>
                  <a:pt x="7228" y="439"/>
                </a:lnTo>
                <a:lnTo>
                  <a:pt x="7057" y="244"/>
                </a:lnTo>
                <a:lnTo>
                  <a:pt x="6936" y="147"/>
                </a:lnTo>
                <a:lnTo>
                  <a:pt x="6838" y="74"/>
                </a:lnTo>
                <a:lnTo>
                  <a:pt x="6741" y="25"/>
                </a:lnTo>
                <a:lnTo>
                  <a:pt x="6619" y="25"/>
                </a:lnTo>
                <a:lnTo>
                  <a:pt x="6571" y="1"/>
                </a:lnTo>
                <a:lnTo>
                  <a:pt x="6498" y="1"/>
                </a:lnTo>
                <a:lnTo>
                  <a:pt x="6449" y="25"/>
                </a:lnTo>
                <a:lnTo>
                  <a:pt x="6400" y="1"/>
                </a:lnTo>
                <a:close/>
              </a:path>
            </a:pathLst>
          </a:custGeom>
          <a:solidFill>
            <a:srgbClr val="266C9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rgbClr val="6D9EEB"/>
              </a:solidFill>
              <a:latin typeface="Calibri"/>
              <a:ea typeface="Calibri"/>
              <a:cs typeface="Calibri"/>
              <a:sym typeface="Calibri"/>
            </a:endParaRPr>
          </a:p>
        </p:txBody>
      </p:sp>
      <p:pic>
        <p:nvPicPr>
          <p:cNvPr id="281" name="Google Shape;281;p15"/>
          <p:cNvPicPr preferRelativeResize="0"/>
          <p:nvPr/>
        </p:nvPicPr>
        <p:blipFill rotWithShape="1">
          <a:blip r:embed="rId3">
            <a:alphaModFix/>
          </a:blip>
          <a:srcRect/>
          <a:stretch/>
        </p:blipFill>
        <p:spPr>
          <a:xfrm>
            <a:off x="775461" y="2193821"/>
            <a:ext cx="3441112" cy="1935626"/>
          </a:xfrm>
          <a:prstGeom prst="rect">
            <a:avLst/>
          </a:prstGeom>
          <a:noFill/>
          <a:ln>
            <a:noFill/>
          </a:ln>
        </p:spPr>
      </p:pic>
      <p:sp>
        <p:nvSpPr>
          <p:cNvPr id="282" name="Google Shape;282;p15"/>
          <p:cNvSpPr txBox="1"/>
          <p:nvPr/>
        </p:nvSpPr>
        <p:spPr>
          <a:xfrm>
            <a:off x="2252067" y="299001"/>
            <a:ext cx="8435339" cy="282175"/>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accent1"/>
              </a:buClr>
              <a:buSzPts val="2800"/>
              <a:buFont typeface="Arial"/>
              <a:buNone/>
            </a:pPr>
            <a:r>
              <a:rPr lang="en-US" sz="2800" b="1">
                <a:solidFill>
                  <a:schemeClr val="accent1"/>
                </a:solidFill>
                <a:latin typeface="Calibri"/>
                <a:ea typeface="Calibri"/>
                <a:cs typeface="Calibri"/>
                <a:sym typeface="Calibri"/>
              </a:rPr>
              <a:t>1.3. CRAAP-test: ett verktyg för att utvärdera källor</a:t>
            </a:r>
            <a:endParaRPr sz="2800" b="1">
              <a:solidFill>
                <a:schemeClr val="accen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287" name="Google Shape;287;p1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205027" y="6290760"/>
            <a:ext cx="2580150" cy="567240"/>
          </a:xfrm>
          <a:prstGeom prst="rect">
            <a:avLst/>
          </a:prstGeom>
          <a:noFill/>
          <a:ln>
            <a:noFill/>
          </a:ln>
        </p:spPr>
      </p:pic>
      <p:sp>
        <p:nvSpPr>
          <p:cNvPr id="288" name="Google Shape;288;p16"/>
          <p:cNvSpPr/>
          <p:nvPr/>
        </p:nvSpPr>
        <p:spPr>
          <a:xfrm>
            <a:off x="4282628" y="2288162"/>
            <a:ext cx="79200" cy="317700"/>
          </a:xfrm>
          <a:prstGeom prst="rect">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F3F3F"/>
              </a:solidFill>
              <a:latin typeface="Calibri"/>
              <a:ea typeface="Calibri"/>
              <a:cs typeface="Calibri"/>
              <a:sym typeface="Calibri"/>
            </a:endParaRPr>
          </a:p>
        </p:txBody>
      </p:sp>
      <p:sp>
        <p:nvSpPr>
          <p:cNvPr id="289" name="Google Shape;289;p16"/>
          <p:cNvSpPr txBox="1"/>
          <p:nvPr/>
        </p:nvSpPr>
        <p:spPr>
          <a:xfrm>
            <a:off x="4451622" y="2216143"/>
            <a:ext cx="6085500" cy="4617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400" b="1">
                <a:solidFill>
                  <a:srgbClr val="AEABAB"/>
                </a:solidFill>
                <a:latin typeface="Calibri"/>
                <a:ea typeface="Calibri"/>
                <a:cs typeface="Calibri"/>
                <a:sym typeface="Calibri"/>
              </a:rPr>
              <a:t>C</a:t>
            </a:r>
            <a:r>
              <a:rPr lang="en-US" sz="2400">
                <a:solidFill>
                  <a:srgbClr val="AEABAB"/>
                </a:solidFill>
                <a:latin typeface="Calibri"/>
                <a:ea typeface="Calibri"/>
                <a:cs typeface="Calibri"/>
                <a:sym typeface="Calibri"/>
              </a:rPr>
              <a:t>urrency</a:t>
            </a:r>
            <a:r>
              <a:rPr lang="en-US" sz="2400" b="1">
                <a:solidFill>
                  <a:srgbClr val="AEABAB"/>
                </a:solidFill>
                <a:latin typeface="Calibri"/>
                <a:ea typeface="Calibri"/>
                <a:cs typeface="Calibri"/>
                <a:sym typeface="Calibri"/>
              </a:rPr>
              <a:t>R</a:t>
            </a:r>
            <a:r>
              <a:rPr lang="en-US" sz="2400">
                <a:solidFill>
                  <a:srgbClr val="AEABAB"/>
                </a:solidFill>
                <a:latin typeface="Calibri"/>
                <a:ea typeface="Calibri"/>
                <a:cs typeface="Calibri"/>
                <a:sym typeface="Calibri"/>
              </a:rPr>
              <a:t>elevance</a:t>
            </a:r>
            <a:r>
              <a:rPr lang="en-US" sz="2400" b="1">
                <a:solidFill>
                  <a:schemeClr val="dk1"/>
                </a:solidFill>
                <a:latin typeface="Calibri"/>
                <a:ea typeface="Calibri"/>
                <a:cs typeface="Calibri"/>
                <a:sym typeface="Calibri"/>
              </a:rPr>
              <a:t>A</a:t>
            </a:r>
            <a:r>
              <a:rPr lang="en-US" sz="2400">
                <a:solidFill>
                  <a:schemeClr val="dk1"/>
                </a:solidFill>
                <a:latin typeface="Calibri"/>
                <a:ea typeface="Calibri"/>
                <a:cs typeface="Calibri"/>
                <a:sym typeface="Calibri"/>
              </a:rPr>
              <a:t>uthority</a:t>
            </a:r>
            <a:r>
              <a:rPr lang="en-US" sz="2400" b="1">
                <a:solidFill>
                  <a:srgbClr val="AEABAB"/>
                </a:solidFill>
                <a:latin typeface="Calibri"/>
                <a:ea typeface="Calibri"/>
                <a:cs typeface="Calibri"/>
                <a:sym typeface="Calibri"/>
              </a:rPr>
              <a:t>A</a:t>
            </a:r>
            <a:r>
              <a:rPr lang="en-US" sz="2400">
                <a:solidFill>
                  <a:srgbClr val="AEABAB"/>
                </a:solidFill>
                <a:latin typeface="Calibri"/>
                <a:ea typeface="Calibri"/>
                <a:cs typeface="Calibri"/>
                <a:sym typeface="Calibri"/>
              </a:rPr>
              <a:t>ccuracy</a:t>
            </a:r>
            <a:r>
              <a:rPr lang="en-US" sz="2400" b="1">
                <a:solidFill>
                  <a:srgbClr val="AEABAB"/>
                </a:solidFill>
                <a:latin typeface="Calibri"/>
                <a:ea typeface="Calibri"/>
                <a:cs typeface="Calibri"/>
                <a:sym typeface="Calibri"/>
              </a:rPr>
              <a:t>P</a:t>
            </a:r>
            <a:r>
              <a:rPr lang="en-US" sz="2400">
                <a:solidFill>
                  <a:srgbClr val="AEABAB"/>
                </a:solidFill>
                <a:latin typeface="Calibri"/>
                <a:ea typeface="Calibri"/>
                <a:cs typeface="Calibri"/>
                <a:sym typeface="Calibri"/>
              </a:rPr>
              <a:t>urpose</a:t>
            </a:r>
            <a:endParaRPr sz="2400" b="1">
              <a:solidFill>
                <a:srgbClr val="AEABAB"/>
              </a:solidFill>
              <a:latin typeface="Calibri"/>
              <a:ea typeface="Calibri"/>
              <a:cs typeface="Calibri"/>
              <a:sym typeface="Calibri"/>
            </a:endParaRPr>
          </a:p>
        </p:txBody>
      </p:sp>
      <p:sp>
        <p:nvSpPr>
          <p:cNvPr id="290" name="Google Shape;290;p16"/>
          <p:cNvSpPr txBox="1"/>
          <p:nvPr/>
        </p:nvSpPr>
        <p:spPr>
          <a:xfrm>
            <a:off x="4203359" y="2736343"/>
            <a:ext cx="6996300" cy="4525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källan till informationen:</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Vem är författare/förläggare/källa/sponsor?</a:t>
            </a: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Anges författarens referenser eller organisationsrelationer?</a:t>
            </a: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Vilka är författarens referenser eller organisatoriska relationer?</a:t>
            </a: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Vad är författarens kvalifikationer att skriva om ämnet?</a:t>
            </a: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Finns det kontaktinformation som utgivare eller e-postadress? </a:t>
            </a: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Avslöjar webbadressen  något om författaren eller källan? Does the URL reveal anything about the author or source?</a:t>
            </a:r>
            <a:endParaRPr sz="1800">
              <a:solidFill>
                <a:schemeClr val="dk1"/>
              </a:solidFill>
              <a:latin typeface="Calibri"/>
              <a:ea typeface="Calibri"/>
              <a:cs typeface="Calibri"/>
              <a:sym typeface="Calibri"/>
            </a:endParaRPr>
          </a:p>
          <a:p>
            <a:pPr marL="742950" marR="0" lvl="1" indent="-285750" algn="l" rtl="0">
              <a:spcBef>
                <a:spcPts val="0"/>
              </a:spcBef>
              <a:spcAft>
                <a:spcPts val="0"/>
              </a:spcAft>
              <a:buClr>
                <a:schemeClr val="dk1"/>
              </a:buClr>
              <a:buSzPts val="1800"/>
              <a:buFont typeface="Courier New"/>
              <a:buChar char="o"/>
            </a:pPr>
            <a:r>
              <a:rPr lang="en-US" sz="1800" b="0" i="0" u="none" strike="noStrike" cap="none">
                <a:solidFill>
                  <a:schemeClr val="dk1"/>
                </a:solidFill>
                <a:latin typeface="Calibri"/>
                <a:ea typeface="Calibri"/>
                <a:cs typeface="Calibri"/>
                <a:sym typeface="Calibri"/>
              </a:rPr>
              <a:t>ex</a:t>
            </a:r>
            <a:r>
              <a:rPr lang="en-US" sz="1800">
                <a:solidFill>
                  <a:schemeClr val="dk1"/>
                </a:solidFill>
                <a:latin typeface="Calibri"/>
                <a:ea typeface="Calibri"/>
                <a:cs typeface="Calibri"/>
                <a:sym typeface="Calibri"/>
              </a:rPr>
              <a:t>e</a:t>
            </a:r>
            <a:r>
              <a:rPr lang="en-US" sz="1800" b="0" i="0" u="none" strike="noStrike" cap="none">
                <a:solidFill>
                  <a:schemeClr val="dk1"/>
                </a:solidFill>
                <a:latin typeface="Calibri"/>
                <a:ea typeface="Calibri"/>
                <a:cs typeface="Calibri"/>
                <a:sym typeface="Calibri"/>
              </a:rPr>
              <a:t>mpel:</a:t>
            </a:r>
            <a:endParaRPr sz="1800" b="0" i="0" u="none" strike="noStrike" cap="none">
              <a:solidFill>
                <a:schemeClr val="dk1"/>
              </a:solidFill>
              <a:latin typeface="Calibri"/>
              <a:ea typeface="Calibri"/>
              <a:cs typeface="Calibri"/>
              <a:sym typeface="Calibri"/>
            </a:endParaRPr>
          </a:p>
          <a:p>
            <a:pPr marL="1200150" marR="0" lvl="2" indent="-285750" algn="l" rtl="0">
              <a:spcBef>
                <a:spcPts val="0"/>
              </a:spcBef>
              <a:spcAft>
                <a:spcPts val="0"/>
              </a:spcAft>
              <a:buClr>
                <a:schemeClr val="dk1"/>
              </a:buClr>
              <a:buSzPts val="1800"/>
              <a:buFont typeface="Noto Sans Symbols"/>
              <a:buChar char="⮚"/>
            </a:pPr>
            <a:r>
              <a:rPr lang="en-US" sz="1800" b="0" i="0" u="none" strike="noStrike" cap="none">
                <a:solidFill>
                  <a:schemeClr val="dk1"/>
                </a:solidFill>
                <a:latin typeface="Calibri"/>
                <a:ea typeface="Calibri"/>
                <a:cs typeface="Calibri"/>
                <a:sym typeface="Calibri"/>
              </a:rPr>
              <a:t>.com (commercial), .edu (educational), .gov (U.S. government)</a:t>
            </a:r>
            <a:endParaRPr/>
          </a:p>
          <a:p>
            <a:pPr marL="1200150" marR="0" lvl="2" indent="-285750" algn="l" rtl="0">
              <a:spcBef>
                <a:spcPts val="0"/>
              </a:spcBef>
              <a:spcAft>
                <a:spcPts val="0"/>
              </a:spcAft>
              <a:buClr>
                <a:schemeClr val="dk1"/>
              </a:buClr>
              <a:buSzPts val="1800"/>
              <a:buFont typeface="Noto Sans Symbols"/>
              <a:buChar char="⮚"/>
            </a:pPr>
            <a:r>
              <a:rPr lang="en-US" sz="1800" b="0" i="0" u="none" strike="noStrike" cap="none">
                <a:solidFill>
                  <a:schemeClr val="dk1"/>
                </a:solidFill>
                <a:latin typeface="Calibri"/>
                <a:ea typeface="Calibri"/>
                <a:cs typeface="Calibri"/>
                <a:sym typeface="Calibri"/>
              </a:rPr>
              <a:t>.org (nonprofit organization), or</a:t>
            </a:r>
            <a:endParaRPr/>
          </a:p>
          <a:p>
            <a:pPr marL="1200150" marR="0" lvl="2" indent="-285750" algn="l" rtl="0">
              <a:spcBef>
                <a:spcPts val="0"/>
              </a:spcBef>
              <a:spcAft>
                <a:spcPts val="0"/>
              </a:spcAft>
              <a:buClr>
                <a:schemeClr val="dk1"/>
              </a:buClr>
              <a:buSzPts val="1800"/>
              <a:buFont typeface="Noto Sans Symbols"/>
              <a:buChar char="⮚"/>
            </a:pPr>
            <a:r>
              <a:rPr lang="en-US" sz="1800" b="0" i="0" u="none" strike="noStrike" cap="none">
                <a:solidFill>
                  <a:schemeClr val="dk1"/>
                </a:solidFill>
                <a:latin typeface="Calibri"/>
                <a:ea typeface="Calibri"/>
                <a:cs typeface="Calibri"/>
                <a:sym typeface="Calibri"/>
              </a:rPr>
              <a:t>.net (network)</a:t>
            </a:r>
            <a:endParaRPr/>
          </a:p>
          <a:p>
            <a:pPr marL="1200150" marR="0" lvl="2" indent="-171450" algn="l" rtl="0">
              <a:spcBef>
                <a:spcPts val="0"/>
              </a:spcBef>
              <a:spcAft>
                <a:spcPts val="0"/>
              </a:spcAft>
              <a:buClr>
                <a:schemeClr val="dk1"/>
              </a:buClr>
              <a:buSzPts val="1800"/>
              <a:buFont typeface="Noto Sans Symbols"/>
              <a:buNone/>
            </a:pPr>
            <a:endParaRPr sz="1800" b="0" i="0" u="none" strike="noStrike" cap="none">
              <a:solidFill>
                <a:schemeClr val="dk1"/>
              </a:solidFill>
              <a:latin typeface="Calibri"/>
              <a:ea typeface="Calibri"/>
              <a:cs typeface="Calibri"/>
              <a:sym typeface="Calibri"/>
            </a:endParaRPr>
          </a:p>
          <a:p>
            <a:pPr marL="914400" marR="0" lvl="2" indent="0" algn="l" rtl="0">
              <a:spcBef>
                <a:spcPts val="0"/>
              </a:spcBef>
              <a:spcAft>
                <a:spcPts val="0"/>
              </a:spcAft>
              <a:buNone/>
            </a:pPr>
            <a:br>
              <a:rPr lang="en-US" sz="1800" b="0" i="0" u="none" strike="noStrike" cap="none">
                <a:solidFill>
                  <a:schemeClr val="dk1"/>
                </a:solidFill>
                <a:latin typeface="Consolas"/>
                <a:ea typeface="Consolas"/>
                <a:cs typeface="Consolas"/>
                <a:sym typeface="Consolas"/>
              </a:rPr>
            </a:br>
            <a:endParaRPr sz="1800" b="0" i="0" u="none" strike="noStrike" cap="none">
              <a:solidFill>
                <a:srgbClr val="000000"/>
              </a:solidFill>
              <a:latin typeface="Consolas"/>
              <a:ea typeface="Consolas"/>
              <a:cs typeface="Consolas"/>
              <a:sym typeface="Consolas"/>
            </a:endParaRPr>
          </a:p>
        </p:txBody>
      </p:sp>
      <p:grpSp>
        <p:nvGrpSpPr>
          <p:cNvPr id="291" name="Google Shape;291;p16"/>
          <p:cNvGrpSpPr/>
          <p:nvPr/>
        </p:nvGrpSpPr>
        <p:grpSpPr>
          <a:xfrm>
            <a:off x="9697457" y="5568851"/>
            <a:ext cx="977918" cy="695513"/>
            <a:chOff x="2770052" y="2009628"/>
            <a:chExt cx="327085" cy="277079"/>
          </a:xfrm>
        </p:grpSpPr>
        <p:sp>
          <p:nvSpPr>
            <p:cNvPr id="292" name="Google Shape;292;p16"/>
            <p:cNvSpPr/>
            <p:nvPr/>
          </p:nvSpPr>
          <p:spPr>
            <a:xfrm>
              <a:off x="2770052" y="2023537"/>
              <a:ext cx="327085" cy="263170"/>
            </a:xfrm>
            <a:custGeom>
              <a:avLst/>
              <a:gdLst/>
              <a:ahLst/>
              <a:cxnLst/>
              <a:rect l="l" t="t" r="r" b="b"/>
              <a:pathLst>
                <a:path w="10276" h="8268" extrusionOk="0">
                  <a:moveTo>
                    <a:pt x="6251" y="2267"/>
                  </a:moveTo>
                  <a:lnTo>
                    <a:pt x="7061" y="2541"/>
                  </a:lnTo>
                  <a:cubicBezTo>
                    <a:pt x="7073" y="2544"/>
                    <a:pt x="7086" y="2545"/>
                    <a:pt x="7098" y="2545"/>
                  </a:cubicBezTo>
                  <a:cubicBezTo>
                    <a:pt x="7136" y="2545"/>
                    <a:pt x="7174" y="2532"/>
                    <a:pt x="7192" y="2505"/>
                  </a:cubicBezTo>
                  <a:lnTo>
                    <a:pt x="7454" y="2314"/>
                  </a:lnTo>
                  <a:lnTo>
                    <a:pt x="9240" y="4660"/>
                  </a:lnTo>
                  <a:lnTo>
                    <a:pt x="8978" y="4874"/>
                  </a:lnTo>
                  <a:cubicBezTo>
                    <a:pt x="8966" y="4862"/>
                    <a:pt x="8942" y="4839"/>
                    <a:pt x="8930" y="4839"/>
                  </a:cubicBezTo>
                  <a:lnTo>
                    <a:pt x="5811" y="3148"/>
                  </a:lnTo>
                  <a:lnTo>
                    <a:pt x="5930" y="2969"/>
                  </a:lnTo>
                  <a:cubicBezTo>
                    <a:pt x="5978" y="2898"/>
                    <a:pt x="5966" y="2803"/>
                    <a:pt x="5894" y="2755"/>
                  </a:cubicBezTo>
                  <a:cubicBezTo>
                    <a:pt x="5864" y="2742"/>
                    <a:pt x="5834" y="2735"/>
                    <a:pt x="5806" y="2735"/>
                  </a:cubicBezTo>
                  <a:cubicBezTo>
                    <a:pt x="5756" y="2735"/>
                    <a:pt x="5710" y="2757"/>
                    <a:pt x="5680" y="2803"/>
                  </a:cubicBezTo>
                  <a:lnTo>
                    <a:pt x="5358" y="3326"/>
                  </a:lnTo>
                  <a:cubicBezTo>
                    <a:pt x="5335" y="3350"/>
                    <a:pt x="5323" y="3374"/>
                    <a:pt x="5323" y="3398"/>
                  </a:cubicBezTo>
                  <a:lnTo>
                    <a:pt x="5323" y="4684"/>
                  </a:lnTo>
                  <a:cubicBezTo>
                    <a:pt x="5323" y="4946"/>
                    <a:pt x="5097" y="5172"/>
                    <a:pt x="4835" y="5172"/>
                  </a:cubicBezTo>
                  <a:cubicBezTo>
                    <a:pt x="4561" y="5172"/>
                    <a:pt x="4346" y="4946"/>
                    <a:pt x="4346" y="4684"/>
                  </a:cubicBezTo>
                  <a:lnTo>
                    <a:pt x="4346" y="3410"/>
                  </a:lnTo>
                  <a:lnTo>
                    <a:pt x="4620" y="2267"/>
                  </a:lnTo>
                  <a:close/>
                  <a:moveTo>
                    <a:pt x="2680" y="1767"/>
                  </a:moveTo>
                  <a:lnTo>
                    <a:pt x="2918" y="1898"/>
                  </a:lnTo>
                  <a:lnTo>
                    <a:pt x="941" y="5303"/>
                  </a:lnTo>
                  <a:lnTo>
                    <a:pt x="703" y="5172"/>
                  </a:lnTo>
                  <a:lnTo>
                    <a:pt x="2680" y="1767"/>
                  </a:lnTo>
                  <a:close/>
                  <a:moveTo>
                    <a:pt x="3180" y="4743"/>
                  </a:moveTo>
                  <a:cubicBezTo>
                    <a:pt x="3287" y="4743"/>
                    <a:pt x="3370" y="4779"/>
                    <a:pt x="3442" y="4874"/>
                  </a:cubicBezTo>
                  <a:cubicBezTo>
                    <a:pt x="3561" y="5017"/>
                    <a:pt x="3525" y="5231"/>
                    <a:pt x="3370" y="5339"/>
                  </a:cubicBezTo>
                  <a:lnTo>
                    <a:pt x="2322" y="6112"/>
                  </a:lnTo>
                  <a:cubicBezTo>
                    <a:pt x="2262" y="6150"/>
                    <a:pt x="2194" y="6169"/>
                    <a:pt x="2127" y="6169"/>
                  </a:cubicBezTo>
                  <a:cubicBezTo>
                    <a:pt x="2023" y="6169"/>
                    <a:pt x="1923" y="6123"/>
                    <a:pt x="1858" y="6029"/>
                  </a:cubicBezTo>
                  <a:cubicBezTo>
                    <a:pt x="1751" y="5886"/>
                    <a:pt x="1787" y="5672"/>
                    <a:pt x="1929" y="5565"/>
                  </a:cubicBezTo>
                  <a:lnTo>
                    <a:pt x="2989" y="4803"/>
                  </a:lnTo>
                  <a:cubicBezTo>
                    <a:pt x="3049" y="4755"/>
                    <a:pt x="3120" y="4743"/>
                    <a:pt x="3180" y="4743"/>
                  </a:cubicBezTo>
                  <a:close/>
                  <a:moveTo>
                    <a:pt x="3775" y="5493"/>
                  </a:moveTo>
                  <a:cubicBezTo>
                    <a:pt x="3870" y="5493"/>
                    <a:pt x="3954" y="5553"/>
                    <a:pt x="4013" y="5636"/>
                  </a:cubicBezTo>
                  <a:cubicBezTo>
                    <a:pt x="4132" y="5779"/>
                    <a:pt x="4085" y="5993"/>
                    <a:pt x="3942" y="6089"/>
                  </a:cubicBezTo>
                  <a:lnTo>
                    <a:pt x="3132" y="6708"/>
                  </a:lnTo>
                  <a:cubicBezTo>
                    <a:pt x="3076" y="6745"/>
                    <a:pt x="3013" y="6764"/>
                    <a:pt x="2949" y="6764"/>
                  </a:cubicBezTo>
                  <a:cubicBezTo>
                    <a:pt x="2851" y="6764"/>
                    <a:pt x="2752" y="6718"/>
                    <a:pt x="2680" y="6624"/>
                  </a:cubicBezTo>
                  <a:cubicBezTo>
                    <a:pt x="2572" y="6482"/>
                    <a:pt x="2596" y="6255"/>
                    <a:pt x="2751" y="6148"/>
                  </a:cubicBezTo>
                  <a:lnTo>
                    <a:pt x="3537" y="5589"/>
                  </a:lnTo>
                  <a:cubicBezTo>
                    <a:pt x="3573" y="5565"/>
                    <a:pt x="3596" y="5541"/>
                    <a:pt x="3620" y="5529"/>
                  </a:cubicBezTo>
                  <a:cubicBezTo>
                    <a:pt x="3668" y="5517"/>
                    <a:pt x="3715" y="5493"/>
                    <a:pt x="3775" y="5493"/>
                  </a:cubicBezTo>
                  <a:close/>
                  <a:moveTo>
                    <a:pt x="4359" y="6281"/>
                  </a:moveTo>
                  <a:cubicBezTo>
                    <a:pt x="4454" y="6281"/>
                    <a:pt x="4550" y="6321"/>
                    <a:pt x="4620" y="6398"/>
                  </a:cubicBezTo>
                  <a:cubicBezTo>
                    <a:pt x="4739" y="6553"/>
                    <a:pt x="4704" y="6755"/>
                    <a:pt x="4549" y="6863"/>
                  </a:cubicBezTo>
                  <a:lnTo>
                    <a:pt x="3954" y="7303"/>
                  </a:lnTo>
                  <a:cubicBezTo>
                    <a:pt x="3898" y="7331"/>
                    <a:pt x="3829" y="7358"/>
                    <a:pt x="3767" y="7358"/>
                  </a:cubicBezTo>
                  <a:cubicBezTo>
                    <a:pt x="3749" y="7358"/>
                    <a:pt x="3732" y="7356"/>
                    <a:pt x="3715" y="7351"/>
                  </a:cubicBezTo>
                  <a:cubicBezTo>
                    <a:pt x="3620" y="7339"/>
                    <a:pt x="3549" y="7303"/>
                    <a:pt x="3513" y="7220"/>
                  </a:cubicBezTo>
                  <a:cubicBezTo>
                    <a:pt x="3406" y="7077"/>
                    <a:pt x="3430" y="6863"/>
                    <a:pt x="3584" y="6755"/>
                  </a:cubicBezTo>
                  <a:lnTo>
                    <a:pt x="4144" y="6363"/>
                  </a:lnTo>
                  <a:lnTo>
                    <a:pt x="4168" y="6339"/>
                  </a:lnTo>
                  <a:cubicBezTo>
                    <a:pt x="4226" y="6300"/>
                    <a:pt x="4292" y="6281"/>
                    <a:pt x="4359" y="6281"/>
                  </a:cubicBezTo>
                  <a:close/>
                  <a:moveTo>
                    <a:pt x="2870" y="2553"/>
                  </a:moveTo>
                  <a:lnTo>
                    <a:pt x="3156" y="2707"/>
                  </a:lnTo>
                  <a:cubicBezTo>
                    <a:pt x="3173" y="2725"/>
                    <a:pt x="3197" y="2736"/>
                    <a:pt x="3218" y="2736"/>
                  </a:cubicBezTo>
                  <a:cubicBezTo>
                    <a:pt x="3226" y="2736"/>
                    <a:pt x="3233" y="2734"/>
                    <a:pt x="3239" y="2731"/>
                  </a:cubicBezTo>
                  <a:lnTo>
                    <a:pt x="3942" y="2636"/>
                  </a:lnTo>
                  <a:lnTo>
                    <a:pt x="4192" y="2743"/>
                  </a:lnTo>
                  <a:lnTo>
                    <a:pt x="4049" y="3338"/>
                  </a:lnTo>
                  <a:lnTo>
                    <a:pt x="4049" y="3362"/>
                  </a:lnTo>
                  <a:lnTo>
                    <a:pt x="4049" y="4648"/>
                  </a:lnTo>
                  <a:cubicBezTo>
                    <a:pt x="4049" y="5077"/>
                    <a:pt x="4406" y="5434"/>
                    <a:pt x="4835" y="5434"/>
                  </a:cubicBezTo>
                  <a:cubicBezTo>
                    <a:pt x="5263" y="5434"/>
                    <a:pt x="5620" y="5077"/>
                    <a:pt x="5620" y="4648"/>
                  </a:cubicBezTo>
                  <a:lnTo>
                    <a:pt x="5620" y="3410"/>
                  </a:lnTo>
                  <a:lnTo>
                    <a:pt x="5656" y="3362"/>
                  </a:lnTo>
                  <a:lnTo>
                    <a:pt x="8776" y="5065"/>
                  </a:lnTo>
                  <a:cubicBezTo>
                    <a:pt x="8942" y="5184"/>
                    <a:pt x="9002" y="5374"/>
                    <a:pt x="8907" y="5541"/>
                  </a:cubicBezTo>
                  <a:cubicBezTo>
                    <a:pt x="8850" y="5654"/>
                    <a:pt x="8745" y="5717"/>
                    <a:pt x="8631" y="5717"/>
                  </a:cubicBezTo>
                  <a:cubicBezTo>
                    <a:pt x="8576" y="5717"/>
                    <a:pt x="8520" y="5703"/>
                    <a:pt x="8466" y="5672"/>
                  </a:cubicBezTo>
                  <a:lnTo>
                    <a:pt x="6740" y="4743"/>
                  </a:lnTo>
                  <a:cubicBezTo>
                    <a:pt x="6711" y="4727"/>
                    <a:pt x="6682" y="4719"/>
                    <a:pt x="6655" y="4719"/>
                  </a:cubicBezTo>
                  <a:cubicBezTo>
                    <a:pt x="6603" y="4719"/>
                    <a:pt x="6557" y="4748"/>
                    <a:pt x="6525" y="4803"/>
                  </a:cubicBezTo>
                  <a:cubicBezTo>
                    <a:pt x="6490" y="4874"/>
                    <a:pt x="6513" y="4958"/>
                    <a:pt x="6585" y="5005"/>
                  </a:cubicBezTo>
                  <a:lnTo>
                    <a:pt x="8037" y="5791"/>
                  </a:lnTo>
                  <a:cubicBezTo>
                    <a:pt x="8192" y="5886"/>
                    <a:pt x="8252" y="6077"/>
                    <a:pt x="8168" y="6243"/>
                  </a:cubicBezTo>
                  <a:cubicBezTo>
                    <a:pt x="8104" y="6356"/>
                    <a:pt x="7996" y="6415"/>
                    <a:pt x="7881" y="6415"/>
                  </a:cubicBezTo>
                  <a:cubicBezTo>
                    <a:pt x="7826" y="6415"/>
                    <a:pt x="7770" y="6401"/>
                    <a:pt x="7716" y="6374"/>
                  </a:cubicBezTo>
                  <a:lnTo>
                    <a:pt x="6251" y="5565"/>
                  </a:lnTo>
                  <a:cubicBezTo>
                    <a:pt x="6226" y="5554"/>
                    <a:pt x="6200" y="5548"/>
                    <a:pt x="6175" y="5548"/>
                  </a:cubicBezTo>
                  <a:cubicBezTo>
                    <a:pt x="6120" y="5548"/>
                    <a:pt x="6070" y="5575"/>
                    <a:pt x="6037" y="5624"/>
                  </a:cubicBezTo>
                  <a:cubicBezTo>
                    <a:pt x="5990" y="5708"/>
                    <a:pt x="6025" y="5791"/>
                    <a:pt x="6097" y="5839"/>
                  </a:cubicBezTo>
                  <a:lnTo>
                    <a:pt x="7287" y="6493"/>
                  </a:lnTo>
                  <a:cubicBezTo>
                    <a:pt x="7454" y="6577"/>
                    <a:pt x="7514" y="6779"/>
                    <a:pt x="7418" y="6934"/>
                  </a:cubicBezTo>
                  <a:cubicBezTo>
                    <a:pt x="7360" y="7050"/>
                    <a:pt x="7250" y="7114"/>
                    <a:pt x="7132" y="7114"/>
                  </a:cubicBezTo>
                  <a:cubicBezTo>
                    <a:pt x="7081" y="7114"/>
                    <a:pt x="7028" y="7102"/>
                    <a:pt x="6978" y="7077"/>
                  </a:cubicBezTo>
                  <a:lnTo>
                    <a:pt x="5728" y="6386"/>
                  </a:lnTo>
                  <a:cubicBezTo>
                    <a:pt x="5705" y="6371"/>
                    <a:pt x="5680" y="6365"/>
                    <a:pt x="5655" y="6365"/>
                  </a:cubicBezTo>
                  <a:cubicBezTo>
                    <a:pt x="5601" y="6365"/>
                    <a:pt x="5546" y="6397"/>
                    <a:pt x="5513" y="6446"/>
                  </a:cubicBezTo>
                  <a:cubicBezTo>
                    <a:pt x="5478" y="6517"/>
                    <a:pt x="5501" y="6613"/>
                    <a:pt x="5573" y="6660"/>
                  </a:cubicBezTo>
                  <a:lnTo>
                    <a:pt x="6549" y="7172"/>
                  </a:lnTo>
                  <a:cubicBezTo>
                    <a:pt x="6704" y="7267"/>
                    <a:pt x="6763" y="7458"/>
                    <a:pt x="6680" y="7625"/>
                  </a:cubicBezTo>
                  <a:cubicBezTo>
                    <a:pt x="6616" y="7737"/>
                    <a:pt x="6508" y="7801"/>
                    <a:pt x="6393" y="7801"/>
                  </a:cubicBezTo>
                  <a:cubicBezTo>
                    <a:pt x="6338" y="7801"/>
                    <a:pt x="6282" y="7786"/>
                    <a:pt x="6228" y="7756"/>
                  </a:cubicBezTo>
                  <a:lnTo>
                    <a:pt x="5549" y="7386"/>
                  </a:lnTo>
                  <a:cubicBezTo>
                    <a:pt x="5549" y="7255"/>
                    <a:pt x="5501" y="7101"/>
                    <a:pt x="5406" y="6994"/>
                  </a:cubicBezTo>
                  <a:cubicBezTo>
                    <a:pt x="5299" y="6851"/>
                    <a:pt x="5132" y="6755"/>
                    <a:pt x="4954" y="6744"/>
                  </a:cubicBezTo>
                  <a:lnTo>
                    <a:pt x="4954" y="6696"/>
                  </a:lnTo>
                  <a:cubicBezTo>
                    <a:pt x="4977" y="6541"/>
                    <a:pt x="4930" y="6363"/>
                    <a:pt x="4835" y="6220"/>
                  </a:cubicBezTo>
                  <a:cubicBezTo>
                    <a:pt x="4716" y="6077"/>
                    <a:pt x="4549" y="5982"/>
                    <a:pt x="4370" y="5970"/>
                  </a:cubicBezTo>
                  <a:lnTo>
                    <a:pt x="4370" y="5922"/>
                  </a:lnTo>
                  <a:cubicBezTo>
                    <a:pt x="4406" y="5767"/>
                    <a:pt x="4358" y="5589"/>
                    <a:pt x="4251" y="5446"/>
                  </a:cubicBezTo>
                  <a:cubicBezTo>
                    <a:pt x="4132" y="5303"/>
                    <a:pt x="3965" y="5208"/>
                    <a:pt x="3787" y="5196"/>
                  </a:cubicBezTo>
                  <a:lnTo>
                    <a:pt x="3787" y="5148"/>
                  </a:lnTo>
                  <a:cubicBezTo>
                    <a:pt x="3823" y="4993"/>
                    <a:pt x="3775" y="4815"/>
                    <a:pt x="3668" y="4672"/>
                  </a:cubicBezTo>
                  <a:cubicBezTo>
                    <a:pt x="3547" y="4516"/>
                    <a:pt x="3359" y="4432"/>
                    <a:pt x="3172" y="4432"/>
                  </a:cubicBezTo>
                  <a:cubicBezTo>
                    <a:pt x="3044" y="4432"/>
                    <a:pt x="2917" y="4471"/>
                    <a:pt x="2811" y="4553"/>
                  </a:cubicBezTo>
                  <a:lnTo>
                    <a:pt x="1763" y="5315"/>
                  </a:lnTo>
                  <a:lnTo>
                    <a:pt x="1394" y="5112"/>
                  </a:lnTo>
                  <a:lnTo>
                    <a:pt x="2870" y="2553"/>
                  </a:lnTo>
                  <a:close/>
                  <a:moveTo>
                    <a:pt x="4936" y="7026"/>
                  </a:moveTo>
                  <a:cubicBezTo>
                    <a:pt x="5036" y="7026"/>
                    <a:pt x="5132" y="7070"/>
                    <a:pt x="5204" y="7148"/>
                  </a:cubicBezTo>
                  <a:cubicBezTo>
                    <a:pt x="5251" y="7244"/>
                    <a:pt x="5275" y="7315"/>
                    <a:pt x="5263" y="7398"/>
                  </a:cubicBezTo>
                  <a:cubicBezTo>
                    <a:pt x="5251" y="7494"/>
                    <a:pt x="5204" y="7565"/>
                    <a:pt x="5132" y="7625"/>
                  </a:cubicBezTo>
                  <a:lnTo>
                    <a:pt x="4787" y="7875"/>
                  </a:lnTo>
                  <a:cubicBezTo>
                    <a:pt x="4729" y="7918"/>
                    <a:pt x="4658" y="7940"/>
                    <a:pt x="4588" y="7940"/>
                  </a:cubicBezTo>
                  <a:cubicBezTo>
                    <a:pt x="4487" y="7940"/>
                    <a:pt x="4386" y="7895"/>
                    <a:pt x="4323" y="7803"/>
                  </a:cubicBezTo>
                  <a:cubicBezTo>
                    <a:pt x="4215" y="7660"/>
                    <a:pt x="4251" y="7446"/>
                    <a:pt x="4406" y="7339"/>
                  </a:cubicBezTo>
                  <a:lnTo>
                    <a:pt x="4727" y="7101"/>
                  </a:lnTo>
                  <a:lnTo>
                    <a:pt x="4739" y="7089"/>
                  </a:lnTo>
                  <a:cubicBezTo>
                    <a:pt x="4802" y="7046"/>
                    <a:pt x="4870" y="7026"/>
                    <a:pt x="4936" y="7026"/>
                  </a:cubicBezTo>
                  <a:close/>
                  <a:moveTo>
                    <a:pt x="180" y="0"/>
                  </a:moveTo>
                  <a:cubicBezTo>
                    <a:pt x="125" y="0"/>
                    <a:pt x="69" y="27"/>
                    <a:pt x="36" y="76"/>
                  </a:cubicBezTo>
                  <a:cubicBezTo>
                    <a:pt x="1" y="159"/>
                    <a:pt x="24" y="243"/>
                    <a:pt x="96" y="290"/>
                  </a:cubicBezTo>
                  <a:lnTo>
                    <a:pt x="2382" y="1600"/>
                  </a:lnTo>
                  <a:lnTo>
                    <a:pt x="405" y="5005"/>
                  </a:lnTo>
                  <a:lnTo>
                    <a:pt x="251" y="4922"/>
                  </a:lnTo>
                  <a:cubicBezTo>
                    <a:pt x="221" y="4905"/>
                    <a:pt x="192" y="4897"/>
                    <a:pt x="164" y="4897"/>
                  </a:cubicBezTo>
                  <a:cubicBezTo>
                    <a:pt x="113" y="4897"/>
                    <a:pt x="67" y="4923"/>
                    <a:pt x="36" y="4969"/>
                  </a:cubicBezTo>
                  <a:cubicBezTo>
                    <a:pt x="1" y="5053"/>
                    <a:pt x="24" y="5136"/>
                    <a:pt x="96" y="5184"/>
                  </a:cubicBezTo>
                  <a:lnTo>
                    <a:pt x="882" y="5648"/>
                  </a:lnTo>
                  <a:cubicBezTo>
                    <a:pt x="908" y="5663"/>
                    <a:pt x="934" y="5670"/>
                    <a:pt x="959" y="5670"/>
                  </a:cubicBezTo>
                  <a:cubicBezTo>
                    <a:pt x="1014" y="5670"/>
                    <a:pt x="1063" y="5638"/>
                    <a:pt x="1096" y="5589"/>
                  </a:cubicBezTo>
                  <a:lnTo>
                    <a:pt x="1215" y="5398"/>
                  </a:lnTo>
                  <a:lnTo>
                    <a:pt x="1537" y="5565"/>
                  </a:lnTo>
                  <a:cubicBezTo>
                    <a:pt x="1441" y="5779"/>
                    <a:pt x="1453" y="6029"/>
                    <a:pt x="1584" y="6220"/>
                  </a:cubicBezTo>
                  <a:cubicBezTo>
                    <a:pt x="1703" y="6386"/>
                    <a:pt x="1894" y="6482"/>
                    <a:pt x="2096" y="6482"/>
                  </a:cubicBezTo>
                  <a:cubicBezTo>
                    <a:pt x="2156" y="6482"/>
                    <a:pt x="2227" y="6458"/>
                    <a:pt x="2287" y="6446"/>
                  </a:cubicBezTo>
                  <a:cubicBezTo>
                    <a:pt x="2287" y="6577"/>
                    <a:pt x="2334" y="6720"/>
                    <a:pt x="2406" y="6815"/>
                  </a:cubicBezTo>
                  <a:cubicBezTo>
                    <a:pt x="2525" y="6982"/>
                    <a:pt x="2715" y="7077"/>
                    <a:pt x="2906" y="7077"/>
                  </a:cubicBezTo>
                  <a:cubicBezTo>
                    <a:pt x="2965" y="7077"/>
                    <a:pt x="3049" y="7053"/>
                    <a:pt x="3108" y="7041"/>
                  </a:cubicBezTo>
                  <a:cubicBezTo>
                    <a:pt x="3108" y="7160"/>
                    <a:pt x="3144" y="7291"/>
                    <a:pt x="3227" y="7398"/>
                  </a:cubicBezTo>
                  <a:cubicBezTo>
                    <a:pt x="3323" y="7529"/>
                    <a:pt x="3465" y="7625"/>
                    <a:pt x="3644" y="7648"/>
                  </a:cubicBezTo>
                  <a:cubicBezTo>
                    <a:pt x="3668" y="7648"/>
                    <a:pt x="3715" y="7672"/>
                    <a:pt x="3739" y="7672"/>
                  </a:cubicBezTo>
                  <a:cubicBezTo>
                    <a:pt x="3799" y="7672"/>
                    <a:pt x="3882" y="7648"/>
                    <a:pt x="3942" y="7636"/>
                  </a:cubicBezTo>
                  <a:cubicBezTo>
                    <a:pt x="3942" y="7767"/>
                    <a:pt x="3977" y="7886"/>
                    <a:pt x="4061" y="7994"/>
                  </a:cubicBezTo>
                  <a:cubicBezTo>
                    <a:pt x="4156" y="8125"/>
                    <a:pt x="4299" y="8220"/>
                    <a:pt x="4477" y="8244"/>
                  </a:cubicBezTo>
                  <a:cubicBezTo>
                    <a:pt x="4501" y="8244"/>
                    <a:pt x="4549" y="8267"/>
                    <a:pt x="4573" y="8267"/>
                  </a:cubicBezTo>
                  <a:cubicBezTo>
                    <a:pt x="4716" y="8267"/>
                    <a:pt x="4835" y="8220"/>
                    <a:pt x="4954" y="8148"/>
                  </a:cubicBezTo>
                  <a:lnTo>
                    <a:pt x="5287" y="7886"/>
                  </a:lnTo>
                  <a:cubicBezTo>
                    <a:pt x="5370" y="7827"/>
                    <a:pt x="5430" y="7767"/>
                    <a:pt x="5466" y="7684"/>
                  </a:cubicBezTo>
                  <a:lnTo>
                    <a:pt x="6085" y="8029"/>
                  </a:lnTo>
                  <a:cubicBezTo>
                    <a:pt x="6168" y="8077"/>
                    <a:pt x="6275" y="8101"/>
                    <a:pt x="6382" y="8101"/>
                  </a:cubicBezTo>
                  <a:cubicBezTo>
                    <a:pt x="6442" y="8101"/>
                    <a:pt x="6501" y="8089"/>
                    <a:pt x="6561" y="8077"/>
                  </a:cubicBezTo>
                  <a:cubicBezTo>
                    <a:pt x="6716" y="8029"/>
                    <a:pt x="6859" y="7922"/>
                    <a:pt x="6930" y="7779"/>
                  </a:cubicBezTo>
                  <a:cubicBezTo>
                    <a:pt x="6990" y="7648"/>
                    <a:pt x="7013" y="7529"/>
                    <a:pt x="7002" y="7398"/>
                  </a:cubicBezTo>
                  <a:cubicBezTo>
                    <a:pt x="7049" y="7398"/>
                    <a:pt x="7073" y="7422"/>
                    <a:pt x="7121" y="7422"/>
                  </a:cubicBezTo>
                  <a:cubicBezTo>
                    <a:pt x="7347" y="7422"/>
                    <a:pt x="7573" y="7303"/>
                    <a:pt x="7668" y="7089"/>
                  </a:cubicBezTo>
                  <a:cubicBezTo>
                    <a:pt x="7728" y="6970"/>
                    <a:pt x="7764" y="6839"/>
                    <a:pt x="7752" y="6720"/>
                  </a:cubicBezTo>
                  <a:cubicBezTo>
                    <a:pt x="7787" y="6720"/>
                    <a:pt x="7823" y="6732"/>
                    <a:pt x="7871" y="6732"/>
                  </a:cubicBezTo>
                  <a:cubicBezTo>
                    <a:pt x="8085" y="6732"/>
                    <a:pt x="8311" y="6613"/>
                    <a:pt x="8418" y="6410"/>
                  </a:cubicBezTo>
                  <a:cubicBezTo>
                    <a:pt x="8478" y="6291"/>
                    <a:pt x="8502" y="6172"/>
                    <a:pt x="8490" y="6029"/>
                  </a:cubicBezTo>
                  <a:cubicBezTo>
                    <a:pt x="8537" y="6029"/>
                    <a:pt x="8561" y="6053"/>
                    <a:pt x="8609" y="6053"/>
                  </a:cubicBezTo>
                  <a:cubicBezTo>
                    <a:pt x="8668" y="6053"/>
                    <a:pt x="8728" y="6029"/>
                    <a:pt x="8787" y="6017"/>
                  </a:cubicBezTo>
                  <a:cubicBezTo>
                    <a:pt x="8954" y="5970"/>
                    <a:pt x="9085" y="5874"/>
                    <a:pt x="9157" y="5720"/>
                  </a:cubicBezTo>
                  <a:cubicBezTo>
                    <a:pt x="9240" y="5577"/>
                    <a:pt x="9264" y="5410"/>
                    <a:pt x="9204" y="5243"/>
                  </a:cubicBezTo>
                  <a:cubicBezTo>
                    <a:pt x="9192" y="5196"/>
                    <a:pt x="9180" y="5172"/>
                    <a:pt x="9157" y="5136"/>
                  </a:cubicBezTo>
                  <a:lnTo>
                    <a:pt x="9430" y="4946"/>
                  </a:lnTo>
                  <a:lnTo>
                    <a:pt x="9561" y="5124"/>
                  </a:lnTo>
                  <a:cubicBezTo>
                    <a:pt x="9591" y="5161"/>
                    <a:pt x="9644" y="5180"/>
                    <a:pt x="9694" y="5180"/>
                  </a:cubicBezTo>
                  <a:cubicBezTo>
                    <a:pt x="9724" y="5180"/>
                    <a:pt x="9753" y="5173"/>
                    <a:pt x="9776" y="5160"/>
                  </a:cubicBezTo>
                  <a:lnTo>
                    <a:pt x="10192" y="4827"/>
                  </a:lnTo>
                  <a:cubicBezTo>
                    <a:pt x="10264" y="4743"/>
                    <a:pt x="10276" y="4648"/>
                    <a:pt x="10240" y="4577"/>
                  </a:cubicBezTo>
                  <a:cubicBezTo>
                    <a:pt x="10210" y="4539"/>
                    <a:pt x="10157" y="4521"/>
                    <a:pt x="10107" y="4521"/>
                  </a:cubicBezTo>
                  <a:cubicBezTo>
                    <a:pt x="10077" y="4521"/>
                    <a:pt x="10048" y="4527"/>
                    <a:pt x="10026" y="4541"/>
                  </a:cubicBezTo>
                  <a:lnTo>
                    <a:pt x="9728" y="4779"/>
                  </a:lnTo>
                  <a:lnTo>
                    <a:pt x="7347" y="1671"/>
                  </a:lnTo>
                  <a:lnTo>
                    <a:pt x="8704" y="790"/>
                  </a:lnTo>
                  <a:cubicBezTo>
                    <a:pt x="8776" y="755"/>
                    <a:pt x="8787" y="659"/>
                    <a:pt x="8752" y="588"/>
                  </a:cubicBezTo>
                  <a:cubicBezTo>
                    <a:pt x="8721" y="542"/>
                    <a:pt x="8670" y="516"/>
                    <a:pt x="8619" y="516"/>
                  </a:cubicBezTo>
                  <a:cubicBezTo>
                    <a:pt x="8591" y="516"/>
                    <a:pt x="8563" y="523"/>
                    <a:pt x="8537" y="540"/>
                  </a:cubicBezTo>
                  <a:lnTo>
                    <a:pt x="7049" y="1493"/>
                  </a:lnTo>
                  <a:cubicBezTo>
                    <a:pt x="6978" y="1540"/>
                    <a:pt x="6966" y="1648"/>
                    <a:pt x="7002" y="1719"/>
                  </a:cubicBezTo>
                  <a:lnTo>
                    <a:pt x="7275" y="2076"/>
                  </a:lnTo>
                  <a:lnTo>
                    <a:pt x="7085" y="2219"/>
                  </a:lnTo>
                  <a:lnTo>
                    <a:pt x="6311" y="1969"/>
                  </a:lnTo>
                  <a:cubicBezTo>
                    <a:pt x="6287" y="1969"/>
                    <a:pt x="6275" y="1957"/>
                    <a:pt x="6263" y="1957"/>
                  </a:cubicBezTo>
                  <a:lnTo>
                    <a:pt x="4501" y="1957"/>
                  </a:lnTo>
                  <a:cubicBezTo>
                    <a:pt x="4430" y="1957"/>
                    <a:pt x="4370" y="2005"/>
                    <a:pt x="4358" y="2076"/>
                  </a:cubicBezTo>
                  <a:lnTo>
                    <a:pt x="4251" y="2481"/>
                  </a:lnTo>
                  <a:lnTo>
                    <a:pt x="4001" y="2374"/>
                  </a:lnTo>
                  <a:cubicBezTo>
                    <a:pt x="3965" y="2362"/>
                    <a:pt x="3954" y="2362"/>
                    <a:pt x="3930" y="2362"/>
                  </a:cubicBezTo>
                  <a:lnTo>
                    <a:pt x="3227" y="2433"/>
                  </a:lnTo>
                  <a:lnTo>
                    <a:pt x="2989" y="2302"/>
                  </a:lnTo>
                  <a:lnTo>
                    <a:pt x="3215" y="1910"/>
                  </a:lnTo>
                  <a:cubicBezTo>
                    <a:pt x="3251" y="1838"/>
                    <a:pt x="3227" y="1743"/>
                    <a:pt x="3156" y="1707"/>
                  </a:cubicBezTo>
                  <a:lnTo>
                    <a:pt x="251" y="16"/>
                  </a:lnTo>
                  <a:cubicBezTo>
                    <a:pt x="229" y="5"/>
                    <a:pt x="204" y="0"/>
                    <a:pt x="180" y="0"/>
                  </a:cubicBezTo>
                  <a:close/>
                </a:path>
              </a:pathLst>
            </a:custGeom>
            <a:solidFill>
              <a:srgbClr val="FFB5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93" name="Google Shape;293;p16"/>
            <p:cNvSpPr/>
            <p:nvPr/>
          </p:nvSpPr>
          <p:spPr>
            <a:xfrm>
              <a:off x="3059960" y="2009628"/>
              <a:ext cx="37177" cy="26960"/>
            </a:xfrm>
            <a:custGeom>
              <a:avLst/>
              <a:gdLst/>
              <a:ahLst/>
              <a:cxnLst/>
              <a:rect l="l" t="t" r="r" b="b"/>
              <a:pathLst>
                <a:path w="1168" h="847" extrusionOk="0">
                  <a:moveTo>
                    <a:pt x="999" y="0"/>
                  </a:moveTo>
                  <a:cubicBezTo>
                    <a:pt x="971" y="0"/>
                    <a:pt x="943" y="8"/>
                    <a:pt x="918" y="25"/>
                  </a:cubicBezTo>
                  <a:lnTo>
                    <a:pt x="84" y="561"/>
                  </a:lnTo>
                  <a:cubicBezTo>
                    <a:pt x="13" y="608"/>
                    <a:pt x="1" y="692"/>
                    <a:pt x="37" y="775"/>
                  </a:cubicBezTo>
                  <a:cubicBezTo>
                    <a:pt x="72" y="811"/>
                    <a:pt x="120" y="846"/>
                    <a:pt x="156" y="846"/>
                  </a:cubicBezTo>
                  <a:cubicBezTo>
                    <a:pt x="191" y="846"/>
                    <a:pt x="215" y="823"/>
                    <a:pt x="239" y="811"/>
                  </a:cubicBezTo>
                  <a:lnTo>
                    <a:pt x="1073" y="275"/>
                  </a:lnTo>
                  <a:cubicBezTo>
                    <a:pt x="1156" y="239"/>
                    <a:pt x="1168" y="144"/>
                    <a:pt x="1132" y="72"/>
                  </a:cubicBezTo>
                  <a:cubicBezTo>
                    <a:pt x="1101" y="26"/>
                    <a:pt x="1051" y="0"/>
                    <a:pt x="999" y="0"/>
                  </a:cubicBezTo>
                  <a:close/>
                </a:path>
              </a:pathLst>
            </a:custGeom>
            <a:solidFill>
              <a:srgbClr val="FFB5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pic>
        <p:nvPicPr>
          <p:cNvPr id="294" name="Google Shape;294;p16"/>
          <p:cNvPicPr preferRelativeResize="0"/>
          <p:nvPr/>
        </p:nvPicPr>
        <p:blipFill rotWithShape="1">
          <a:blip r:embed="rId4">
            <a:alphaModFix/>
          </a:blip>
          <a:srcRect/>
          <a:stretch/>
        </p:blipFill>
        <p:spPr>
          <a:xfrm>
            <a:off x="622803" y="2002910"/>
            <a:ext cx="3319854" cy="2235715"/>
          </a:xfrm>
          <a:prstGeom prst="rect">
            <a:avLst/>
          </a:prstGeom>
          <a:noFill/>
          <a:ln>
            <a:noFill/>
          </a:ln>
        </p:spPr>
      </p:pic>
      <p:sp>
        <p:nvSpPr>
          <p:cNvPr id="295" name="Google Shape;295;p16"/>
          <p:cNvSpPr txBox="1"/>
          <p:nvPr/>
        </p:nvSpPr>
        <p:spPr>
          <a:xfrm>
            <a:off x="2252067" y="299001"/>
            <a:ext cx="8435339" cy="282175"/>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accent1"/>
              </a:buClr>
              <a:buSzPts val="2800"/>
              <a:buFont typeface="Arial"/>
              <a:buNone/>
            </a:pPr>
            <a:r>
              <a:rPr lang="en-US" sz="2800" b="1">
                <a:solidFill>
                  <a:schemeClr val="accent1"/>
                </a:solidFill>
                <a:latin typeface="Calibri"/>
                <a:ea typeface="Calibri"/>
                <a:cs typeface="Calibri"/>
                <a:sym typeface="Calibri"/>
              </a:rPr>
              <a:t>1.3. CRAAP-test: ett verktyg för att utvärdera källor</a:t>
            </a:r>
            <a:endParaRPr sz="2800" b="1">
              <a:solidFill>
                <a:schemeClr val="accent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17"/>
          <p:cNvSpPr/>
          <p:nvPr/>
        </p:nvSpPr>
        <p:spPr>
          <a:xfrm>
            <a:off x="4616816" y="2379087"/>
            <a:ext cx="79200" cy="317700"/>
          </a:xfrm>
          <a:prstGeom prst="rect">
            <a:avLst/>
          </a:prstGeom>
          <a:solidFill>
            <a:srgbClr val="2796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F3F3F"/>
              </a:solidFill>
              <a:latin typeface="Calibri"/>
              <a:ea typeface="Calibri"/>
              <a:cs typeface="Calibri"/>
              <a:sym typeface="Calibri"/>
            </a:endParaRPr>
          </a:p>
        </p:txBody>
      </p:sp>
      <p:sp>
        <p:nvSpPr>
          <p:cNvPr id="301" name="Google Shape;301;p17"/>
          <p:cNvSpPr txBox="1"/>
          <p:nvPr/>
        </p:nvSpPr>
        <p:spPr>
          <a:xfrm>
            <a:off x="4702023" y="2307068"/>
            <a:ext cx="6038100" cy="4617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400" b="1">
                <a:solidFill>
                  <a:srgbClr val="AEABAB"/>
                </a:solidFill>
                <a:latin typeface="Calibri"/>
                <a:ea typeface="Calibri"/>
                <a:cs typeface="Calibri"/>
                <a:sym typeface="Calibri"/>
              </a:rPr>
              <a:t>C</a:t>
            </a:r>
            <a:r>
              <a:rPr lang="en-US" sz="2400">
                <a:solidFill>
                  <a:srgbClr val="AEABAB"/>
                </a:solidFill>
                <a:latin typeface="Calibri"/>
                <a:ea typeface="Calibri"/>
                <a:cs typeface="Calibri"/>
                <a:sym typeface="Calibri"/>
              </a:rPr>
              <a:t>urrency</a:t>
            </a:r>
            <a:r>
              <a:rPr lang="en-US" sz="2400" b="1">
                <a:solidFill>
                  <a:srgbClr val="AEABAB"/>
                </a:solidFill>
                <a:latin typeface="Calibri"/>
                <a:ea typeface="Calibri"/>
                <a:cs typeface="Calibri"/>
                <a:sym typeface="Calibri"/>
              </a:rPr>
              <a:t>R</a:t>
            </a:r>
            <a:r>
              <a:rPr lang="en-US" sz="2400">
                <a:solidFill>
                  <a:srgbClr val="AEABAB"/>
                </a:solidFill>
                <a:latin typeface="Calibri"/>
                <a:ea typeface="Calibri"/>
                <a:cs typeface="Calibri"/>
                <a:sym typeface="Calibri"/>
              </a:rPr>
              <a:t>elevance</a:t>
            </a:r>
            <a:r>
              <a:rPr lang="en-US" sz="2400" b="1">
                <a:solidFill>
                  <a:srgbClr val="AEABAB"/>
                </a:solidFill>
                <a:latin typeface="Calibri"/>
                <a:ea typeface="Calibri"/>
                <a:cs typeface="Calibri"/>
                <a:sym typeface="Calibri"/>
              </a:rPr>
              <a:t>A</a:t>
            </a:r>
            <a:r>
              <a:rPr lang="en-US" sz="2400">
                <a:solidFill>
                  <a:srgbClr val="AEABAB"/>
                </a:solidFill>
                <a:latin typeface="Calibri"/>
                <a:ea typeface="Calibri"/>
                <a:cs typeface="Calibri"/>
                <a:sym typeface="Calibri"/>
              </a:rPr>
              <a:t>uthority</a:t>
            </a:r>
            <a:r>
              <a:rPr lang="en-US" sz="2400" b="1">
                <a:solidFill>
                  <a:schemeClr val="dk1"/>
                </a:solidFill>
                <a:latin typeface="Calibri"/>
                <a:ea typeface="Calibri"/>
                <a:cs typeface="Calibri"/>
                <a:sym typeface="Calibri"/>
              </a:rPr>
              <a:t>A</a:t>
            </a:r>
            <a:r>
              <a:rPr lang="en-US" sz="2400">
                <a:solidFill>
                  <a:schemeClr val="dk1"/>
                </a:solidFill>
                <a:latin typeface="Calibri"/>
                <a:ea typeface="Calibri"/>
                <a:cs typeface="Calibri"/>
                <a:sym typeface="Calibri"/>
              </a:rPr>
              <a:t>ccuracy</a:t>
            </a:r>
            <a:r>
              <a:rPr lang="en-US" sz="2400" b="1">
                <a:solidFill>
                  <a:srgbClr val="AEABAB"/>
                </a:solidFill>
                <a:latin typeface="Calibri"/>
                <a:ea typeface="Calibri"/>
                <a:cs typeface="Calibri"/>
                <a:sym typeface="Calibri"/>
              </a:rPr>
              <a:t>P</a:t>
            </a:r>
            <a:r>
              <a:rPr lang="en-US" sz="2400">
                <a:solidFill>
                  <a:srgbClr val="AEABAB"/>
                </a:solidFill>
                <a:latin typeface="Calibri"/>
                <a:ea typeface="Calibri"/>
                <a:cs typeface="Calibri"/>
                <a:sym typeface="Calibri"/>
              </a:rPr>
              <a:t>urpose</a:t>
            </a:r>
            <a:endParaRPr sz="2400" b="1">
              <a:solidFill>
                <a:srgbClr val="AEABAB"/>
              </a:solidFill>
              <a:latin typeface="Calibri"/>
              <a:ea typeface="Calibri"/>
              <a:cs typeface="Calibri"/>
              <a:sym typeface="Calibri"/>
            </a:endParaRPr>
          </a:p>
        </p:txBody>
      </p:sp>
      <p:sp>
        <p:nvSpPr>
          <p:cNvPr id="302" name="Google Shape;302;p17"/>
          <p:cNvSpPr txBox="1"/>
          <p:nvPr/>
        </p:nvSpPr>
        <p:spPr>
          <a:xfrm>
            <a:off x="4661815" y="2923169"/>
            <a:ext cx="6078300" cy="3140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Innehållets tillförlitlighet, sanning, och riktighet:</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Var kommer informationen från?</a:t>
            </a: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Stöds informationen av bevis?</a:t>
            </a: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har informationen kontrollerats eller analyserats?</a:t>
            </a: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Går det att verifiera informatioenen genom en anna källa eller med personlig kunskap?</a:t>
            </a: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Verkar språket eller tonen fördomsfull och okänslig?</a:t>
            </a: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Finns det stavfel, grammatik eller andra typografiska fel?</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br>
              <a:rPr lang="en-US" sz="1800">
                <a:solidFill>
                  <a:schemeClr val="dk1"/>
                </a:solidFill>
                <a:latin typeface="Consolas"/>
                <a:ea typeface="Consolas"/>
                <a:cs typeface="Consolas"/>
                <a:sym typeface="Consolas"/>
              </a:rPr>
            </a:br>
            <a:endParaRPr sz="1800">
              <a:solidFill>
                <a:srgbClr val="000000"/>
              </a:solidFill>
              <a:latin typeface="Consolas"/>
              <a:ea typeface="Consolas"/>
              <a:cs typeface="Consolas"/>
              <a:sym typeface="Consolas"/>
            </a:endParaRPr>
          </a:p>
        </p:txBody>
      </p:sp>
      <p:sp>
        <p:nvSpPr>
          <p:cNvPr id="303" name="Google Shape;303;p17"/>
          <p:cNvSpPr/>
          <p:nvPr/>
        </p:nvSpPr>
        <p:spPr>
          <a:xfrm>
            <a:off x="7610876" y="5573596"/>
            <a:ext cx="809914" cy="646094"/>
          </a:xfrm>
          <a:custGeom>
            <a:avLst/>
            <a:gdLst/>
            <a:ahLst/>
            <a:cxnLst/>
            <a:rect l="l" t="t" r="r" b="b"/>
            <a:pathLst>
              <a:path w="10919" h="10884" extrusionOk="0">
                <a:moveTo>
                  <a:pt x="9561" y="561"/>
                </a:moveTo>
                <a:lnTo>
                  <a:pt x="9561" y="1203"/>
                </a:lnTo>
                <a:cubicBezTo>
                  <a:pt x="9561" y="1299"/>
                  <a:pt x="9633" y="1370"/>
                  <a:pt x="9728" y="1370"/>
                </a:cubicBezTo>
                <a:lnTo>
                  <a:pt x="10359" y="1370"/>
                </a:lnTo>
                <a:lnTo>
                  <a:pt x="8966" y="2739"/>
                </a:lnTo>
                <a:lnTo>
                  <a:pt x="8394" y="2739"/>
                </a:lnTo>
                <a:lnTo>
                  <a:pt x="9323" y="1811"/>
                </a:lnTo>
                <a:cubicBezTo>
                  <a:pt x="9383" y="1751"/>
                  <a:pt x="9383" y="1644"/>
                  <a:pt x="9323" y="1584"/>
                </a:cubicBezTo>
                <a:cubicBezTo>
                  <a:pt x="9293" y="1555"/>
                  <a:pt x="9252" y="1540"/>
                  <a:pt x="9210" y="1540"/>
                </a:cubicBezTo>
                <a:cubicBezTo>
                  <a:pt x="9168" y="1540"/>
                  <a:pt x="9127" y="1555"/>
                  <a:pt x="9097" y="1584"/>
                </a:cubicBezTo>
                <a:lnTo>
                  <a:pt x="8180" y="2513"/>
                </a:lnTo>
                <a:lnTo>
                  <a:pt x="8180" y="1954"/>
                </a:lnTo>
                <a:lnTo>
                  <a:pt x="9561" y="561"/>
                </a:lnTo>
                <a:close/>
                <a:moveTo>
                  <a:pt x="4441" y="2382"/>
                </a:moveTo>
                <a:cubicBezTo>
                  <a:pt x="5513" y="2382"/>
                  <a:pt x="6489" y="2799"/>
                  <a:pt x="7228" y="3466"/>
                </a:cubicBezTo>
                <a:lnTo>
                  <a:pt x="4334" y="6347"/>
                </a:lnTo>
                <a:cubicBezTo>
                  <a:pt x="4275" y="6406"/>
                  <a:pt x="4275" y="6514"/>
                  <a:pt x="4334" y="6573"/>
                </a:cubicBezTo>
                <a:cubicBezTo>
                  <a:pt x="4370" y="6609"/>
                  <a:pt x="4406" y="6621"/>
                  <a:pt x="4453" y="6621"/>
                </a:cubicBezTo>
                <a:cubicBezTo>
                  <a:pt x="4501" y="6621"/>
                  <a:pt x="4525" y="6609"/>
                  <a:pt x="4572" y="6573"/>
                </a:cubicBezTo>
                <a:lnTo>
                  <a:pt x="5287" y="5859"/>
                </a:lnTo>
                <a:cubicBezTo>
                  <a:pt x="5418" y="6037"/>
                  <a:pt x="5477" y="6252"/>
                  <a:pt x="5477" y="6478"/>
                </a:cubicBezTo>
                <a:cubicBezTo>
                  <a:pt x="5477" y="7038"/>
                  <a:pt x="5013" y="7502"/>
                  <a:pt x="4453" y="7502"/>
                </a:cubicBezTo>
                <a:cubicBezTo>
                  <a:pt x="3894" y="7502"/>
                  <a:pt x="3429" y="7038"/>
                  <a:pt x="3429" y="6478"/>
                </a:cubicBezTo>
                <a:cubicBezTo>
                  <a:pt x="3429" y="5906"/>
                  <a:pt x="3894" y="5442"/>
                  <a:pt x="4453" y="5442"/>
                </a:cubicBezTo>
                <a:cubicBezTo>
                  <a:pt x="4513" y="5442"/>
                  <a:pt x="4584" y="5442"/>
                  <a:pt x="4644" y="5466"/>
                </a:cubicBezTo>
                <a:cubicBezTo>
                  <a:pt x="4652" y="5467"/>
                  <a:pt x="4660" y="5467"/>
                  <a:pt x="4668" y="5467"/>
                </a:cubicBezTo>
                <a:cubicBezTo>
                  <a:pt x="4751" y="5467"/>
                  <a:pt x="4813" y="5410"/>
                  <a:pt x="4834" y="5323"/>
                </a:cubicBezTo>
                <a:cubicBezTo>
                  <a:pt x="4858" y="5240"/>
                  <a:pt x="4799" y="5168"/>
                  <a:pt x="4703" y="5133"/>
                </a:cubicBezTo>
                <a:cubicBezTo>
                  <a:pt x="4620" y="5121"/>
                  <a:pt x="4537" y="5109"/>
                  <a:pt x="4453" y="5109"/>
                </a:cubicBezTo>
                <a:cubicBezTo>
                  <a:pt x="3703" y="5109"/>
                  <a:pt x="3096" y="5716"/>
                  <a:pt x="3096" y="6454"/>
                </a:cubicBezTo>
                <a:cubicBezTo>
                  <a:pt x="3096" y="7204"/>
                  <a:pt x="3703" y="7811"/>
                  <a:pt x="4453" y="7811"/>
                </a:cubicBezTo>
                <a:cubicBezTo>
                  <a:pt x="5192" y="7811"/>
                  <a:pt x="5811" y="7204"/>
                  <a:pt x="5811" y="6454"/>
                </a:cubicBezTo>
                <a:cubicBezTo>
                  <a:pt x="5811" y="6145"/>
                  <a:pt x="5704" y="5859"/>
                  <a:pt x="5525" y="5621"/>
                </a:cubicBezTo>
                <a:lnTo>
                  <a:pt x="6025" y="5121"/>
                </a:lnTo>
                <a:cubicBezTo>
                  <a:pt x="6346" y="5490"/>
                  <a:pt x="6525" y="5966"/>
                  <a:pt x="6525" y="6454"/>
                </a:cubicBezTo>
                <a:cubicBezTo>
                  <a:pt x="6525" y="7585"/>
                  <a:pt x="5596" y="8514"/>
                  <a:pt x="4465" y="8514"/>
                </a:cubicBezTo>
                <a:cubicBezTo>
                  <a:pt x="3334" y="8514"/>
                  <a:pt x="2417" y="7585"/>
                  <a:pt x="2417" y="6454"/>
                </a:cubicBezTo>
                <a:cubicBezTo>
                  <a:pt x="2417" y="5323"/>
                  <a:pt x="3334" y="4406"/>
                  <a:pt x="4465" y="4406"/>
                </a:cubicBezTo>
                <a:cubicBezTo>
                  <a:pt x="4811" y="4406"/>
                  <a:pt x="5156" y="4490"/>
                  <a:pt x="5453" y="4656"/>
                </a:cubicBezTo>
                <a:cubicBezTo>
                  <a:pt x="5476" y="4671"/>
                  <a:pt x="5502" y="4678"/>
                  <a:pt x="5528" y="4678"/>
                </a:cubicBezTo>
                <a:cubicBezTo>
                  <a:pt x="5585" y="4678"/>
                  <a:pt x="5643" y="4646"/>
                  <a:pt x="5668" y="4597"/>
                </a:cubicBezTo>
                <a:cubicBezTo>
                  <a:pt x="5715" y="4525"/>
                  <a:pt x="5692" y="4418"/>
                  <a:pt x="5608" y="4371"/>
                </a:cubicBezTo>
                <a:cubicBezTo>
                  <a:pt x="5275" y="4180"/>
                  <a:pt x="4882" y="4097"/>
                  <a:pt x="4477" y="4097"/>
                </a:cubicBezTo>
                <a:cubicBezTo>
                  <a:pt x="3167" y="4097"/>
                  <a:pt x="2120" y="5168"/>
                  <a:pt x="2120" y="6454"/>
                </a:cubicBezTo>
                <a:cubicBezTo>
                  <a:pt x="2120" y="7764"/>
                  <a:pt x="3191" y="8823"/>
                  <a:pt x="4477" y="8823"/>
                </a:cubicBezTo>
                <a:cubicBezTo>
                  <a:pt x="5787" y="8823"/>
                  <a:pt x="6847" y="7752"/>
                  <a:pt x="6847" y="6454"/>
                </a:cubicBezTo>
                <a:cubicBezTo>
                  <a:pt x="6847" y="5883"/>
                  <a:pt x="6644" y="5323"/>
                  <a:pt x="6263" y="4894"/>
                </a:cubicBezTo>
                <a:lnTo>
                  <a:pt x="6763" y="4406"/>
                </a:lnTo>
                <a:cubicBezTo>
                  <a:pt x="7263" y="4966"/>
                  <a:pt x="7549" y="5704"/>
                  <a:pt x="7549" y="6454"/>
                </a:cubicBezTo>
                <a:cubicBezTo>
                  <a:pt x="7549" y="8157"/>
                  <a:pt x="6168" y="9538"/>
                  <a:pt x="4465" y="9538"/>
                </a:cubicBezTo>
                <a:cubicBezTo>
                  <a:pt x="2775" y="9538"/>
                  <a:pt x="1382" y="8157"/>
                  <a:pt x="1382" y="6454"/>
                </a:cubicBezTo>
                <a:cubicBezTo>
                  <a:pt x="1382" y="4763"/>
                  <a:pt x="2775" y="3382"/>
                  <a:pt x="4465" y="3382"/>
                </a:cubicBezTo>
                <a:cubicBezTo>
                  <a:pt x="5061" y="3382"/>
                  <a:pt x="5632" y="3537"/>
                  <a:pt x="6132" y="3870"/>
                </a:cubicBezTo>
                <a:cubicBezTo>
                  <a:pt x="6157" y="3887"/>
                  <a:pt x="6187" y="3895"/>
                  <a:pt x="6217" y="3895"/>
                </a:cubicBezTo>
                <a:cubicBezTo>
                  <a:pt x="6272" y="3895"/>
                  <a:pt x="6328" y="3869"/>
                  <a:pt x="6358" y="3823"/>
                </a:cubicBezTo>
                <a:cubicBezTo>
                  <a:pt x="6406" y="3751"/>
                  <a:pt x="6382" y="3644"/>
                  <a:pt x="6311" y="3597"/>
                </a:cubicBezTo>
                <a:cubicBezTo>
                  <a:pt x="5763" y="3239"/>
                  <a:pt x="5132" y="3061"/>
                  <a:pt x="4477" y="3061"/>
                </a:cubicBezTo>
                <a:cubicBezTo>
                  <a:pt x="2608" y="3061"/>
                  <a:pt x="1084" y="4585"/>
                  <a:pt x="1084" y="6454"/>
                </a:cubicBezTo>
                <a:cubicBezTo>
                  <a:pt x="1084" y="8335"/>
                  <a:pt x="2608" y="9847"/>
                  <a:pt x="4477" y="9847"/>
                </a:cubicBezTo>
                <a:cubicBezTo>
                  <a:pt x="6358" y="9847"/>
                  <a:pt x="7870" y="8335"/>
                  <a:pt x="7870" y="6454"/>
                </a:cubicBezTo>
                <a:cubicBezTo>
                  <a:pt x="7870" y="5609"/>
                  <a:pt x="7561" y="4811"/>
                  <a:pt x="7001" y="4168"/>
                </a:cubicBezTo>
                <a:lnTo>
                  <a:pt x="7489" y="3680"/>
                </a:lnTo>
                <a:cubicBezTo>
                  <a:pt x="8120" y="4418"/>
                  <a:pt x="8537" y="5394"/>
                  <a:pt x="8537" y="6478"/>
                </a:cubicBezTo>
                <a:cubicBezTo>
                  <a:pt x="8537" y="8740"/>
                  <a:pt x="6692" y="10562"/>
                  <a:pt x="4441" y="10562"/>
                </a:cubicBezTo>
                <a:cubicBezTo>
                  <a:pt x="2191" y="10562"/>
                  <a:pt x="346" y="8716"/>
                  <a:pt x="346" y="6478"/>
                </a:cubicBezTo>
                <a:cubicBezTo>
                  <a:pt x="346" y="4228"/>
                  <a:pt x="2191" y="2382"/>
                  <a:pt x="4441" y="2382"/>
                </a:cubicBezTo>
                <a:close/>
                <a:moveTo>
                  <a:pt x="9701" y="1"/>
                </a:moveTo>
                <a:cubicBezTo>
                  <a:pt x="9659" y="1"/>
                  <a:pt x="9617" y="17"/>
                  <a:pt x="9585" y="49"/>
                </a:cubicBezTo>
                <a:lnTo>
                  <a:pt x="7894" y="1739"/>
                </a:lnTo>
                <a:cubicBezTo>
                  <a:pt x="7859" y="1775"/>
                  <a:pt x="7847" y="1811"/>
                  <a:pt x="7847" y="1858"/>
                </a:cubicBezTo>
                <a:lnTo>
                  <a:pt x="7847" y="2811"/>
                </a:lnTo>
                <a:lnTo>
                  <a:pt x="7430" y="3228"/>
                </a:lnTo>
                <a:cubicBezTo>
                  <a:pt x="6644" y="2501"/>
                  <a:pt x="5584" y="2037"/>
                  <a:pt x="4430" y="2037"/>
                </a:cubicBezTo>
                <a:cubicBezTo>
                  <a:pt x="1989" y="2037"/>
                  <a:pt x="0" y="4013"/>
                  <a:pt x="0" y="6454"/>
                </a:cubicBezTo>
                <a:cubicBezTo>
                  <a:pt x="0" y="8895"/>
                  <a:pt x="1989" y="10883"/>
                  <a:pt x="4430" y="10883"/>
                </a:cubicBezTo>
                <a:cubicBezTo>
                  <a:pt x="6870" y="10883"/>
                  <a:pt x="8847" y="8895"/>
                  <a:pt x="8847" y="6454"/>
                </a:cubicBezTo>
                <a:cubicBezTo>
                  <a:pt x="8847" y="5299"/>
                  <a:pt x="8394" y="4240"/>
                  <a:pt x="7656" y="3454"/>
                </a:cubicBezTo>
                <a:lnTo>
                  <a:pt x="8073" y="3037"/>
                </a:lnTo>
                <a:lnTo>
                  <a:pt x="9025" y="3037"/>
                </a:lnTo>
                <a:cubicBezTo>
                  <a:pt x="9073" y="3037"/>
                  <a:pt x="9109" y="3013"/>
                  <a:pt x="9144" y="2989"/>
                </a:cubicBezTo>
                <a:lnTo>
                  <a:pt x="10835" y="1299"/>
                </a:lnTo>
                <a:cubicBezTo>
                  <a:pt x="10895" y="1251"/>
                  <a:pt x="10918" y="1192"/>
                  <a:pt x="10883" y="1132"/>
                </a:cubicBezTo>
                <a:cubicBezTo>
                  <a:pt x="10859" y="1072"/>
                  <a:pt x="10799" y="1025"/>
                  <a:pt x="10740" y="1025"/>
                </a:cubicBezTo>
                <a:lnTo>
                  <a:pt x="9871" y="1025"/>
                </a:lnTo>
                <a:lnTo>
                  <a:pt x="9871" y="168"/>
                </a:lnTo>
                <a:cubicBezTo>
                  <a:pt x="9871" y="108"/>
                  <a:pt x="9823" y="49"/>
                  <a:pt x="9764" y="13"/>
                </a:cubicBezTo>
                <a:cubicBezTo>
                  <a:pt x="9744" y="5"/>
                  <a:pt x="9723" y="1"/>
                  <a:pt x="9701" y="1"/>
                </a:cubicBezTo>
                <a:close/>
              </a:path>
            </a:pathLst>
          </a:custGeom>
          <a:solidFill>
            <a:srgbClr val="266C9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04" name="Google Shape;304;p17"/>
          <p:cNvSpPr txBox="1"/>
          <p:nvPr/>
        </p:nvSpPr>
        <p:spPr>
          <a:xfrm>
            <a:off x="2252067" y="299001"/>
            <a:ext cx="8435339" cy="282175"/>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accent1"/>
              </a:buClr>
              <a:buSzPts val="2800"/>
              <a:buFont typeface="Arial"/>
              <a:buNone/>
            </a:pPr>
            <a:r>
              <a:rPr lang="en-US" sz="2800" b="1">
                <a:solidFill>
                  <a:schemeClr val="accent1"/>
                </a:solidFill>
                <a:latin typeface="Calibri"/>
                <a:ea typeface="Calibri"/>
                <a:cs typeface="Calibri"/>
                <a:sym typeface="Calibri"/>
              </a:rPr>
              <a:t>1.3. CRAAP-test: ett verktyg för att utvärdera källor</a:t>
            </a:r>
            <a:endParaRPr sz="2800" b="1">
              <a:solidFill>
                <a:schemeClr val="accent1"/>
              </a:solidFill>
              <a:latin typeface="Calibri"/>
              <a:ea typeface="Calibri"/>
              <a:cs typeface="Calibri"/>
              <a:sym typeface="Calibri"/>
            </a:endParaRPr>
          </a:p>
        </p:txBody>
      </p:sp>
      <p:pic>
        <p:nvPicPr>
          <p:cNvPr id="305" name="Google Shape;305;p1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76274" y="2102458"/>
            <a:ext cx="3743325" cy="24955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18"/>
          <p:cNvSpPr/>
          <p:nvPr/>
        </p:nvSpPr>
        <p:spPr>
          <a:xfrm>
            <a:off x="4467028" y="2346962"/>
            <a:ext cx="79200" cy="317700"/>
          </a:xfrm>
          <a:prstGeom prst="rect">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F3F3F"/>
              </a:solidFill>
              <a:latin typeface="Calibri"/>
              <a:ea typeface="Calibri"/>
              <a:cs typeface="Calibri"/>
              <a:sym typeface="Calibri"/>
            </a:endParaRPr>
          </a:p>
        </p:txBody>
      </p:sp>
      <p:sp>
        <p:nvSpPr>
          <p:cNvPr id="311" name="Google Shape;311;p18"/>
          <p:cNvSpPr txBox="1"/>
          <p:nvPr/>
        </p:nvSpPr>
        <p:spPr>
          <a:xfrm>
            <a:off x="4546223" y="2274968"/>
            <a:ext cx="6076200" cy="4617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400" b="1">
                <a:solidFill>
                  <a:srgbClr val="AEABAB"/>
                </a:solidFill>
                <a:latin typeface="Calibri"/>
                <a:ea typeface="Calibri"/>
                <a:cs typeface="Calibri"/>
                <a:sym typeface="Calibri"/>
              </a:rPr>
              <a:t>C</a:t>
            </a:r>
            <a:r>
              <a:rPr lang="en-US" sz="2400">
                <a:solidFill>
                  <a:srgbClr val="AEABAB"/>
                </a:solidFill>
                <a:latin typeface="Calibri"/>
                <a:ea typeface="Calibri"/>
                <a:cs typeface="Calibri"/>
                <a:sym typeface="Calibri"/>
              </a:rPr>
              <a:t>urrency</a:t>
            </a:r>
            <a:r>
              <a:rPr lang="en-US" sz="2400" b="1">
                <a:solidFill>
                  <a:srgbClr val="AEABAB"/>
                </a:solidFill>
                <a:latin typeface="Calibri"/>
                <a:ea typeface="Calibri"/>
                <a:cs typeface="Calibri"/>
                <a:sym typeface="Calibri"/>
              </a:rPr>
              <a:t>R</a:t>
            </a:r>
            <a:r>
              <a:rPr lang="en-US" sz="2400">
                <a:solidFill>
                  <a:srgbClr val="AEABAB"/>
                </a:solidFill>
                <a:latin typeface="Calibri"/>
                <a:ea typeface="Calibri"/>
                <a:cs typeface="Calibri"/>
                <a:sym typeface="Calibri"/>
              </a:rPr>
              <a:t>elevance</a:t>
            </a:r>
            <a:r>
              <a:rPr lang="en-US" sz="2400" b="1">
                <a:solidFill>
                  <a:srgbClr val="AEABAB"/>
                </a:solidFill>
                <a:latin typeface="Calibri"/>
                <a:ea typeface="Calibri"/>
                <a:cs typeface="Calibri"/>
                <a:sym typeface="Calibri"/>
              </a:rPr>
              <a:t>A</a:t>
            </a:r>
            <a:r>
              <a:rPr lang="en-US" sz="2400">
                <a:solidFill>
                  <a:srgbClr val="AEABAB"/>
                </a:solidFill>
                <a:latin typeface="Calibri"/>
                <a:ea typeface="Calibri"/>
                <a:cs typeface="Calibri"/>
                <a:sym typeface="Calibri"/>
              </a:rPr>
              <a:t>uthority</a:t>
            </a:r>
            <a:r>
              <a:rPr lang="en-US" sz="2400" b="1">
                <a:solidFill>
                  <a:srgbClr val="AEABAB"/>
                </a:solidFill>
                <a:latin typeface="Calibri"/>
                <a:ea typeface="Calibri"/>
                <a:cs typeface="Calibri"/>
                <a:sym typeface="Calibri"/>
              </a:rPr>
              <a:t>A</a:t>
            </a:r>
            <a:r>
              <a:rPr lang="en-US" sz="2400">
                <a:solidFill>
                  <a:srgbClr val="AEABAB"/>
                </a:solidFill>
                <a:latin typeface="Calibri"/>
                <a:ea typeface="Calibri"/>
                <a:cs typeface="Calibri"/>
                <a:sym typeface="Calibri"/>
              </a:rPr>
              <a:t>ccuracy</a:t>
            </a:r>
            <a:r>
              <a:rPr lang="en-US" sz="2400" b="1">
                <a:solidFill>
                  <a:schemeClr val="dk1"/>
                </a:solidFill>
                <a:latin typeface="Calibri"/>
                <a:ea typeface="Calibri"/>
                <a:cs typeface="Calibri"/>
                <a:sym typeface="Calibri"/>
              </a:rPr>
              <a:t>P</a:t>
            </a:r>
            <a:r>
              <a:rPr lang="en-US" sz="2400">
                <a:solidFill>
                  <a:schemeClr val="dk1"/>
                </a:solidFill>
                <a:latin typeface="Calibri"/>
                <a:ea typeface="Calibri"/>
                <a:cs typeface="Calibri"/>
                <a:sym typeface="Calibri"/>
              </a:rPr>
              <a:t>urpose</a:t>
            </a:r>
            <a:endParaRPr sz="2400" b="1">
              <a:solidFill>
                <a:schemeClr val="dk1"/>
              </a:solidFill>
              <a:latin typeface="Calibri"/>
              <a:ea typeface="Calibri"/>
              <a:cs typeface="Calibri"/>
              <a:sym typeface="Calibri"/>
            </a:endParaRPr>
          </a:p>
        </p:txBody>
      </p:sp>
      <p:sp>
        <p:nvSpPr>
          <p:cNvPr id="312" name="Google Shape;312;p18"/>
          <p:cNvSpPr txBox="1"/>
          <p:nvPr/>
        </p:nvSpPr>
        <p:spPr>
          <a:xfrm>
            <a:off x="4467015" y="2919940"/>
            <a:ext cx="6078300" cy="2586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Skälet till att informationen skrivits: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Vad är syftet med informationen? Att informera, undervisa, sälja, undervisa eller övertyga?</a:t>
            </a: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Är författarnas/sponsorernas avsikter eller syfte tydligt?</a:t>
            </a: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Är informationen fakta, åsikter eller propaganda? </a:t>
            </a: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Verkar ståndpunkten objektiv och opartisk? </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FInns det politiska, ideologiska, kulturella , religiösa, institutionella eller personliga fördomar?</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3" name="Google Shape;313;p18"/>
          <p:cNvSpPr/>
          <p:nvPr/>
        </p:nvSpPr>
        <p:spPr>
          <a:xfrm>
            <a:off x="9205027" y="5426702"/>
            <a:ext cx="568917" cy="561835"/>
          </a:xfrm>
          <a:custGeom>
            <a:avLst/>
            <a:gdLst/>
            <a:ahLst/>
            <a:cxnLst/>
            <a:rect l="l" t="t" r="r" b="b"/>
            <a:pathLst>
              <a:path w="17593" h="17374" extrusionOk="0">
                <a:moveTo>
                  <a:pt x="14673" y="1266"/>
                </a:moveTo>
                <a:lnTo>
                  <a:pt x="14624" y="1314"/>
                </a:lnTo>
                <a:lnTo>
                  <a:pt x="14600" y="1363"/>
                </a:lnTo>
                <a:lnTo>
                  <a:pt x="14575" y="1412"/>
                </a:lnTo>
                <a:lnTo>
                  <a:pt x="14575" y="1485"/>
                </a:lnTo>
                <a:lnTo>
                  <a:pt x="14600" y="1533"/>
                </a:lnTo>
                <a:lnTo>
                  <a:pt x="14648" y="1606"/>
                </a:lnTo>
                <a:lnTo>
                  <a:pt x="14697" y="1631"/>
                </a:lnTo>
                <a:lnTo>
                  <a:pt x="14940" y="1728"/>
                </a:lnTo>
                <a:lnTo>
                  <a:pt x="15159" y="1825"/>
                </a:lnTo>
                <a:lnTo>
                  <a:pt x="15354" y="1971"/>
                </a:lnTo>
                <a:lnTo>
                  <a:pt x="15524" y="2166"/>
                </a:lnTo>
                <a:lnTo>
                  <a:pt x="15597" y="2263"/>
                </a:lnTo>
                <a:lnTo>
                  <a:pt x="15646" y="2360"/>
                </a:lnTo>
                <a:lnTo>
                  <a:pt x="15695" y="2579"/>
                </a:lnTo>
                <a:lnTo>
                  <a:pt x="15792" y="3017"/>
                </a:lnTo>
                <a:lnTo>
                  <a:pt x="15816" y="3090"/>
                </a:lnTo>
                <a:lnTo>
                  <a:pt x="15865" y="3139"/>
                </a:lnTo>
                <a:lnTo>
                  <a:pt x="15938" y="3163"/>
                </a:lnTo>
                <a:lnTo>
                  <a:pt x="15987" y="3188"/>
                </a:lnTo>
                <a:lnTo>
                  <a:pt x="16060" y="3163"/>
                </a:lnTo>
                <a:lnTo>
                  <a:pt x="16133" y="3139"/>
                </a:lnTo>
                <a:lnTo>
                  <a:pt x="16181" y="3090"/>
                </a:lnTo>
                <a:lnTo>
                  <a:pt x="16206" y="3017"/>
                </a:lnTo>
                <a:lnTo>
                  <a:pt x="16254" y="2871"/>
                </a:lnTo>
                <a:lnTo>
                  <a:pt x="16254" y="2725"/>
                </a:lnTo>
                <a:lnTo>
                  <a:pt x="16230" y="2579"/>
                </a:lnTo>
                <a:lnTo>
                  <a:pt x="16181" y="2409"/>
                </a:lnTo>
                <a:lnTo>
                  <a:pt x="16133" y="2263"/>
                </a:lnTo>
                <a:lnTo>
                  <a:pt x="16060" y="2117"/>
                </a:lnTo>
                <a:lnTo>
                  <a:pt x="15889" y="1874"/>
                </a:lnTo>
                <a:lnTo>
                  <a:pt x="15670" y="1631"/>
                </a:lnTo>
                <a:lnTo>
                  <a:pt x="15524" y="1509"/>
                </a:lnTo>
                <a:lnTo>
                  <a:pt x="15378" y="1436"/>
                </a:lnTo>
                <a:lnTo>
                  <a:pt x="15232" y="1363"/>
                </a:lnTo>
                <a:lnTo>
                  <a:pt x="15086" y="1290"/>
                </a:lnTo>
                <a:lnTo>
                  <a:pt x="14916" y="1266"/>
                </a:lnTo>
                <a:close/>
                <a:moveTo>
                  <a:pt x="2458" y="2263"/>
                </a:moveTo>
                <a:lnTo>
                  <a:pt x="2725" y="2433"/>
                </a:lnTo>
                <a:lnTo>
                  <a:pt x="2993" y="2604"/>
                </a:lnTo>
                <a:lnTo>
                  <a:pt x="3553" y="2896"/>
                </a:lnTo>
                <a:lnTo>
                  <a:pt x="4550" y="3480"/>
                </a:lnTo>
                <a:lnTo>
                  <a:pt x="4477" y="3528"/>
                </a:lnTo>
                <a:lnTo>
                  <a:pt x="4137" y="3942"/>
                </a:lnTo>
                <a:lnTo>
                  <a:pt x="4015" y="4088"/>
                </a:lnTo>
                <a:lnTo>
                  <a:pt x="3918" y="4210"/>
                </a:lnTo>
                <a:lnTo>
                  <a:pt x="3261" y="3723"/>
                </a:lnTo>
                <a:lnTo>
                  <a:pt x="2969" y="3480"/>
                </a:lnTo>
                <a:lnTo>
                  <a:pt x="2677" y="3212"/>
                </a:lnTo>
                <a:lnTo>
                  <a:pt x="2360" y="2969"/>
                </a:lnTo>
                <a:lnTo>
                  <a:pt x="2044" y="2725"/>
                </a:lnTo>
                <a:lnTo>
                  <a:pt x="2239" y="2482"/>
                </a:lnTo>
                <a:lnTo>
                  <a:pt x="2458" y="2263"/>
                </a:lnTo>
                <a:close/>
                <a:moveTo>
                  <a:pt x="4721" y="3577"/>
                </a:moveTo>
                <a:lnTo>
                  <a:pt x="5232" y="3869"/>
                </a:lnTo>
                <a:lnTo>
                  <a:pt x="6278" y="4477"/>
                </a:lnTo>
                <a:lnTo>
                  <a:pt x="6132" y="4648"/>
                </a:lnTo>
                <a:lnTo>
                  <a:pt x="6010" y="4842"/>
                </a:lnTo>
                <a:lnTo>
                  <a:pt x="5840" y="5086"/>
                </a:lnTo>
                <a:lnTo>
                  <a:pt x="5694" y="5329"/>
                </a:lnTo>
                <a:lnTo>
                  <a:pt x="5256" y="5086"/>
                </a:lnTo>
                <a:lnTo>
                  <a:pt x="4842" y="4842"/>
                </a:lnTo>
                <a:lnTo>
                  <a:pt x="4137" y="4380"/>
                </a:lnTo>
                <a:lnTo>
                  <a:pt x="4258" y="4283"/>
                </a:lnTo>
                <a:lnTo>
                  <a:pt x="4356" y="4161"/>
                </a:lnTo>
                <a:lnTo>
                  <a:pt x="4696" y="3747"/>
                </a:lnTo>
                <a:lnTo>
                  <a:pt x="4721" y="3650"/>
                </a:lnTo>
                <a:lnTo>
                  <a:pt x="4721" y="3577"/>
                </a:lnTo>
                <a:close/>
                <a:moveTo>
                  <a:pt x="9271" y="9101"/>
                </a:moveTo>
                <a:lnTo>
                  <a:pt x="9247" y="9149"/>
                </a:lnTo>
                <a:lnTo>
                  <a:pt x="9125" y="9563"/>
                </a:lnTo>
                <a:lnTo>
                  <a:pt x="9028" y="9977"/>
                </a:lnTo>
                <a:lnTo>
                  <a:pt x="8979" y="10171"/>
                </a:lnTo>
                <a:lnTo>
                  <a:pt x="8955" y="10366"/>
                </a:lnTo>
                <a:lnTo>
                  <a:pt x="8955" y="10585"/>
                </a:lnTo>
                <a:lnTo>
                  <a:pt x="9003" y="10755"/>
                </a:lnTo>
                <a:lnTo>
                  <a:pt x="9003" y="10779"/>
                </a:lnTo>
                <a:lnTo>
                  <a:pt x="9028" y="10804"/>
                </a:lnTo>
                <a:lnTo>
                  <a:pt x="9052" y="10804"/>
                </a:lnTo>
                <a:lnTo>
                  <a:pt x="9076" y="10779"/>
                </a:lnTo>
                <a:lnTo>
                  <a:pt x="9149" y="10633"/>
                </a:lnTo>
                <a:lnTo>
                  <a:pt x="9174" y="10463"/>
                </a:lnTo>
                <a:lnTo>
                  <a:pt x="9222" y="10123"/>
                </a:lnTo>
                <a:lnTo>
                  <a:pt x="9271" y="9660"/>
                </a:lnTo>
                <a:lnTo>
                  <a:pt x="9320" y="9174"/>
                </a:lnTo>
                <a:lnTo>
                  <a:pt x="9320" y="9125"/>
                </a:lnTo>
                <a:lnTo>
                  <a:pt x="9295" y="9101"/>
                </a:lnTo>
                <a:close/>
                <a:moveTo>
                  <a:pt x="11874" y="9149"/>
                </a:moveTo>
                <a:lnTo>
                  <a:pt x="11899" y="9295"/>
                </a:lnTo>
                <a:lnTo>
                  <a:pt x="11947" y="9417"/>
                </a:lnTo>
                <a:lnTo>
                  <a:pt x="12093" y="9709"/>
                </a:lnTo>
                <a:lnTo>
                  <a:pt x="12239" y="9977"/>
                </a:lnTo>
                <a:lnTo>
                  <a:pt x="12385" y="10244"/>
                </a:lnTo>
                <a:lnTo>
                  <a:pt x="12556" y="10560"/>
                </a:lnTo>
                <a:lnTo>
                  <a:pt x="12385" y="10658"/>
                </a:lnTo>
                <a:lnTo>
                  <a:pt x="12264" y="10755"/>
                </a:lnTo>
                <a:lnTo>
                  <a:pt x="12045" y="10925"/>
                </a:lnTo>
                <a:lnTo>
                  <a:pt x="11923" y="10998"/>
                </a:lnTo>
                <a:lnTo>
                  <a:pt x="11826" y="11096"/>
                </a:lnTo>
                <a:lnTo>
                  <a:pt x="11582" y="10706"/>
                </a:lnTo>
                <a:lnTo>
                  <a:pt x="11461" y="10487"/>
                </a:lnTo>
                <a:lnTo>
                  <a:pt x="11315" y="10220"/>
                </a:lnTo>
                <a:lnTo>
                  <a:pt x="11169" y="9977"/>
                </a:lnTo>
                <a:lnTo>
                  <a:pt x="11071" y="9879"/>
                </a:lnTo>
                <a:lnTo>
                  <a:pt x="10974" y="9782"/>
                </a:lnTo>
                <a:lnTo>
                  <a:pt x="11412" y="9466"/>
                </a:lnTo>
                <a:lnTo>
                  <a:pt x="11850" y="9174"/>
                </a:lnTo>
                <a:lnTo>
                  <a:pt x="11874" y="9149"/>
                </a:lnTo>
                <a:close/>
                <a:moveTo>
                  <a:pt x="8492" y="9685"/>
                </a:moveTo>
                <a:lnTo>
                  <a:pt x="8492" y="9709"/>
                </a:lnTo>
                <a:lnTo>
                  <a:pt x="8395" y="10439"/>
                </a:lnTo>
                <a:lnTo>
                  <a:pt x="8346" y="10852"/>
                </a:lnTo>
                <a:lnTo>
                  <a:pt x="8346" y="11047"/>
                </a:lnTo>
                <a:lnTo>
                  <a:pt x="8346" y="11169"/>
                </a:lnTo>
                <a:lnTo>
                  <a:pt x="8371" y="11242"/>
                </a:lnTo>
                <a:lnTo>
                  <a:pt x="8419" y="11290"/>
                </a:lnTo>
                <a:lnTo>
                  <a:pt x="8444" y="11290"/>
                </a:lnTo>
                <a:lnTo>
                  <a:pt x="8468" y="11266"/>
                </a:lnTo>
                <a:lnTo>
                  <a:pt x="8517" y="11120"/>
                </a:lnTo>
                <a:lnTo>
                  <a:pt x="8541" y="10974"/>
                </a:lnTo>
                <a:lnTo>
                  <a:pt x="8565" y="10658"/>
                </a:lnTo>
                <a:lnTo>
                  <a:pt x="8565" y="10195"/>
                </a:lnTo>
                <a:lnTo>
                  <a:pt x="8565" y="9733"/>
                </a:lnTo>
                <a:lnTo>
                  <a:pt x="8541" y="9709"/>
                </a:lnTo>
                <a:lnTo>
                  <a:pt x="8517" y="9685"/>
                </a:lnTo>
                <a:close/>
                <a:moveTo>
                  <a:pt x="12702" y="10852"/>
                </a:moveTo>
                <a:lnTo>
                  <a:pt x="13286" y="11972"/>
                </a:lnTo>
                <a:lnTo>
                  <a:pt x="13578" y="12556"/>
                </a:lnTo>
                <a:lnTo>
                  <a:pt x="13505" y="12580"/>
                </a:lnTo>
                <a:lnTo>
                  <a:pt x="13407" y="12629"/>
                </a:lnTo>
                <a:lnTo>
                  <a:pt x="13286" y="12726"/>
                </a:lnTo>
                <a:lnTo>
                  <a:pt x="13018" y="12945"/>
                </a:lnTo>
                <a:lnTo>
                  <a:pt x="12677" y="12410"/>
                </a:lnTo>
                <a:lnTo>
                  <a:pt x="11947" y="11315"/>
                </a:lnTo>
                <a:lnTo>
                  <a:pt x="12069" y="11242"/>
                </a:lnTo>
                <a:lnTo>
                  <a:pt x="12191" y="11169"/>
                </a:lnTo>
                <a:lnTo>
                  <a:pt x="12410" y="11023"/>
                </a:lnTo>
                <a:lnTo>
                  <a:pt x="12556" y="10950"/>
                </a:lnTo>
                <a:lnTo>
                  <a:pt x="12702" y="10852"/>
                </a:lnTo>
                <a:close/>
                <a:moveTo>
                  <a:pt x="13724" y="12823"/>
                </a:moveTo>
                <a:lnTo>
                  <a:pt x="14965" y="15232"/>
                </a:lnTo>
                <a:lnTo>
                  <a:pt x="14770" y="15378"/>
                </a:lnTo>
                <a:lnTo>
                  <a:pt x="13991" y="14283"/>
                </a:lnTo>
                <a:lnTo>
                  <a:pt x="13188" y="13164"/>
                </a:lnTo>
                <a:lnTo>
                  <a:pt x="13334" y="13091"/>
                </a:lnTo>
                <a:lnTo>
                  <a:pt x="13456" y="13018"/>
                </a:lnTo>
                <a:lnTo>
                  <a:pt x="13578" y="12921"/>
                </a:lnTo>
                <a:lnTo>
                  <a:pt x="13724" y="12823"/>
                </a:lnTo>
                <a:close/>
                <a:moveTo>
                  <a:pt x="584" y="11534"/>
                </a:moveTo>
                <a:lnTo>
                  <a:pt x="925" y="11704"/>
                </a:lnTo>
                <a:lnTo>
                  <a:pt x="1290" y="11874"/>
                </a:lnTo>
                <a:lnTo>
                  <a:pt x="1655" y="12020"/>
                </a:lnTo>
                <a:lnTo>
                  <a:pt x="2020" y="12166"/>
                </a:lnTo>
                <a:lnTo>
                  <a:pt x="2847" y="12556"/>
                </a:lnTo>
                <a:lnTo>
                  <a:pt x="3261" y="12775"/>
                </a:lnTo>
                <a:lnTo>
                  <a:pt x="3674" y="13018"/>
                </a:lnTo>
                <a:lnTo>
                  <a:pt x="3869" y="13164"/>
                </a:lnTo>
                <a:lnTo>
                  <a:pt x="4064" y="13359"/>
                </a:lnTo>
                <a:lnTo>
                  <a:pt x="4258" y="13529"/>
                </a:lnTo>
                <a:lnTo>
                  <a:pt x="4404" y="13748"/>
                </a:lnTo>
                <a:lnTo>
                  <a:pt x="4550" y="13967"/>
                </a:lnTo>
                <a:lnTo>
                  <a:pt x="4696" y="14186"/>
                </a:lnTo>
                <a:lnTo>
                  <a:pt x="4940" y="14648"/>
                </a:lnTo>
                <a:lnTo>
                  <a:pt x="5159" y="15135"/>
                </a:lnTo>
                <a:lnTo>
                  <a:pt x="5378" y="15622"/>
                </a:lnTo>
                <a:lnTo>
                  <a:pt x="5572" y="16133"/>
                </a:lnTo>
                <a:lnTo>
                  <a:pt x="5816" y="16595"/>
                </a:lnTo>
                <a:lnTo>
                  <a:pt x="5621" y="16327"/>
                </a:lnTo>
                <a:lnTo>
                  <a:pt x="5305" y="15841"/>
                </a:lnTo>
                <a:lnTo>
                  <a:pt x="5037" y="15330"/>
                </a:lnTo>
                <a:lnTo>
                  <a:pt x="4842" y="14916"/>
                </a:lnTo>
                <a:lnTo>
                  <a:pt x="4648" y="14454"/>
                </a:lnTo>
                <a:lnTo>
                  <a:pt x="4550" y="14259"/>
                </a:lnTo>
                <a:lnTo>
                  <a:pt x="4429" y="14040"/>
                </a:lnTo>
                <a:lnTo>
                  <a:pt x="4283" y="13870"/>
                </a:lnTo>
                <a:lnTo>
                  <a:pt x="4112" y="13699"/>
                </a:lnTo>
                <a:lnTo>
                  <a:pt x="4137" y="13602"/>
                </a:lnTo>
                <a:lnTo>
                  <a:pt x="4112" y="13529"/>
                </a:lnTo>
                <a:lnTo>
                  <a:pt x="4039" y="13456"/>
                </a:lnTo>
                <a:lnTo>
                  <a:pt x="3918" y="13407"/>
                </a:lnTo>
                <a:lnTo>
                  <a:pt x="3820" y="13383"/>
                </a:lnTo>
                <a:lnTo>
                  <a:pt x="3747" y="13334"/>
                </a:lnTo>
                <a:lnTo>
                  <a:pt x="3553" y="13237"/>
                </a:lnTo>
                <a:lnTo>
                  <a:pt x="3382" y="13091"/>
                </a:lnTo>
                <a:lnTo>
                  <a:pt x="3212" y="12994"/>
                </a:lnTo>
                <a:lnTo>
                  <a:pt x="2774" y="12750"/>
                </a:lnTo>
                <a:lnTo>
                  <a:pt x="2312" y="12531"/>
                </a:lnTo>
                <a:lnTo>
                  <a:pt x="1144" y="11996"/>
                </a:lnTo>
                <a:lnTo>
                  <a:pt x="828" y="11850"/>
                </a:lnTo>
                <a:lnTo>
                  <a:pt x="682" y="11777"/>
                </a:lnTo>
                <a:lnTo>
                  <a:pt x="511" y="11704"/>
                </a:lnTo>
                <a:lnTo>
                  <a:pt x="584" y="11534"/>
                </a:lnTo>
                <a:close/>
                <a:moveTo>
                  <a:pt x="16011" y="438"/>
                </a:moveTo>
                <a:lnTo>
                  <a:pt x="16230" y="487"/>
                </a:lnTo>
                <a:lnTo>
                  <a:pt x="16449" y="560"/>
                </a:lnTo>
                <a:lnTo>
                  <a:pt x="16644" y="657"/>
                </a:lnTo>
                <a:lnTo>
                  <a:pt x="16838" y="803"/>
                </a:lnTo>
                <a:lnTo>
                  <a:pt x="16936" y="901"/>
                </a:lnTo>
                <a:lnTo>
                  <a:pt x="17009" y="1022"/>
                </a:lnTo>
                <a:lnTo>
                  <a:pt x="17082" y="1144"/>
                </a:lnTo>
                <a:lnTo>
                  <a:pt x="17130" y="1266"/>
                </a:lnTo>
                <a:lnTo>
                  <a:pt x="17057" y="1168"/>
                </a:lnTo>
                <a:lnTo>
                  <a:pt x="16960" y="1095"/>
                </a:lnTo>
                <a:lnTo>
                  <a:pt x="16936" y="1120"/>
                </a:lnTo>
                <a:lnTo>
                  <a:pt x="16911" y="1168"/>
                </a:lnTo>
                <a:lnTo>
                  <a:pt x="16911" y="1217"/>
                </a:lnTo>
                <a:lnTo>
                  <a:pt x="16911" y="1339"/>
                </a:lnTo>
                <a:lnTo>
                  <a:pt x="16984" y="1582"/>
                </a:lnTo>
                <a:lnTo>
                  <a:pt x="17033" y="1825"/>
                </a:lnTo>
                <a:lnTo>
                  <a:pt x="17057" y="1947"/>
                </a:lnTo>
                <a:lnTo>
                  <a:pt x="17106" y="2069"/>
                </a:lnTo>
                <a:lnTo>
                  <a:pt x="17033" y="2336"/>
                </a:lnTo>
                <a:lnTo>
                  <a:pt x="16911" y="2628"/>
                </a:lnTo>
                <a:lnTo>
                  <a:pt x="16887" y="2214"/>
                </a:lnTo>
                <a:lnTo>
                  <a:pt x="16838" y="2020"/>
                </a:lnTo>
                <a:lnTo>
                  <a:pt x="16741" y="1825"/>
                </a:lnTo>
                <a:lnTo>
                  <a:pt x="16717" y="1801"/>
                </a:lnTo>
                <a:lnTo>
                  <a:pt x="16668" y="1801"/>
                </a:lnTo>
                <a:lnTo>
                  <a:pt x="16644" y="1825"/>
                </a:lnTo>
                <a:lnTo>
                  <a:pt x="16595" y="2020"/>
                </a:lnTo>
                <a:lnTo>
                  <a:pt x="16571" y="2239"/>
                </a:lnTo>
                <a:lnTo>
                  <a:pt x="16571" y="2628"/>
                </a:lnTo>
                <a:lnTo>
                  <a:pt x="16571" y="2920"/>
                </a:lnTo>
                <a:lnTo>
                  <a:pt x="16595" y="3090"/>
                </a:lnTo>
                <a:lnTo>
                  <a:pt x="16619" y="3212"/>
                </a:lnTo>
                <a:lnTo>
                  <a:pt x="16522" y="3382"/>
                </a:lnTo>
                <a:lnTo>
                  <a:pt x="16473" y="3212"/>
                </a:lnTo>
                <a:lnTo>
                  <a:pt x="16473" y="2871"/>
                </a:lnTo>
                <a:lnTo>
                  <a:pt x="16473" y="2531"/>
                </a:lnTo>
                <a:lnTo>
                  <a:pt x="16449" y="2506"/>
                </a:lnTo>
                <a:lnTo>
                  <a:pt x="16425" y="2482"/>
                </a:lnTo>
                <a:lnTo>
                  <a:pt x="16400" y="2482"/>
                </a:lnTo>
                <a:lnTo>
                  <a:pt x="16400" y="2506"/>
                </a:lnTo>
                <a:lnTo>
                  <a:pt x="16327" y="2652"/>
                </a:lnTo>
                <a:lnTo>
                  <a:pt x="16303" y="2798"/>
                </a:lnTo>
                <a:lnTo>
                  <a:pt x="16279" y="2969"/>
                </a:lnTo>
                <a:lnTo>
                  <a:pt x="16254" y="3115"/>
                </a:lnTo>
                <a:lnTo>
                  <a:pt x="16279" y="3382"/>
                </a:lnTo>
                <a:lnTo>
                  <a:pt x="16303" y="3528"/>
                </a:lnTo>
                <a:lnTo>
                  <a:pt x="16352" y="3650"/>
                </a:lnTo>
                <a:lnTo>
                  <a:pt x="16133" y="3966"/>
                </a:lnTo>
                <a:lnTo>
                  <a:pt x="16084" y="4015"/>
                </a:lnTo>
                <a:lnTo>
                  <a:pt x="16035" y="3699"/>
                </a:lnTo>
                <a:lnTo>
                  <a:pt x="16011" y="3358"/>
                </a:lnTo>
                <a:lnTo>
                  <a:pt x="16011" y="3334"/>
                </a:lnTo>
                <a:lnTo>
                  <a:pt x="15962" y="3334"/>
                </a:lnTo>
                <a:lnTo>
                  <a:pt x="15938" y="3358"/>
                </a:lnTo>
                <a:lnTo>
                  <a:pt x="15889" y="3528"/>
                </a:lnTo>
                <a:lnTo>
                  <a:pt x="15841" y="3723"/>
                </a:lnTo>
                <a:lnTo>
                  <a:pt x="15841" y="3893"/>
                </a:lnTo>
                <a:lnTo>
                  <a:pt x="15841" y="4088"/>
                </a:lnTo>
                <a:lnTo>
                  <a:pt x="15865" y="4307"/>
                </a:lnTo>
                <a:lnTo>
                  <a:pt x="15719" y="4477"/>
                </a:lnTo>
                <a:lnTo>
                  <a:pt x="15695" y="4112"/>
                </a:lnTo>
                <a:lnTo>
                  <a:pt x="15646" y="3747"/>
                </a:lnTo>
                <a:lnTo>
                  <a:pt x="15646" y="3723"/>
                </a:lnTo>
                <a:lnTo>
                  <a:pt x="15597" y="3723"/>
                </a:lnTo>
                <a:lnTo>
                  <a:pt x="15573" y="3747"/>
                </a:lnTo>
                <a:lnTo>
                  <a:pt x="15524" y="4210"/>
                </a:lnTo>
                <a:lnTo>
                  <a:pt x="15500" y="4453"/>
                </a:lnTo>
                <a:lnTo>
                  <a:pt x="15524" y="4696"/>
                </a:lnTo>
                <a:lnTo>
                  <a:pt x="15257" y="4940"/>
                </a:lnTo>
                <a:lnTo>
                  <a:pt x="15281" y="4721"/>
                </a:lnTo>
                <a:lnTo>
                  <a:pt x="15281" y="4477"/>
                </a:lnTo>
                <a:lnTo>
                  <a:pt x="15257" y="3699"/>
                </a:lnTo>
                <a:lnTo>
                  <a:pt x="15232" y="3650"/>
                </a:lnTo>
                <a:lnTo>
                  <a:pt x="15159" y="3650"/>
                </a:lnTo>
                <a:lnTo>
                  <a:pt x="15135" y="3699"/>
                </a:lnTo>
                <a:lnTo>
                  <a:pt x="15086" y="4477"/>
                </a:lnTo>
                <a:lnTo>
                  <a:pt x="15062" y="4794"/>
                </a:lnTo>
                <a:lnTo>
                  <a:pt x="15062" y="4964"/>
                </a:lnTo>
                <a:lnTo>
                  <a:pt x="15086" y="5110"/>
                </a:lnTo>
                <a:lnTo>
                  <a:pt x="14916" y="5256"/>
                </a:lnTo>
                <a:lnTo>
                  <a:pt x="14916" y="5134"/>
                </a:lnTo>
                <a:lnTo>
                  <a:pt x="14867" y="4672"/>
                </a:lnTo>
                <a:lnTo>
                  <a:pt x="14819" y="4185"/>
                </a:lnTo>
                <a:lnTo>
                  <a:pt x="14794" y="4161"/>
                </a:lnTo>
                <a:lnTo>
                  <a:pt x="14770" y="4161"/>
                </a:lnTo>
                <a:lnTo>
                  <a:pt x="14770" y="4185"/>
                </a:lnTo>
                <a:lnTo>
                  <a:pt x="14697" y="4599"/>
                </a:lnTo>
                <a:lnTo>
                  <a:pt x="14648" y="5013"/>
                </a:lnTo>
                <a:lnTo>
                  <a:pt x="14624" y="5256"/>
                </a:lnTo>
                <a:lnTo>
                  <a:pt x="14624" y="5475"/>
                </a:lnTo>
                <a:lnTo>
                  <a:pt x="14186" y="5791"/>
                </a:lnTo>
                <a:lnTo>
                  <a:pt x="14162" y="5621"/>
                </a:lnTo>
                <a:lnTo>
                  <a:pt x="14113" y="4721"/>
                </a:lnTo>
                <a:lnTo>
                  <a:pt x="14089" y="4696"/>
                </a:lnTo>
                <a:lnTo>
                  <a:pt x="14064" y="4672"/>
                </a:lnTo>
                <a:lnTo>
                  <a:pt x="14016" y="4672"/>
                </a:lnTo>
                <a:lnTo>
                  <a:pt x="13991" y="4696"/>
                </a:lnTo>
                <a:lnTo>
                  <a:pt x="13943" y="4940"/>
                </a:lnTo>
                <a:lnTo>
                  <a:pt x="13894" y="5159"/>
                </a:lnTo>
                <a:lnTo>
                  <a:pt x="13870" y="5378"/>
                </a:lnTo>
                <a:lnTo>
                  <a:pt x="13870" y="5621"/>
                </a:lnTo>
                <a:lnTo>
                  <a:pt x="13870" y="5791"/>
                </a:lnTo>
                <a:lnTo>
                  <a:pt x="13870" y="5986"/>
                </a:lnTo>
                <a:lnTo>
                  <a:pt x="13529" y="6181"/>
                </a:lnTo>
                <a:lnTo>
                  <a:pt x="13480" y="6205"/>
                </a:lnTo>
                <a:lnTo>
                  <a:pt x="13505" y="6083"/>
                </a:lnTo>
                <a:lnTo>
                  <a:pt x="13505" y="5986"/>
                </a:lnTo>
                <a:lnTo>
                  <a:pt x="13480" y="5791"/>
                </a:lnTo>
                <a:lnTo>
                  <a:pt x="13456" y="5524"/>
                </a:lnTo>
                <a:lnTo>
                  <a:pt x="13383" y="5256"/>
                </a:lnTo>
                <a:lnTo>
                  <a:pt x="13359" y="5232"/>
                </a:lnTo>
                <a:lnTo>
                  <a:pt x="13334" y="5256"/>
                </a:lnTo>
                <a:lnTo>
                  <a:pt x="13286" y="5524"/>
                </a:lnTo>
                <a:lnTo>
                  <a:pt x="13286" y="5791"/>
                </a:lnTo>
                <a:lnTo>
                  <a:pt x="13286" y="6035"/>
                </a:lnTo>
                <a:lnTo>
                  <a:pt x="13310" y="6156"/>
                </a:lnTo>
                <a:lnTo>
                  <a:pt x="13359" y="6254"/>
                </a:lnTo>
                <a:lnTo>
                  <a:pt x="13383" y="6278"/>
                </a:lnTo>
                <a:lnTo>
                  <a:pt x="13407" y="6278"/>
                </a:lnTo>
                <a:lnTo>
                  <a:pt x="13407" y="6375"/>
                </a:lnTo>
                <a:lnTo>
                  <a:pt x="13432" y="6448"/>
                </a:lnTo>
                <a:lnTo>
                  <a:pt x="13480" y="6521"/>
                </a:lnTo>
                <a:lnTo>
                  <a:pt x="13553" y="6594"/>
                </a:lnTo>
                <a:lnTo>
                  <a:pt x="13553" y="6789"/>
                </a:lnTo>
                <a:lnTo>
                  <a:pt x="13578" y="6984"/>
                </a:lnTo>
                <a:lnTo>
                  <a:pt x="13699" y="7397"/>
                </a:lnTo>
                <a:lnTo>
                  <a:pt x="13821" y="7787"/>
                </a:lnTo>
                <a:lnTo>
                  <a:pt x="13967" y="8176"/>
                </a:lnTo>
                <a:lnTo>
                  <a:pt x="14575" y="10195"/>
                </a:lnTo>
                <a:lnTo>
                  <a:pt x="15184" y="12312"/>
                </a:lnTo>
                <a:lnTo>
                  <a:pt x="15500" y="13359"/>
                </a:lnTo>
                <a:lnTo>
                  <a:pt x="15865" y="14381"/>
                </a:lnTo>
                <a:lnTo>
                  <a:pt x="15695" y="14575"/>
                </a:lnTo>
                <a:lnTo>
                  <a:pt x="15524" y="14746"/>
                </a:lnTo>
                <a:lnTo>
                  <a:pt x="15208" y="15038"/>
                </a:lnTo>
                <a:lnTo>
                  <a:pt x="13553" y="11801"/>
                </a:lnTo>
                <a:lnTo>
                  <a:pt x="12653" y="10074"/>
                </a:lnTo>
                <a:lnTo>
                  <a:pt x="12531" y="9782"/>
                </a:lnTo>
                <a:lnTo>
                  <a:pt x="12361" y="9441"/>
                </a:lnTo>
                <a:lnTo>
                  <a:pt x="12288" y="9295"/>
                </a:lnTo>
                <a:lnTo>
                  <a:pt x="12191" y="9149"/>
                </a:lnTo>
                <a:lnTo>
                  <a:pt x="12069" y="9028"/>
                </a:lnTo>
                <a:lnTo>
                  <a:pt x="11947" y="8955"/>
                </a:lnTo>
                <a:lnTo>
                  <a:pt x="11899" y="8857"/>
                </a:lnTo>
                <a:lnTo>
                  <a:pt x="11826" y="8809"/>
                </a:lnTo>
                <a:lnTo>
                  <a:pt x="11753" y="8784"/>
                </a:lnTo>
                <a:lnTo>
                  <a:pt x="11704" y="8809"/>
                </a:lnTo>
                <a:lnTo>
                  <a:pt x="11655" y="8833"/>
                </a:lnTo>
                <a:lnTo>
                  <a:pt x="11534" y="8906"/>
                </a:lnTo>
                <a:lnTo>
                  <a:pt x="11534" y="8736"/>
                </a:lnTo>
                <a:lnTo>
                  <a:pt x="11534" y="8419"/>
                </a:lnTo>
                <a:lnTo>
                  <a:pt x="11534" y="8273"/>
                </a:lnTo>
                <a:lnTo>
                  <a:pt x="11509" y="8127"/>
                </a:lnTo>
                <a:lnTo>
                  <a:pt x="11485" y="8103"/>
                </a:lnTo>
                <a:lnTo>
                  <a:pt x="11461" y="8079"/>
                </a:lnTo>
                <a:lnTo>
                  <a:pt x="11436" y="8103"/>
                </a:lnTo>
                <a:lnTo>
                  <a:pt x="11412" y="8127"/>
                </a:lnTo>
                <a:lnTo>
                  <a:pt x="11388" y="8249"/>
                </a:lnTo>
                <a:lnTo>
                  <a:pt x="11363" y="8371"/>
                </a:lnTo>
                <a:lnTo>
                  <a:pt x="11363" y="8638"/>
                </a:lnTo>
                <a:lnTo>
                  <a:pt x="11339" y="8833"/>
                </a:lnTo>
                <a:lnTo>
                  <a:pt x="11363" y="9052"/>
                </a:lnTo>
                <a:lnTo>
                  <a:pt x="10925" y="9368"/>
                </a:lnTo>
                <a:lnTo>
                  <a:pt x="10950" y="9198"/>
                </a:lnTo>
                <a:lnTo>
                  <a:pt x="10974" y="9028"/>
                </a:lnTo>
                <a:lnTo>
                  <a:pt x="10974" y="8687"/>
                </a:lnTo>
                <a:lnTo>
                  <a:pt x="10998" y="8200"/>
                </a:lnTo>
                <a:lnTo>
                  <a:pt x="10974" y="7957"/>
                </a:lnTo>
                <a:lnTo>
                  <a:pt x="10925" y="7714"/>
                </a:lnTo>
                <a:lnTo>
                  <a:pt x="10925" y="7689"/>
                </a:lnTo>
                <a:lnTo>
                  <a:pt x="10852" y="7689"/>
                </a:lnTo>
                <a:lnTo>
                  <a:pt x="10828" y="7714"/>
                </a:lnTo>
                <a:lnTo>
                  <a:pt x="10779" y="7933"/>
                </a:lnTo>
                <a:lnTo>
                  <a:pt x="10731" y="8127"/>
                </a:lnTo>
                <a:lnTo>
                  <a:pt x="10682" y="8541"/>
                </a:lnTo>
                <a:lnTo>
                  <a:pt x="10633" y="9028"/>
                </a:lnTo>
                <a:lnTo>
                  <a:pt x="10633" y="9271"/>
                </a:lnTo>
                <a:lnTo>
                  <a:pt x="10658" y="9393"/>
                </a:lnTo>
                <a:lnTo>
                  <a:pt x="10682" y="9514"/>
                </a:lnTo>
                <a:lnTo>
                  <a:pt x="10706" y="9539"/>
                </a:lnTo>
                <a:lnTo>
                  <a:pt x="10560" y="9660"/>
                </a:lnTo>
                <a:lnTo>
                  <a:pt x="10487" y="9685"/>
                </a:lnTo>
                <a:lnTo>
                  <a:pt x="10439" y="9733"/>
                </a:lnTo>
                <a:lnTo>
                  <a:pt x="10463" y="9466"/>
                </a:lnTo>
                <a:lnTo>
                  <a:pt x="10487" y="9174"/>
                </a:lnTo>
                <a:lnTo>
                  <a:pt x="10536" y="8614"/>
                </a:lnTo>
                <a:lnTo>
                  <a:pt x="10512" y="8346"/>
                </a:lnTo>
                <a:lnTo>
                  <a:pt x="10487" y="8079"/>
                </a:lnTo>
                <a:lnTo>
                  <a:pt x="10463" y="8054"/>
                </a:lnTo>
                <a:lnTo>
                  <a:pt x="10439" y="8030"/>
                </a:lnTo>
                <a:lnTo>
                  <a:pt x="10414" y="8030"/>
                </a:lnTo>
                <a:lnTo>
                  <a:pt x="10414" y="8054"/>
                </a:lnTo>
                <a:lnTo>
                  <a:pt x="10317" y="8298"/>
                </a:lnTo>
                <a:lnTo>
                  <a:pt x="10268" y="8541"/>
                </a:lnTo>
                <a:lnTo>
                  <a:pt x="10195" y="9028"/>
                </a:lnTo>
                <a:lnTo>
                  <a:pt x="10147" y="9514"/>
                </a:lnTo>
                <a:lnTo>
                  <a:pt x="10122" y="9782"/>
                </a:lnTo>
                <a:lnTo>
                  <a:pt x="10147" y="10025"/>
                </a:lnTo>
                <a:lnTo>
                  <a:pt x="9685" y="10414"/>
                </a:lnTo>
                <a:lnTo>
                  <a:pt x="9733" y="10220"/>
                </a:lnTo>
                <a:lnTo>
                  <a:pt x="9733" y="10025"/>
                </a:lnTo>
                <a:lnTo>
                  <a:pt x="9758" y="9612"/>
                </a:lnTo>
                <a:lnTo>
                  <a:pt x="9782" y="8565"/>
                </a:lnTo>
                <a:lnTo>
                  <a:pt x="9782" y="8541"/>
                </a:lnTo>
                <a:lnTo>
                  <a:pt x="9733" y="8541"/>
                </a:lnTo>
                <a:lnTo>
                  <a:pt x="9733" y="8565"/>
                </a:lnTo>
                <a:lnTo>
                  <a:pt x="9612" y="9466"/>
                </a:lnTo>
                <a:lnTo>
                  <a:pt x="9539" y="10001"/>
                </a:lnTo>
                <a:lnTo>
                  <a:pt x="9514" y="10268"/>
                </a:lnTo>
                <a:lnTo>
                  <a:pt x="9539" y="10512"/>
                </a:lnTo>
                <a:lnTo>
                  <a:pt x="9003" y="10901"/>
                </a:lnTo>
                <a:lnTo>
                  <a:pt x="8444" y="11290"/>
                </a:lnTo>
                <a:lnTo>
                  <a:pt x="8371" y="11339"/>
                </a:lnTo>
                <a:lnTo>
                  <a:pt x="7762" y="11704"/>
                </a:lnTo>
                <a:lnTo>
                  <a:pt x="7762" y="11704"/>
                </a:lnTo>
                <a:lnTo>
                  <a:pt x="7811" y="11558"/>
                </a:lnTo>
                <a:lnTo>
                  <a:pt x="7835" y="11388"/>
                </a:lnTo>
                <a:lnTo>
                  <a:pt x="7884" y="11071"/>
                </a:lnTo>
                <a:lnTo>
                  <a:pt x="7981" y="10268"/>
                </a:lnTo>
                <a:lnTo>
                  <a:pt x="7957" y="10244"/>
                </a:lnTo>
                <a:lnTo>
                  <a:pt x="7933" y="10244"/>
                </a:lnTo>
                <a:lnTo>
                  <a:pt x="7908" y="10268"/>
                </a:lnTo>
                <a:lnTo>
                  <a:pt x="7738" y="11023"/>
                </a:lnTo>
                <a:lnTo>
                  <a:pt x="7665" y="11388"/>
                </a:lnTo>
                <a:lnTo>
                  <a:pt x="7641" y="11558"/>
                </a:lnTo>
                <a:lnTo>
                  <a:pt x="7665" y="11728"/>
                </a:lnTo>
                <a:lnTo>
                  <a:pt x="7665" y="11753"/>
                </a:lnTo>
                <a:lnTo>
                  <a:pt x="7178" y="12069"/>
                </a:lnTo>
                <a:lnTo>
                  <a:pt x="7227" y="11753"/>
                </a:lnTo>
                <a:lnTo>
                  <a:pt x="7227" y="11436"/>
                </a:lnTo>
                <a:lnTo>
                  <a:pt x="7203" y="10804"/>
                </a:lnTo>
                <a:lnTo>
                  <a:pt x="7203" y="10779"/>
                </a:lnTo>
                <a:lnTo>
                  <a:pt x="7178" y="10779"/>
                </a:lnTo>
                <a:lnTo>
                  <a:pt x="7154" y="10804"/>
                </a:lnTo>
                <a:lnTo>
                  <a:pt x="7105" y="11461"/>
                </a:lnTo>
                <a:lnTo>
                  <a:pt x="7081" y="11777"/>
                </a:lnTo>
                <a:lnTo>
                  <a:pt x="7105" y="12118"/>
                </a:lnTo>
                <a:lnTo>
                  <a:pt x="6886" y="12239"/>
                </a:lnTo>
                <a:lnTo>
                  <a:pt x="6667" y="12385"/>
                </a:lnTo>
                <a:lnTo>
                  <a:pt x="6692" y="12191"/>
                </a:lnTo>
                <a:lnTo>
                  <a:pt x="6716" y="11728"/>
                </a:lnTo>
                <a:lnTo>
                  <a:pt x="6716" y="11290"/>
                </a:lnTo>
                <a:lnTo>
                  <a:pt x="6692" y="11266"/>
                </a:lnTo>
                <a:lnTo>
                  <a:pt x="6667" y="11242"/>
                </a:lnTo>
                <a:lnTo>
                  <a:pt x="6643" y="11242"/>
                </a:lnTo>
                <a:lnTo>
                  <a:pt x="6619" y="11266"/>
                </a:lnTo>
                <a:lnTo>
                  <a:pt x="6546" y="11655"/>
                </a:lnTo>
                <a:lnTo>
                  <a:pt x="6497" y="12045"/>
                </a:lnTo>
                <a:lnTo>
                  <a:pt x="6448" y="12337"/>
                </a:lnTo>
                <a:lnTo>
                  <a:pt x="6424" y="12458"/>
                </a:lnTo>
                <a:lnTo>
                  <a:pt x="6424" y="12604"/>
                </a:lnTo>
                <a:lnTo>
                  <a:pt x="6375" y="12580"/>
                </a:lnTo>
                <a:lnTo>
                  <a:pt x="6302" y="12580"/>
                </a:lnTo>
                <a:lnTo>
                  <a:pt x="6254" y="12604"/>
                </a:lnTo>
                <a:lnTo>
                  <a:pt x="6229" y="12677"/>
                </a:lnTo>
                <a:lnTo>
                  <a:pt x="6181" y="12848"/>
                </a:lnTo>
                <a:lnTo>
                  <a:pt x="6181" y="12994"/>
                </a:lnTo>
                <a:lnTo>
                  <a:pt x="6205" y="13140"/>
                </a:lnTo>
                <a:lnTo>
                  <a:pt x="6229" y="13310"/>
                </a:lnTo>
                <a:lnTo>
                  <a:pt x="6473" y="14429"/>
                </a:lnTo>
                <a:lnTo>
                  <a:pt x="6692" y="15549"/>
                </a:lnTo>
                <a:lnTo>
                  <a:pt x="6740" y="15914"/>
                </a:lnTo>
                <a:lnTo>
                  <a:pt x="6765" y="16108"/>
                </a:lnTo>
                <a:lnTo>
                  <a:pt x="6838" y="16303"/>
                </a:lnTo>
                <a:lnTo>
                  <a:pt x="6716" y="16352"/>
                </a:lnTo>
                <a:lnTo>
                  <a:pt x="6594" y="16449"/>
                </a:lnTo>
                <a:lnTo>
                  <a:pt x="6351" y="16619"/>
                </a:lnTo>
                <a:lnTo>
                  <a:pt x="6132" y="16084"/>
                </a:lnTo>
                <a:lnTo>
                  <a:pt x="5889" y="15549"/>
                </a:lnTo>
                <a:lnTo>
                  <a:pt x="5353" y="14502"/>
                </a:lnTo>
                <a:lnTo>
                  <a:pt x="5110" y="14040"/>
                </a:lnTo>
                <a:lnTo>
                  <a:pt x="4867" y="13602"/>
                </a:lnTo>
                <a:lnTo>
                  <a:pt x="4721" y="13383"/>
                </a:lnTo>
                <a:lnTo>
                  <a:pt x="4550" y="13188"/>
                </a:lnTo>
                <a:lnTo>
                  <a:pt x="4380" y="12994"/>
                </a:lnTo>
                <a:lnTo>
                  <a:pt x="4185" y="12799"/>
                </a:lnTo>
                <a:lnTo>
                  <a:pt x="4015" y="12653"/>
                </a:lnTo>
                <a:lnTo>
                  <a:pt x="3820" y="12531"/>
                </a:lnTo>
                <a:lnTo>
                  <a:pt x="3431" y="12312"/>
                </a:lnTo>
                <a:lnTo>
                  <a:pt x="3017" y="12118"/>
                </a:lnTo>
                <a:lnTo>
                  <a:pt x="2579" y="11923"/>
                </a:lnTo>
                <a:lnTo>
                  <a:pt x="2093" y="11777"/>
                </a:lnTo>
                <a:lnTo>
                  <a:pt x="1606" y="11607"/>
                </a:lnTo>
                <a:lnTo>
                  <a:pt x="1168" y="11412"/>
                </a:lnTo>
                <a:lnTo>
                  <a:pt x="730" y="11217"/>
                </a:lnTo>
                <a:lnTo>
                  <a:pt x="779" y="11144"/>
                </a:lnTo>
                <a:lnTo>
                  <a:pt x="901" y="10974"/>
                </a:lnTo>
                <a:lnTo>
                  <a:pt x="1047" y="10804"/>
                </a:lnTo>
                <a:lnTo>
                  <a:pt x="1120" y="10828"/>
                </a:lnTo>
                <a:lnTo>
                  <a:pt x="1582" y="10877"/>
                </a:lnTo>
                <a:lnTo>
                  <a:pt x="2068" y="10925"/>
                </a:lnTo>
                <a:lnTo>
                  <a:pt x="2531" y="10950"/>
                </a:lnTo>
                <a:lnTo>
                  <a:pt x="2993" y="11023"/>
                </a:lnTo>
                <a:lnTo>
                  <a:pt x="3431" y="11120"/>
                </a:lnTo>
                <a:lnTo>
                  <a:pt x="3845" y="11242"/>
                </a:lnTo>
                <a:lnTo>
                  <a:pt x="4258" y="11363"/>
                </a:lnTo>
                <a:lnTo>
                  <a:pt x="4696" y="11485"/>
                </a:lnTo>
                <a:lnTo>
                  <a:pt x="4769" y="11485"/>
                </a:lnTo>
                <a:lnTo>
                  <a:pt x="4842" y="11461"/>
                </a:lnTo>
                <a:lnTo>
                  <a:pt x="4915" y="11412"/>
                </a:lnTo>
                <a:lnTo>
                  <a:pt x="4940" y="11339"/>
                </a:lnTo>
                <a:lnTo>
                  <a:pt x="4964" y="11290"/>
                </a:lnTo>
                <a:lnTo>
                  <a:pt x="4964" y="11217"/>
                </a:lnTo>
                <a:lnTo>
                  <a:pt x="4915" y="11144"/>
                </a:lnTo>
                <a:lnTo>
                  <a:pt x="4867" y="11096"/>
                </a:lnTo>
                <a:lnTo>
                  <a:pt x="4794" y="11071"/>
                </a:lnTo>
                <a:lnTo>
                  <a:pt x="4891" y="10974"/>
                </a:lnTo>
                <a:lnTo>
                  <a:pt x="4988" y="10852"/>
                </a:lnTo>
                <a:lnTo>
                  <a:pt x="5134" y="10609"/>
                </a:lnTo>
                <a:lnTo>
                  <a:pt x="6059" y="9393"/>
                </a:lnTo>
                <a:lnTo>
                  <a:pt x="7081" y="8079"/>
                </a:lnTo>
                <a:lnTo>
                  <a:pt x="7519" y="7543"/>
                </a:lnTo>
                <a:lnTo>
                  <a:pt x="7738" y="7276"/>
                </a:lnTo>
                <a:lnTo>
                  <a:pt x="7811" y="7130"/>
                </a:lnTo>
                <a:lnTo>
                  <a:pt x="7884" y="6959"/>
                </a:lnTo>
                <a:lnTo>
                  <a:pt x="7908" y="6959"/>
                </a:lnTo>
                <a:lnTo>
                  <a:pt x="7981" y="6935"/>
                </a:lnTo>
                <a:lnTo>
                  <a:pt x="8030" y="6911"/>
                </a:lnTo>
                <a:lnTo>
                  <a:pt x="8103" y="6886"/>
                </a:lnTo>
                <a:lnTo>
                  <a:pt x="8152" y="6813"/>
                </a:lnTo>
                <a:lnTo>
                  <a:pt x="8176" y="6740"/>
                </a:lnTo>
                <a:lnTo>
                  <a:pt x="8176" y="6667"/>
                </a:lnTo>
                <a:lnTo>
                  <a:pt x="8176" y="6594"/>
                </a:lnTo>
                <a:lnTo>
                  <a:pt x="8127" y="6546"/>
                </a:lnTo>
                <a:lnTo>
                  <a:pt x="8298" y="6327"/>
                </a:lnTo>
                <a:lnTo>
                  <a:pt x="8419" y="6181"/>
                </a:lnTo>
                <a:lnTo>
                  <a:pt x="8541" y="6035"/>
                </a:lnTo>
                <a:lnTo>
                  <a:pt x="8590" y="5962"/>
                </a:lnTo>
                <a:lnTo>
                  <a:pt x="8638" y="5889"/>
                </a:lnTo>
                <a:lnTo>
                  <a:pt x="8638" y="5791"/>
                </a:lnTo>
                <a:lnTo>
                  <a:pt x="8638" y="5718"/>
                </a:lnTo>
                <a:lnTo>
                  <a:pt x="8614" y="5718"/>
                </a:lnTo>
                <a:lnTo>
                  <a:pt x="8541" y="5694"/>
                </a:lnTo>
                <a:lnTo>
                  <a:pt x="8468" y="5718"/>
                </a:lnTo>
                <a:lnTo>
                  <a:pt x="8395" y="5767"/>
                </a:lnTo>
                <a:lnTo>
                  <a:pt x="8322" y="5840"/>
                </a:lnTo>
                <a:lnTo>
                  <a:pt x="8200" y="5962"/>
                </a:lnTo>
                <a:lnTo>
                  <a:pt x="8079" y="6083"/>
                </a:lnTo>
                <a:lnTo>
                  <a:pt x="7811" y="6375"/>
                </a:lnTo>
                <a:lnTo>
                  <a:pt x="6838" y="5913"/>
                </a:lnTo>
                <a:lnTo>
                  <a:pt x="5864" y="5426"/>
                </a:lnTo>
                <a:lnTo>
                  <a:pt x="6010" y="5280"/>
                </a:lnTo>
                <a:lnTo>
                  <a:pt x="6132" y="5110"/>
                </a:lnTo>
                <a:lnTo>
                  <a:pt x="6327" y="4842"/>
                </a:lnTo>
                <a:lnTo>
                  <a:pt x="6400" y="4721"/>
                </a:lnTo>
                <a:lnTo>
                  <a:pt x="6473" y="4575"/>
                </a:lnTo>
                <a:lnTo>
                  <a:pt x="6911" y="4818"/>
                </a:lnTo>
                <a:lnTo>
                  <a:pt x="7689" y="5280"/>
                </a:lnTo>
                <a:lnTo>
                  <a:pt x="7884" y="5402"/>
                </a:lnTo>
                <a:lnTo>
                  <a:pt x="8103" y="5475"/>
                </a:lnTo>
                <a:lnTo>
                  <a:pt x="8298" y="5572"/>
                </a:lnTo>
                <a:lnTo>
                  <a:pt x="8517" y="5621"/>
                </a:lnTo>
                <a:lnTo>
                  <a:pt x="8590" y="5597"/>
                </a:lnTo>
                <a:lnTo>
                  <a:pt x="8638" y="5572"/>
                </a:lnTo>
                <a:lnTo>
                  <a:pt x="8638" y="5499"/>
                </a:lnTo>
                <a:lnTo>
                  <a:pt x="8614" y="5426"/>
                </a:lnTo>
                <a:lnTo>
                  <a:pt x="8468" y="5305"/>
                </a:lnTo>
                <a:lnTo>
                  <a:pt x="8322" y="5183"/>
                </a:lnTo>
                <a:lnTo>
                  <a:pt x="7981" y="4964"/>
                </a:lnTo>
                <a:lnTo>
                  <a:pt x="7276" y="4599"/>
                </a:lnTo>
                <a:lnTo>
                  <a:pt x="5572" y="3674"/>
                </a:lnTo>
                <a:lnTo>
                  <a:pt x="4721" y="3236"/>
                </a:lnTo>
                <a:lnTo>
                  <a:pt x="3845" y="2798"/>
                </a:lnTo>
                <a:lnTo>
                  <a:pt x="3236" y="2433"/>
                </a:lnTo>
                <a:lnTo>
                  <a:pt x="2920" y="2263"/>
                </a:lnTo>
                <a:lnTo>
                  <a:pt x="2579" y="2117"/>
                </a:lnTo>
                <a:lnTo>
                  <a:pt x="2896" y="1850"/>
                </a:lnTo>
                <a:lnTo>
                  <a:pt x="3090" y="1704"/>
                </a:lnTo>
                <a:lnTo>
                  <a:pt x="3139" y="1606"/>
                </a:lnTo>
                <a:lnTo>
                  <a:pt x="3188" y="1509"/>
                </a:lnTo>
                <a:lnTo>
                  <a:pt x="3358" y="1606"/>
                </a:lnTo>
                <a:lnTo>
                  <a:pt x="3528" y="1704"/>
                </a:lnTo>
                <a:lnTo>
                  <a:pt x="3869" y="1874"/>
                </a:lnTo>
                <a:lnTo>
                  <a:pt x="4234" y="1996"/>
                </a:lnTo>
                <a:lnTo>
                  <a:pt x="4623" y="2117"/>
                </a:lnTo>
                <a:lnTo>
                  <a:pt x="5718" y="2433"/>
                </a:lnTo>
                <a:lnTo>
                  <a:pt x="6813" y="2750"/>
                </a:lnTo>
                <a:lnTo>
                  <a:pt x="8906" y="3334"/>
                </a:lnTo>
                <a:lnTo>
                  <a:pt x="9952" y="3601"/>
                </a:lnTo>
                <a:lnTo>
                  <a:pt x="11023" y="3820"/>
                </a:lnTo>
                <a:lnTo>
                  <a:pt x="11071" y="3845"/>
                </a:lnTo>
                <a:lnTo>
                  <a:pt x="11120" y="3869"/>
                </a:lnTo>
                <a:lnTo>
                  <a:pt x="11193" y="3845"/>
                </a:lnTo>
                <a:lnTo>
                  <a:pt x="11242" y="3820"/>
                </a:lnTo>
                <a:lnTo>
                  <a:pt x="11509" y="3553"/>
                </a:lnTo>
                <a:lnTo>
                  <a:pt x="11753" y="3236"/>
                </a:lnTo>
                <a:lnTo>
                  <a:pt x="11972" y="2920"/>
                </a:lnTo>
                <a:lnTo>
                  <a:pt x="12215" y="2628"/>
                </a:lnTo>
                <a:lnTo>
                  <a:pt x="12507" y="2336"/>
                </a:lnTo>
                <a:lnTo>
                  <a:pt x="12799" y="2044"/>
                </a:lnTo>
                <a:lnTo>
                  <a:pt x="13115" y="1777"/>
                </a:lnTo>
                <a:lnTo>
                  <a:pt x="13432" y="1533"/>
                </a:lnTo>
                <a:lnTo>
                  <a:pt x="13797" y="1266"/>
                </a:lnTo>
                <a:lnTo>
                  <a:pt x="14186" y="1022"/>
                </a:lnTo>
                <a:lnTo>
                  <a:pt x="14624" y="779"/>
                </a:lnTo>
                <a:lnTo>
                  <a:pt x="14867" y="682"/>
                </a:lnTo>
                <a:lnTo>
                  <a:pt x="15086" y="584"/>
                </a:lnTo>
                <a:lnTo>
                  <a:pt x="15330" y="511"/>
                </a:lnTo>
                <a:lnTo>
                  <a:pt x="15549" y="463"/>
                </a:lnTo>
                <a:lnTo>
                  <a:pt x="15792" y="438"/>
                </a:lnTo>
                <a:close/>
                <a:moveTo>
                  <a:pt x="15987" y="0"/>
                </a:moveTo>
                <a:lnTo>
                  <a:pt x="15743" y="25"/>
                </a:lnTo>
                <a:lnTo>
                  <a:pt x="15500" y="49"/>
                </a:lnTo>
                <a:lnTo>
                  <a:pt x="15281" y="98"/>
                </a:lnTo>
                <a:lnTo>
                  <a:pt x="15038" y="171"/>
                </a:lnTo>
                <a:lnTo>
                  <a:pt x="14575" y="341"/>
                </a:lnTo>
                <a:lnTo>
                  <a:pt x="14137" y="560"/>
                </a:lnTo>
                <a:lnTo>
                  <a:pt x="13724" y="803"/>
                </a:lnTo>
                <a:lnTo>
                  <a:pt x="13286" y="1095"/>
                </a:lnTo>
                <a:lnTo>
                  <a:pt x="12896" y="1387"/>
                </a:lnTo>
                <a:lnTo>
                  <a:pt x="12483" y="1728"/>
                </a:lnTo>
                <a:lnTo>
                  <a:pt x="12118" y="2093"/>
                </a:lnTo>
                <a:lnTo>
                  <a:pt x="11850" y="2360"/>
                </a:lnTo>
                <a:lnTo>
                  <a:pt x="11582" y="2677"/>
                </a:lnTo>
                <a:lnTo>
                  <a:pt x="11315" y="2993"/>
                </a:lnTo>
                <a:lnTo>
                  <a:pt x="11193" y="3163"/>
                </a:lnTo>
                <a:lnTo>
                  <a:pt x="11096" y="3358"/>
                </a:lnTo>
                <a:lnTo>
                  <a:pt x="10122" y="3066"/>
                </a:lnTo>
                <a:lnTo>
                  <a:pt x="9125" y="2798"/>
                </a:lnTo>
                <a:lnTo>
                  <a:pt x="8127" y="2555"/>
                </a:lnTo>
                <a:lnTo>
                  <a:pt x="7130" y="2287"/>
                </a:lnTo>
                <a:lnTo>
                  <a:pt x="5134" y="1704"/>
                </a:lnTo>
                <a:lnTo>
                  <a:pt x="4623" y="1558"/>
                </a:lnTo>
                <a:lnTo>
                  <a:pt x="4137" y="1412"/>
                </a:lnTo>
                <a:lnTo>
                  <a:pt x="3893" y="1363"/>
                </a:lnTo>
                <a:lnTo>
                  <a:pt x="3626" y="1314"/>
                </a:lnTo>
                <a:lnTo>
                  <a:pt x="3382" y="1290"/>
                </a:lnTo>
                <a:lnTo>
                  <a:pt x="3115" y="1314"/>
                </a:lnTo>
                <a:lnTo>
                  <a:pt x="3066" y="1290"/>
                </a:lnTo>
                <a:lnTo>
                  <a:pt x="2993" y="1266"/>
                </a:lnTo>
                <a:lnTo>
                  <a:pt x="2920" y="1266"/>
                </a:lnTo>
                <a:lnTo>
                  <a:pt x="2774" y="1314"/>
                </a:lnTo>
                <a:lnTo>
                  <a:pt x="2677" y="1387"/>
                </a:lnTo>
                <a:lnTo>
                  <a:pt x="2555" y="1485"/>
                </a:lnTo>
                <a:lnTo>
                  <a:pt x="2287" y="1728"/>
                </a:lnTo>
                <a:lnTo>
                  <a:pt x="2044" y="1971"/>
                </a:lnTo>
                <a:lnTo>
                  <a:pt x="1825" y="2239"/>
                </a:lnTo>
                <a:lnTo>
                  <a:pt x="1704" y="2433"/>
                </a:lnTo>
                <a:lnTo>
                  <a:pt x="1606" y="2628"/>
                </a:lnTo>
                <a:lnTo>
                  <a:pt x="1582" y="2652"/>
                </a:lnTo>
                <a:lnTo>
                  <a:pt x="1558" y="2701"/>
                </a:lnTo>
                <a:lnTo>
                  <a:pt x="1558" y="2750"/>
                </a:lnTo>
                <a:lnTo>
                  <a:pt x="1582" y="2823"/>
                </a:lnTo>
                <a:lnTo>
                  <a:pt x="1704" y="2993"/>
                </a:lnTo>
                <a:lnTo>
                  <a:pt x="1850" y="3188"/>
                </a:lnTo>
                <a:lnTo>
                  <a:pt x="1995" y="3358"/>
                </a:lnTo>
                <a:lnTo>
                  <a:pt x="2166" y="3528"/>
                </a:lnTo>
                <a:lnTo>
                  <a:pt x="2531" y="3820"/>
                </a:lnTo>
                <a:lnTo>
                  <a:pt x="2896" y="4112"/>
                </a:lnTo>
                <a:lnTo>
                  <a:pt x="3261" y="4404"/>
                </a:lnTo>
                <a:lnTo>
                  <a:pt x="3650" y="4672"/>
                </a:lnTo>
                <a:lnTo>
                  <a:pt x="4429" y="5207"/>
                </a:lnTo>
                <a:lnTo>
                  <a:pt x="5159" y="5645"/>
                </a:lnTo>
                <a:lnTo>
                  <a:pt x="5913" y="6083"/>
                </a:lnTo>
                <a:lnTo>
                  <a:pt x="6692" y="6448"/>
                </a:lnTo>
                <a:lnTo>
                  <a:pt x="7470" y="6789"/>
                </a:lnTo>
                <a:lnTo>
                  <a:pt x="7470" y="6813"/>
                </a:lnTo>
                <a:lnTo>
                  <a:pt x="7446" y="6862"/>
                </a:lnTo>
                <a:lnTo>
                  <a:pt x="7446" y="6911"/>
                </a:lnTo>
                <a:lnTo>
                  <a:pt x="7251" y="7105"/>
                </a:lnTo>
                <a:lnTo>
                  <a:pt x="7081" y="7324"/>
                </a:lnTo>
                <a:lnTo>
                  <a:pt x="6740" y="7762"/>
                </a:lnTo>
                <a:lnTo>
                  <a:pt x="5913" y="8857"/>
                </a:lnTo>
                <a:lnTo>
                  <a:pt x="4988" y="10074"/>
                </a:lnTo>
                <a:lnTo>
                  <a:pt x="4672" y="10463"/>
                </a:lnTo>
                <a:lnTo>
                  <a:pt x="4526" y="10682"/>
                </a:lnTo>
                <a:lnTo>
                  <a:pt x="4477" y="10779"/>
                </a:lnTo>
                <a:lnTo>
                  <a:pt x="4453" y="10901"/>
                </a:lnTo>
                <a:lnTo>
                  <a:pt x="4088" y="10779"/>
                </a:lnTo>
                <a:lnTo>
                  <a:pt x="3699" y="10682"/>
                </a:lnTo>
                <a:lnTo>
                  <a:pt x="2944" y="10536"/>
                </a:lnTo>
                <a:lnTo>
                  <a:pt x="2506" y="10463"/>
                </a:lnTo>
                <a:lnTo>
                  <a:pt x="2044" y="10439"/>
                </a:lnTo>
                <a:lnTo>
                  <a:pt x="1582" y="10414"/>
                </a:lnTo>
                <a:lnTo>
                  <a:pt x="1144" y="10439"/>
                </a:lnTo>
                <a:lnTo>
                  <a:pt x="1095" y="10414"/>
                </a:lnTo>
                <a:lnTo>
                  <a:pt x="1047" y="10414"/>
                </a:lnTo>
                <a:lnTo>
                  <a:pt x="949" y="10439"/>
                </a:lnTo>
                <a:lnTo>
                  <a:pt x="876" y="10463"/>
                </a:lnTo>
                <a:lnTo>
                  <a:pt x="682" y="10560"/>
                </a:lnTo>
                <a:lnTo>
                  <a:pt x="536" y="10706"/>
                </a:lnTo>
                <a:lnTo>
                  <a:pt x="390" y="10901"/>
                </a:lnTo>
                <a:lnTo>
                  <a:pt x="268" y="11096"/>
                </a:lnTo>
                <a:lnTo>
                  <a:pt x="171" y="11290"/>
                </a:lnTo>
                <a:lnTo>
                  <a:pt x="73" y="11485"/>
                </a:lnTo>
                <a:lnTo>
                  <a:pt x="25" y="11655"/>
                </a:lnTo>
                <a:lnTo>
                  <a:pt x="0" y="11728"/>
                </a:lnTo>
                <a:lnTo>
                  <a:pt x="0" y="11777"/>
                </a:lnTo>
                <a:lnTo>
                  <a:pt x="25" y="11850"/>
                </a:lnTo>
                <a:lnTo>
                  <a:pt x="73" y="11874"/>
                </a:lnTo>
                <a:lnTo>
                  <a:pt x="146" y="11947"/>
                </a:lnTo>
                <a:lnTo>
                  <a:pt x="268" y="11947"/>
                </a:lnTo>
                <a:lnTo>
                  <a:pt x="414" y="12069"/>
                </a:lnTo>
                <a:lnTo>
                  <a:pt x="584" y="12166"/>
                </a:lnTo>
                <a:lnTo>
                  <a:pt x="949" y="12361"/>
                </a:lnTo>
                <a:lnTo>
                  <a:pt x="1509" y="12653"/>
                </a:lnTo>
                <a:lnTo>
                  <a:pt x="2093" y="12921"/>
                </a:lnTo>
                <a:lnTo>
                  <a:pt x="2604" y="13188"/>
                </a:lnTo>
                <a:lnTo>
                  <a:pt x="3115" y="13480"/>
                </a:lnTo>
                <a:lnTo>
                  <a:pt x="3309" y="13578"/>
                </a:lnTo>
                <a:lnTo>
                  <a:pt x="3455" y="13724"/>
                </a:lnTo>
                <a:lnTo>
                  <a:pt x="3650" y="13821"/>
                </a:lnTo>
                <a:lnTo>
                  <a:pt x="3747" y="13845"/>
                </a:lnTo>
                <a:lnTo>
                  <a:pt x="3845" y="13870"/>
                </a:lnTo>
                <a:lnTo>
                  <a:pt x="3845" y="13967"/>
                </a:lnTo>
                <a:lnTo>
                  <a:pt x="3869" y="14089"/>
                </a:lnTo>
                <a:lnTo>
                  <a:pt x="3942" y="14186"/>
                </a:lnTo>
                <a:lnTo>
                  <a:pt x="4015" y="14283"/>
                </a:lnTo>
                <a:lnTo>
                  <a:pt x="4112" y="14381"/>
                </a:lnTo>
                <a:lnTo>
                  <a:pt x="4185" y="14527"/>
                </a:lnTo>
                <a:lnTo>
                  <a:pt x="4307" y="14819"/>
                </a:lnTo>
                <a:lnTo>
                  <a:pt x="4429" y="15135"/>
                </a:lnTo>
                <a:lnTo>
                  <a:pt x="4526" y="15427"/>
                </a:lnTo>
                <a:lnTo>
                  <a:pt x="4818" y="15938"/>
                </a:lnTo>
                <a:lnTo>
                  <a:pt x="5110" y="16449"/>
                </a:lnTo>
                <a:lnTo>
                  <a:pt x="5378" y="16887"/>
                </a:lnTo>
                <a:lnTo>
                  <a:pt x="5548" y="17082"/>
                </a:lnTo>
                <a:lnTo>
                  <a:pt x="5645" y="17179"/>
                </a:lnTo>
                <a:lnTo>
                  <a:pt x="5743" y="17252"/>
                </a:lnTo>
                <a:lnTo>
                  <a:pt x="5743" y="17325"/>
                </a:lnTo>
                <a:lnTo>
                  <a:pt x="5767" y="17349"/>
                </a:lnTo>
                <a:lnTo>
                  <a:pt x="5864" y="17374"/>
                </a:lnTo>
                <a:lnTo>
                  <a:pt x="5937" y="17374"/>
                </a:lnTo>
                <a:lnTo>
                  <a:pt x="6010" y="17349"/>
                </a:lnTo>
                <a:lnTo>
                  <a:pt x="6108" y="17301"/>
                </a:lnTo>
                <a:lnTo>
                  <a:pt x="6254" y="17228"/>
                </a:lnTo>
                <a:lnTo>
                  <a:pt x="6400" y="17106"/>
                </a:lnTo>
                <a:lnTo>
                  <a:pt x="6789" y="16863"/>
                </a:lnTo>
                <a:lnTo>
                  <a:pt x="6984" y="16741"/>
                </a:lnTo>
                <a:lnTo>
                  <a:pt x="7057" y="16644"/>
                </a:lnTo>
                <a:lnTo>
                  <a:pt x="7130" y="16571"/>
                </a:lnTo>
                <a:lnTo>
                  <a:pt x="7203" y="16522"/>
                </a:lnTo>
                <a:lnTo>
                  <a:pt x="7251" y="16449"/>
                </a:lnTo>
                <a:lnTo>
                  <a:pt x="7276" y="16230"/>
                </a:lnTo>
                <a:lnTo>
                  <a:pt x="7276" y="16011"/>
                </a:lnTo>
                <a:lnTo>
                  <a:pt x="7203" y="15597"/>
                </a:lnTo>
                <a:lnTo>
                  <a:pt x="7008" y="14478"/>
                </a:lnTo>
                <a:lnTo>
                  <a:pt x="6886" y="13918"/>
                </a:lnTo>
                <a:lnTo>
                  <a:pt x="6765" y="13359"/>
                </a:lnTo>
                <a:lnTo>
                  <a:pt x="6692" y="13091"/>
                </a:lnTo>
                <a:lnTo>
                  <a:pt x="6667" y="12969"/>
                </a:lnTo>
                <a:lnTo>
                  <a:pt x="6594" y="12848"/>
                </a:lnTo>
                <a:lnTo>
                  <a:pt x="6813" y="12799"/>
                </a:lnTo>
                <a:lnTo>
                  <a:pt x="6984" y="12702"/>
                </a:lnTo>
                <a:lnTo>
                  <a:pt x="7373" y="12483"/>
                </a:lnTo>
                <a:lnTo>
                  <a:pt x="8614" y="11753"/>
                </a:lnTo>
                <a:lnTo>
                  <a:pt x="9149" y="11412"/>
                </a:lnTo>
                <a:lnTo>
                  <a:pt x="9660" y="11047"/>
                </a:lnTo>
                <a:lnTo>
                  <a:pt x="10171" y="10658"/>
                </a:lnTo>
                <a:lnTo>
                  <a:pt x="10414" y="10439"/>
                </a:lnTo>
                <a:lnTo>
                  <a:pt x="10633" y="10220"/>
                </a:lnTo>
                <a:lnTo>
                  <a:pt x="10755" y="10414"/>
                </a:lnTo>
                <a:lnTo>
                  <a:pt x="10877" y="10633"/>
                </a:lnTo>
                <a:lnTo>
                  <a:pt x="11120" y="10998"/>
                </a:lnTo>
                <a:lnTo>
                  <a:pt x="11655" y="11850"/>
                </a:lnTo>
                <a:lnTo>
                  <a:pt x="12191" y="12677"/>
                </a:lnTo>
                <a:lnTo>
                  <a:pt x="12750" y="13505"/>
                </a:lnTo>
                <a:lnTo>
                  <a:pt x="13286" y="14308"/>
                </a:lnTo>
                <a:lnTo>
                  <a:pt x="13870" y="15086"/>
                </a:lnTo>
                <a:lnTo>
                  <a:pt x="14478" y="15865"/>
                </a:lnTo>
                <a:lnTo>
                  <a:pt x="14551" y="15914"/>
                </a:lnTo>
                <a:lnTo>
                  <a:pt x="14624" y="15938"/>
                </a:lnTo>
                <a:lnTo>
                  <a:pt x="14721" y="15914"/>
                </a:lnTo>
                <a:lnTo>
                  <a:pt x="14794" y="15889"/>
                </a:lnTo>
                <a:lnTo>
                  <a:pt x="14867" y="15865"/>
                </a:lnTo>
                <a:lnTo>
                  <a:pt x="15086" y="15743"/>
                </a:lnTo>
                <a:lnTo>
                  <a:pt x="15281" y="15597"/>
                </a:lnTo>
                <a:lnTo>
                  <a:pt x="15646" y="15281"/>
                </a:lnTo>
                <a:lnTo>
                  <a:pt x="15841" y="15135"/>
                </a:lnTo>
                <a:lnTo>
                  <a:pt x="16011" y="14965"/>
                </a:lnTo>
                <a:lnTo>
                  <a:pt x="16157" y="14770"/>
                </a:lnTo>
                <a:lnTo>
                  <a:pt x="16254" y="14575"/>
                </a:lnTo>
                <a:lnTo>
                  <a:pt x="16279" y="14527"/>
                </a:lnTo>
                <a:lnTo>
                  <a:pt x="16327" y="14478"/>
                </a:lnTo>
                <a:lnTo>
                  <a:pt x="16352" y="14429"/>
                </a:lnTo>
                <a:lnTo>
                  <a:pt x="16352" y="14356"/>
                </a:lnTo>
                <a:lnTo>
                  <a:pt x="16352" y="14283"/>
                </a:lnTo>
                <a:lnTo>
                  <a:pt x="16084" y="13261"/>
                </a:lnTo>
                <a:lnTo>
                  <a:pt x="15768" y="12264"/>
                </a:lnTo>
                <a:lnTo>
                  <a:pt x="15111" y="10244"/>
                </a:lnTo>
                <a:lnTo>
                  <a:pt x="14478" y="8225"/>
                </a:lnTo>
                <a:lnTo>
                  <a:pt x="14113" y="7130"/>
                </a:lnTo>
                <a:lnTo>
                  <a:pt x="14016" y="6813"/>
                </a:lnTo>
                <a:lnTo>
                  <a:pt x="13943" y="6643"/>
                </a:lnTo>
                <a:lnTo>
                  <a:pt x="13870" y="6521"/>
                </a:lnTo>
                <a:lnTo>
                  <a:pt x="14186" y="6327"/>
                </a:lnTo>
                <a:lnTo>
                  <a:pt x="14478" y="6132"/>
                </a:lnTo>
                <a:lnTo>
                  <a:pt x="14794" y="5913"/>
                </a:lnTo>
                <a:lnTo>
                  <a:pt x="15062" y="5694"/>
                </a:lnTo>
                <a:lnTo>
                  <a:pt x="15330" y="5475"/>
                </a:lnTo>
                <a:lnTo>
                  <a:pt x="15597" y="5232"/>
                </a:lnTo>
                <a:lnTo>
                  <a:pt x="15865" y="4964"/>
                </a:lnTo>
                <a:lnTo>
                  <a:pt x="16108" y="4696"/>
                </a:lnTo>
                <a:lnTo>
                  <a:pt x="16157" y="4696"/>
                </a:lnTo>
                <a:lnTo>
                  <a:pt x="16181" y="4648"/>
                </a:lnTo>
                <a:lnTo>
                  <a:pt x="16181" y="4599"/>
                </a:lnTo>
                <a:lnTo>
                  <a:pt x="16449" y="4283"/>
                </a:lnTo>
                <a:lnTo>
                  <a:pt x="16692" y="3942"/>
                </a:lnTo>
                <a:lnTo>
                  <a:pt x="16911" y="3601"/>
                </a:lnTo>
                <a:lnTo>
                  <a:pt x="17130" y="3188"/>
                </a:lnTo>
                <a:lnTo>
                  <a:pt x="17325" y="2774"/>
                </a:lnTo>
                <a:lnTo>
                  <a:pt x="17422" y="2531"/>
                </a:lnTo>
                <a:lnTo>
                  <a:pt x="17495" y="2312"/>
                </a:lnTo>
                <a:lnTo>
                  <a:pt x="17544" y="2093"/>
                </a:lnTo>
                <a:lnTo>
                  <a:pt x="17568" y="1850"/>
                </a:lnTo>
                <a:lnTo>
                  <a:pt x="17593" y="1631"/>
                </a:lnTo>
                <a:lnTo>
                  <a:pt x="17568" y="1412"/>
                </a:lnTo>
                <a:lnTo>
                  <a:pt x="17544" y="1193"/>
                </a:lnTo>
                <a:lnTo>
                  <a:pt x="17471" y="998"/>
                </a:lnTo>
                <a:lnTo>
                  <a:pt x="17374" y="779"/>
                </a:lnTo>
                <a:lnTo>
                  <a:pt x="17228" y="609"/>
                </a:lnTo>
                <a:lnTo>
                  <a:pt x="17057" y="414"/>
                </a:lnTo>
                <a:lnTo>
                  <a:pt x="16863" y="268"/>
                </a:lnTo>
                <a:lnTo>
                  <a:pt x="16644" y="146"/>
                </a:lnTo>
                <a:lnTo>
                  <a:pt x="16425" y="73"/>
                </a:lnTo>
                <a:lnTo>
                  <a:pt x="16206" y="25"/>
                </a:lnTo>
                <a:lnTo>
                  <a:pt x="15987" y="0"/>
                </a:lnTo>
                <a:close/>
              </a:path>
            </a:pathLst>
          </a:custGeom>
          <a:solidFill>
            <a:srgbClr val="266C9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rgbClr val="6D9EEB"/>
              </a:solidFill>
              <a:latin typeface="Calibri"/>
              <a:ea typeface="Calibri"/>
              <a:cs typeface="Calibri"/>
              <a:sym typeface="Calibri"/>
            </a:endParaRPr>
          </a:p>
        </p:txBody>
      </p:sp>
      <p:sp>
        <p:nvSpPr>
          <p:cNvPr id="314" name="Google Shape;314;p18"/>
          <p:cNvSpPr txBox="1"/>
          <p:nvPr/>
        </p:nvSpPr>
        <p:spPr>
          <a:xfrm>
            <a:off x="1185842" y="909476"/>
            <a:ext cx="8435400" cy="28230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accent1"/>
              </a:buClr>
              <a:buSzPts val="2800"/>
              <a:buFont typeface="Arial"/>
              <a:buNone/>
            </a:pPr>
            <a:r>
              <a:rPr lang="en-US" sz="2800" b="1">
                <a:solidFill>
                  <a:schemeClr val="accent1"/>
                </a:solidFill>
                <a:latin typeface="Calibri"/>
                <a:ea typeface="Calibri"/>
                <a:cs typeface="Calibri"/>
                <a:sym typeface="Calibri"/>
              </a:rPr>
              <a:t>1.3. CRAAP-test: ett verktyg för att utvärdera källor</a:t>
            </a:r>
            <a:endParaRPr sz="2800" b="1">
              <a:solidFill>
                <a:schemeClr val="accent1"/>
              </a:solidFill>
              <a:latin typeface="Calibri"/>
              <a:ea typeface="Calibri"/>
              <a:cs typeface="Calibri"/>
              <a:sym typeface="Calibri"/>
            </a:endParaRPr>
          </a:p>
        </p:txBody>
      </p:sp>
      <p:pic>
        <p:nvPicPr>
          <p:cNvPr id="315" name="Google Shape;315;p1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85862" y="2274943"/>
            <a:ext cx="2357438" cy="31432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19"/>
          <p:cNvSpPr/>
          <p:nvPr/>
        </p:nvSpPr>
        <p:spPr>
          <a:xfrm>
            <a:off x="4678328" y="1747817"/>
            <a:ext cx="79072" cy="317649"/>
          </a:xfrm>
          <a:prstGeom prst="rect">
            <a:avLst/>
          </a:prstGeom>
          <a:solidFill>
            <a:srgbClr val="2796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F3F3F"/>
              </a:solidFill>
              <a:latin typeface="Calibri"/>
              <a:ea typeface="Calibri"/>
              <a:cs typeface="Calibri"/>
              <a:sym typeface="Calibri"/>
            </a:endParaRPr>
          </a:p>
        </p:txBody>
      </p:sp>
      <p:sp>
        <p:nvSpPr>
          <p:cNvPr id="321" name="Google Shape;321;p19"/>
          <p:cNvSpPr txBox="1"/>
          <p:nvPr/>
        </p:nvSpPr>
        <p:spPr>
          <a:xfrm>
            <a:off x="4782398" y="1669648"/>
            <a:ext cx="5112822" cy="461665"/>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Digital innehållshantering</a:t>
            </a:r>
            <a:endParaRPr/>
          </a:p>
        </p:txBody>
      </p:sp>
      <p:sp>
        <p:nvSpPr>
          <p:cNvPr id="322" name="Google Shape;322;p19"/>
          <p:cNvSpPr txBox="1"/>
          <p:nvPr/>
        </p:nvSpPr>
        <p:spPr>
          <a:xfrm>
            <a:off x="4567159" y="2118253"/>
            <a:ext cx="6078300" cy="175470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handlar om lagring, organiserande, indexering och redigering av digitalt innehåll som används av en organisation </a:t>
            </a: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Digitalt innehåll kan ha många format inklusive textfiler, dokument, grafik, bilder , animationer samt ljud- och videofiler.</a:t>
            </a:r>
            <a:endParaRPr sz="1800">
              <a:solidFill>
                <a:srgbClr val="3F3F3F"/>
              </a:solidFill>
              <a:latin typeface="Calibri"/>
              <a:ea typeface="Calibri"/>
              <a:cs typeface="Calibri"/>
              <a:sym typeface="Calibri"/>
            </a:endParaRPr>
          </a:p>
        </p:txBody>
      </p:sp>
      <p:sp>
        <p:nvSpPr>
          <p:cNvPr id="323" name="Google Shape;323;p19"/>
          <p:cNvSpPr/>
          <p:nvPr/>
        </p:nvSpPr>
        <p:spPr>
          <a:xfrm>
            <a:off x="7187649" y="3795264"/>
            <a:ext cx="837217" cy="622568"/>
          </a:xfrm>
          <a:custGeom>
            <a:avLst/>
            <a:gdLst/>
            <a:ahLst/>
            <a:cxnLst/>
            <a:rect l="l" t="t" r="r" b="b"/>
            <a:pathLst>
              <a:path w="12550" h="10728" extrusionOk="0">
                <a:moveTo>
                  <a:pt x="6298" y="369"/>
                </a:moveTo>
                <a:cubicBezTo>
                  <a:pt x="6306" y="369"/>
                  <a:pt x="6315" y="369"/>
                  <a:pt x="6323" y="370"/>
                </a:cubicBezTo>
                <a:cubicBezTo>
                  <a:pt x="6442" y="393"/>
                  <a:pt x="6525" y="477"/>
                  <a:pt x="6525" y="596"/>
                </a:cubicBezTo>
                <a:cubicBezTo>
                  <a:pt x="6525" y="727"/>
                  <a:pt x="6430" y="834"/>
                  <a:pt x="6287" y="834"/>
                </a:cubicBezTo>
                <a:cubicBezTo>
                  <a:pt x="6156" y="834"/>
                  <a:pt x="6049" y="727"/>
                  <a:pt x="6049" y="596"/>
                </a:cubicBezTo>
                <a:cubicBezTo>
                  <a:pt x="6049" y="482"/>
                  <a:pt x="6136" y="369"/>
                  <a:pt x="6298" y="369"/>
                </a:cubicBezTo>
                <a:close/>
                <a:moveTo>
                  <a:pt x="6871" y="727"/>
                </a:moveTo>
                <a:lnTo>
                  <a:pt x="8668" y="2513"/>
                </a:lnTo>
                <a:lnTo>
                  <a:pt x="3906" y="2513"/>
                </a:lnTo>
                <a:lnTo>
                  <a:pt x="5716" y="727"/>
                </a:lnTo>
                <a:cubicBezTo>
                  <a:pt x="5775" y="1001"/>
                  <a:pt x="6013" y="1191"/>
                  <a:pt x="6287" y="1191"/>
                </a:cubicBezTo>
                <a:cubicBezTo>
                  <a:pt x="6573" y="1191"/>
                  <a:pt x="6811" y="1001"/>
                  <a:pt x="6871" y="727"/>
                </a:cubicBezTo>
                <a:close/>
                <a:moveTo>
                  <a:pt x="3573" y="8787"/>
                </a:moveTo>
                <a:cubicBezTo>
                  <a:pt x="5216" y="8787"/>
                  <a:pt x="5097" y="8787"/>
                  <a:pt x="5156" y="8799"/>
                </a:cubicBezTo>
                <a:cubicBezTo>
                  <a:pt x="5275" y="8823"/>
                  <a:pt x="5370" y="8942"/>
                  <a:pt x="5370" y="9061"/>
                </a:cubicBezTo>
                <a:lnTo>
                  <a:pt x="5370" y="9513"/>
                </a:lnTo>
                <a:lnTo>
                  <a:pt x="3287" y="9513"/>
                </a:lnTo>
                <a:cubicBezTo>
                  <a:pt x="3275" y="9049"/>
                  <a:pt x="3275" y="9049"/>
                  <a:pt x="3287" y="9002"/>
                </a:cubicBezTo>
                <a:cubicBezTo>
                  <a:pt x="3334" y="8859"/>
                  <a:pt x="3430" y="8787"/>
                  <a:pt x="3573" y="8787"/>
                </a:cubicBezTo>
                <a:close/>
                <a:moveTo>
                  <a:pt x="10651" y="2885"/>
                </a:moveTo>
                <a:cubicBezTo>
                  <a:pt x="11916" y="2885"/>
                  <a:pt x="11740" y="2894"/>
                  <a:pt x="11740" y="2929"/>
                </a:cubicBezTo>
                <a:cubicBezTo>
                  <a:pt x="11729" y="9255"/>
                  <a:pt x="11779" y="9516"/>
                  <a:pt x="11713" y="9516"/>
                </a:cubicBezTo>
                <a:cubicBezTo>
                  <a:pt x="11707" y="9516"/>
                  <a:pt x="11700" y="9513"/>
                  <a:pt x="11693" y="9513"/>
                </a:cubicBezTo>
                <a:lnTo>
                  <a:pt x="5739" y="9513"/>
                </a:lnTo>
                <a:lnTo>
                  <a:pt x="5739" y="9144"/>
                </a:lnTo>
                <a:lnTo>
                  <a:pt x="11193" y="9144"/>
                </a:lnTo>
                <a:cubicBezTo>
                  <a:pt x="11288" y="9144"/>
                  <a:pt x="11371" y="9049"/>
                  <a:pt x="11371" y="8966"/>
                </a:cubicBezTo>
                <a:lnTo>
                  <a:pt x="11371" y="3441"/>
                </a:lnTo>
                <a:cubicBezTo>
                  <a:pt x="11371" y="3334"/>
                  <a:pt x="11276" y="3263"/>
                  <a:pt x="11193" y="3263"/>
                </a:cubicBezTo>
                <a:lnTo>
                  <a:pt x="3346" y="3263"/>
                </a:lnTo>
                <a:cubicBezTo>
                  <a:pt x="3239" y="3263"/>
                  <a:pt x="3168" y="3346"/>
                  <a:pt x="3168" y="3441"/>
                </a:cubicBezTo>
                <a:cubicBezTo>
                  <a:pt x="3168" y="3537"/>
                  <a:pt x="3251" y="3620"/>
                  <a:pt x="3346" y="3620"/>
                </a:cubicBezTo>
                <a:lnTo>
                  <a:pt x="10990" y="3620"/>
                </a:lnTo>
                <a:lnTo>
                  <a:pt x="10990" y="8775"/>
                </a:lnTo>
                <a:lnTo>
                  <a:pt x="5656" y="8775"/>
                </a:lnTo>
                <a:cubicBezTo>
                  <a:pt x="5561" y="8585"/>
                  <a:pt x="5370" y="8454"/>
                  <a:pt x="5156" y="8430"/>
                </a:cubicBezTo>
                <a:cubicBezTo>
                  <a:pt x="5128" y="8422"/>
                  <a:pt x="4938" y="8419"/>
                  <a:pt x="4696" y="8419"/>
                </a:cubicBezTo>
                <a:cubicBezTo>
                  <a:pt x="4212" y="8419"/>
                  <a:pt x="3521" y="8430"/>
                  <a:pt x="3513" y="8430"/>
                </a:cubicBezTo>
                <a:cubicBezTo>
                  <a:pt x="3287" y="8442"/>
                  <a:pt x="3072" y="8573"/>
                  <a:pt x="2977" y="8775"/>
                </a:cubicBezTo>
                <a:lnTo>
                  <a:pt x="1608" y="8775"/>
                </a:lnTo>
                <a:lnTo>
                  <a:pt x="1608" y="3620"/>
                </a:lnTo>
                <a:lnTo>
                  <a:pt x="2656" y="3620"/>
                </a:lnTo>
                <a:cubicBezTo>
                  <a:pt x="2763" y="3620"/>
                  <a:pt x="2834" y="3525"/>
                  <a:pt x="2834" y="3441"/>
                </a:cubicBezTo>
                <a:cubicBezTo>
                  <a:pt x="2834" y="3334"/>
                  <a:pt x="2751" y="3263"/>
                  <a:pt x="2656" y="3263"/>
                </a:cubicBezTo>
                <a:lnTo>
                  <a:pt x="1429" y="3263"/>
                </a:lnTo>
                <a:cubicBezTo>
                  <a:pt x="1322" y="3263"/>
                  <a:pt x="1251" y="3346"/>
                  <a:pt x="1251" y="3441"/>
                </a:cubicBezTo>
                <a:lnTo>
                  <a:pt x="1251" y="8966"/>
                </a:lnTo>
                <a:cubicBezTo>
                  <a:pt x="1251" y="9061"/>
                  <a:pt x="1334" y="9144"/>
                  <a:pt x="1429" y="9144"/>
                </a:cubicBezTo>
                <a:lnTo>
                  <a:pt x="2918" y="9144"/>
                </a:lnTo>
                <a:lnTo>
                  <a:pt x="2918" y="9513"/>
                </a:lnTo>
                <a:lnTo>
                  <a:pt x="917" y="9513"/>
                </a:lnTo>
                <a:cubicBezTo>
                  <a:pt x="894" y="9513"/>
                  <a:pt x="870" y="9490"/>
                  <a:pt x="870" y="9466"/>
                </a:cubicBezTo>
                <a:cubicBezTo>
                  <a:pt x="892" y="3144"/>
                  <a:pt x="843" y="2892"/>
                  <a:pt x="900" y="2892"/>
                </a:cubicBezTo>
                <a:cubicBezTo>
                  <a:pt x="905" y="2892"/>
                  <a:pt x="911" y="2894"/>
                  <a:pt x="917" y="2894"/>
                </a:cubicBezTo>
                <a:cubicBezTo>
                  <a:pt x="6680" y="2894"/>
                  <a:pt x="9386" y="2885"/>
                  <a:pt x="10651" y="2885"/>
                </a:cubicBezTo>
                <a:close/>
                <a:moveTo>
                  <a:pt x="6277" y="0"/>
                </a:moveTo>
                <a:cubicBezTo>
                  <a:pt x="6049" y="0"/>
                  <a:pt x="5823" y="84"/>
                  <a:pt x="5656" y="250"/>
                </a:cubicBezTo>
                <a:lnTo>
                  <a:pt x="3370" y="2513"/>
                </a:lnTo>
                <a:lnTo>
                  <a:pt x="894" y="2513"/>
                </a:lnTo>
                <a:cubicBezTo>
                  <a:pt x="667" y="2513"/>
                  <a:pt x="477" y="2691"/>
                  <a:pt x="477" y="2929"/>
                </a:cubicBezTo>
                <a:lnTo>
                  <a:pt x="477" y="9513"/>
                </a:lnTo>
                <a:lnTo>
                  <a:pt x="417" y="9513"/>
                </a:lnTo>
                <a:cubicBezTo>
                  <a:pt x="191" y="9513"/>
                  <a:pt x="1" y="9692"/>
                  <a:pt x="1" y="9930"/>
                </a:cubicBezTo>
                <a:lnTo>
                  <a:pt x="1" y="10311"/>
                </a:lnTo>
                <a:cubicBezTo>
                  <a:pt x="1" y="10537"/>
                  <a:pt x="179" y="10728"/>
                  <a:pt x="417" y="10728"/>
                </a:cubicBezTo>
                <a:lnTo>
                  <a:pt x="7811" y="10728"/>
                </a:lnTo>
                <a:cubicBezTo>
                  <a:pt x="7918" y="10728"/>
                  <a:pt x="7990" y="10645"/>
                  <a:pt x="7990" y="10549"/>
                </a:cubicBezTo>
                <a:cubicBezTo>
                  <a:pt x="7990" y="10454"/>
                  <a:pt x="7895" y="10371"/>
                  <a:pt x="7811" y="10371"/>
                </a:cubicBezTo>
                <a:cubicBezTo>
                  <a:pt x="7049" y="10370"/>
                  <a:pt x="6364" y="10369"/>
                  <a:pt x="5749" y="10369"/>
                </a:cubicBezTo>
                <a:cubicBezTo>
                  <a:pt x="2782" y="10369"/>
                  <a:pt x="1447" y="10380"/>
                  <a:pt x="848" y="10380"/>
                </a:cubicBezTo>
                <a:cubicBezTo>
                  <a:pt x="301" y="10380"/>
                  <a:pt x="370" y="10371"/>
                  <a:pt x="370" y="10335"/>
                </a:cubicBezTo>
                <a:lnTo>
                  <a:pt x="370" y="9942"/>
                </a:lnTo>
                <a:cubicBezTo>
                  <a:pt x="370" y="9904"/>
                  <a:pt x="221" y="9896"/>
                  <a:pt x="1247" y="9896"/>
                </a:cubicBezTo>
                <a:cubicBezTo>
                  <a:pt x="2032" y="9896"/>
                  <a:pt x="3502" y="9901"/>
                  <a:pt x="6250" y="9901"/>
                </a:cubicBezTo>
                <a:cubicBezTo>
                  <a:pt x="7776" y="9901"/>
                  <a:pt x="9695" y="9899"/>
                  <a:pt x="12109" y="9894"/>
                </a:cubicBezTo>
                <a:cubicBezTo>
                  <a:pt x="12145" y="9894"/>
                  <a:pt x="12157" y="9918"/>
                  <a:pt x="12157" y="9942"/>
                </a:cubicBezTo>
                <a:lnTo>
                  <a:pt x="12157" y="10335"/>
                </a:lnTo>
                <a:cubicBezTo>
                  <a:pt x="12157" y="10359"/>
                  <a:pt x="12145" y="10371"/>
                  <a:pt x="12109" y="10371"/>
                </a:cubicBezTo>
                <a:lnTo>
                  <a:pt x="8478" y="10371"/>
                </a:lnTo>
                <a:cubicBezTo>
                  <a:pt x="8371" y="10371"/>
                  <a:pt x="8299" y="10466"/>
                  <a:pt x="8299" y="10549"/>
                </a:cubicBezTo>
                <a:cubicBezTo>
                  <a:pt x="8299" y="10656"/>
                  <a:pt x="8395" y="10728"/>
                  <a:pt x="8478" y="10728"/>
                </a:cubicBezTo>
                <a:lnTo>
                  <a:pt x="12145" y="10728"/>
                </a:lnTo>
                <a:cubicBezTo>
                  <a:pt x="12359" y="10728"/>
                  <a:pt x="12550" y="10549"/>
                  <a:pt x="12550" y="10311"/>
                </a:cubicBezTo>
                <a:lnTo>
                  <a:pt x="12550" y="9930"/>
                </a:lnTo>
                <a:cubicBezTo>
                  <a:pt x="12550" y="9704"/>
                  <a:pt x="12383" y="9513"/>
                  <a:pt x="12145" y="9513"/>
                </a:cubicBezTo>
                <a:lnTo>
                  <a:pt x="12086" y="9513"/>
                </a:lnTo>
                <a:lnTo>
                  <a:pt x="12086" y="2929"/>
                </a:lnTo>
                <a:cubicBezTo>
                  <a:pt x="12086" y="2715"/>
                  <a:pt x="11907" y="2513"/>
                  <a:pt x="11669" y="2513"/>
                </a:cubicBezTo>
                <a:lnTo>
                  <a:pt x="9180" y="2513"/>
                </a:lnTo>
                <a:lnTo>
                  <a:pt x="6906" y="250"/>
                </a:lnTo>
                <a:cubicBezTo>
                  <a:pt x="6734" y="84"/>
                  <a:pt x="6504" y="0"/>
                  <a:pt x="627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pic>
        <p:nvPicPr>
          <p:cNvPr id="324" name="Google Shape;324;p19" descr="Hands rolling dough out with a wooden rolling pi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64075" y="2249667"/>
            <a:ext cx="3253042" cy="2168165"/>
          </a:xfrm>
          <a:prstGeom prst="rect">
            <a:avLst/>
          </a:prstGeom>
          <a:noFill/>
          <a:ln>
            <a:noFill/>
          </a:ln>
        </p:spPr>
      </p:pic>
      <p:sp>
        <p:nvSpPr>
          <p:cNvPr id="325" name="Google Shape;325;p19"/>
          <p:cNvSpPr txBox="1"/>
          <p:nvPr/>
        </p:nvSpPr>
        <p:spPr>
          <a:xfrm>
            <a:off x="2133601" y="299000"/>
            <a:ext cx="8921332" cy="381965"/>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accent1"/>
              </a:buClr>
              <a:buSzPts val="3200"/>
              <a:buFont typeface="Arial"/>
              <a:buNone/>
            </a:pPr>
            <a:r>
              <a:rPr lang="en-US" sz="3200" b="1">
                <a:solidFill>
                  <a:schemeClr val="accent1"/>
                </a:solidFill>
                <a:latin typeface="Calibri"/>
                <a:ea typeface="Calibri"/>
                <a:cs typeface="Calibri"/>
                <a:sym typeface="Calibri"/>
              </a:rPr>
              <a:t>1.4. Hantering av digital hårdvara och databaser</a:t>
            </a:r>
            <a:endParaRPr sz="3200" b="1">
              <a:solidFill>
                <a:schemeClr val="accen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
          <p:cNvSpPr/>
          <p:nvPr/>
        </p:nvSpPr>
        <p:spPr>
          <a:xfrm>
            <a:off x="4692917" y="68383"/>
            <a:ext cx="7508055" cy="6858000"/>
          </a:xfrm>
          <a:custGeom>
            <a:avLst/>
            <a:gdLst/>
            <a:ahLst/>
            <a:cxnLst/>
            <a:rect l="l" t="t" r="r" b="b"/>
            <a:pathLst>
              <a:path w="9548739" h="6858000" extrusionOk="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gradFill>
            <a:gsLst>
              <a:gs pos="0">
                <a:srgbClr val="F5F7FC"/>
              </a:gs>
              <a:gs pos="74000">
                <a:srgbClr val="A9BEE4"/>
              </a:gs>
              <a:gs pos="83000">
                <a:srgbClr val="A9BEE4"/>
              </a:gs>
              <a:gs pos="100000">
                <a:srgbClr val="C5D3ED"/>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11" name="Google Shape;111;p2"/>
          <p:cNvGrpSpPr/>
          <p:nvPr/>
        </p:nvGrpSpPr>
        <p:grpSpPr>
          <a:xfrm>
            <a:off x="6032435" y="2590740"/>
            <a:ext cx="6186103" cy="790507"/>
            <a:chOff x="4834470" y="1482096"/>
            <a:chExt cx="6186103" cy="790507"/>
          </a:xfrm>
        </p:grpSpPr>
        <p:sp>
          <p:nvSpPr>
            <p:cNvPr id="112" name="Google Shape;112;p2"/>
            <p:cNvSpPr txBox="1"/>
            <p:nvPr/>
          </p:nvSpPr>
          <p:spPr>
            <a:xfrm>
              <a:off x="5895648" y="1482096"/>
              <a:ext cx="5124925" cy="646331"/>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1800" b="1" i="0" u="none" strike="noStrike" cap="none">
                  <a:solidFill>
                    <a:schemeClr val="dk1"/>
                  </a:solidFill>
                  <a:latin typeface="Calibri"/>
                  <a:ea typeface="Calibri"/>
                  <a:cs typeface="Calibri"/>
                  <a:sym typeface="Calibri"/>
                </a:rPr>
                <a:t>Välja den bästa metoden för att planera och genomföra din datasökning</a:t>
              </a:r>
              <a:endParaRPr sz="1800" b="1">
                <a:solidFill>
                  <a:schemeClr val="dk1"/>
                </a:solidFill>
                <a:latin typeface="Calibri"/>
                <a:ea typeface="Calibri"/>
                <a:cs typeface="Calibri"/>
                <a:sym typeface="Calibri"/>
              </a:endParaRPr>
            </a:p>
          </p:txBody>
        </p:sp>
        <p:sp>
          <p:nvSpPr>
            <p:cNvPr id="113" name="Google Shape;113;p2"/>
            <p:cNvSpPr/>
            <p:nvPr/>
          </p:nvSpPr>
          <p:spPr>
            <a:xfrm>
              <a:off x="4834470" y="1491808"/>
              <a:ext cx="780795" cy="780795"/>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
        <p:nvSpPr>
          <p:cNvPr id="114" name="Google Shape;114;p2"/>
          <p:cNvSpPr txBox="1"/>
          <p:nvPr/>
        </p:nvSpPr>
        <p:spPr>
          <a:xfrm>
            <a:off x="7093613" y="3703053"/>
            <a:ext cx="5124925" cy="646331"/>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Lista några verktyg och kriterier för att utvärdera digital innehåll  och resurser</a:t>
            </a:r>
            <a:endParaRPr sz="1800" b="1">
              <a:solidFill>
                <a:schemeClr val="dk1"/>
              </a:solidFill>
              <a:latin typeface="Calibri"/>
              <a:ea typeface="Calibri"/>
              <a:cs typeface="Calibri"/>
              <a:sym typeface="Calibri"/>
            </a:endParaRPr>
          </a:p>
        </p:txBody>
      </p:sp>
      <p:sp>
        <p:nvSpPr>
          <p:cNvPr id="115" name="Google Shape;115;p2"/>
          <p:cNvSpPr/>
          <p:nvPr/>
        </p:nvSpPr>
        <p:spPr>
          <a:xfrm>
            <a:off x="6032435" y="3712765"/>
            <a:ext cx="780795" cy="780795"/>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nvGrpSpPr>
          <p:cNvPr id="116" name="Google Shape;116;p2"/>
          <p:cNvGrpSpPr/>
          <p:nvPr/>
        </p:nvGrpSpPr>
        <p:grpSpPr>
          <a:xfrm>
            <a:off x="6032435" y="4856006"/>
            <a:ext cx="6186103" cy="923330"/>
            <a:chOff x="4834470" y="1482096"/>
            <a:chExt cx="6186103" cy="923330"/>
          </a:xfrm>
        </p:grpSpPr>
        <p:sp>
          <p:nvSpPr>
            <p:cNvPr id="117" name="Google Shape;117;p2"/>
            <p:cNvSpPr txBox="1"/>
            <p:nvPr/>
          </p:nvSpPr>
          <p:spPr>
            <a:xfrm>
              <a:off x="5895648" y="1482096"/>
              <a:ext cx="5124925" cy="92333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Göra avgöranden gällande användning av mjukvaruapplikationer för att hantera data, information och digitalt innehåll</a:t>
              </a:r>
              <a:endParaRPr sz="1800" b="1">
                <a:solidFill>
                  <a:schemeClr val="dk1"/>
                </a:solidFill>
                <a:latin typeface="Calibri"/>
                <a:ea typeface="Calibri"/>
                <a:cs typeface="Calibri"/>
                <a:sym typeface="Calibri"/>
              </a:endParaRPr>
            </a:p>
          </p:txBody>
        </p:sp>
        <p:sp>
          <p:nvSpPr>
            <p:cNvPr id="118" name="Google Shape;118;p2"/>
            <p:cNvSpPr/>
            <p:nvPr/>
          </p:nvSpPr>
          <p:spPr>
            <a:xfrm>
              <a:off x="4834470" y="1491808"/>
              <a:ext cx="780795" cy="780795"/>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pic>
        <p:nvPicPr>
          <p:cNvPr id="119" name="Google Shape;119;p2"/>
          <p:cNvPicPr preferRelativeResize="0"/>
          <p:nvPr/>
        </p:nvPicPr>
        <p:blipFill rotWithShape="1">
          <a:blip r:embed="rId3">
            <a:alphaModFix/>
          </a:blip>
          <a:srcRect/>
          <a:stretch/>
        </p:blipFill>
        <p:spPr>
          <a:xfrm>
            <a:off x="10160" y="0"/>
            <a:ext cx="2219417" cy="883966"/>
          </a:xfrm>
          <a:prstGeom prst="rect">
            <a:avLst/>
          </a:prstGeom>
          <a:noFill/>
          <a:ln>
            <a:noFill/>
          </a:ln>
        </p:spPr>
      </p:pic>
      <p:sp>
        <p:nvSpPr>
          <p:cNvPr id="120" name="Google Shape;120;p2"/>
          <p:cNvSpPr txBox="1"/>
          <p:nvPr/>
        </p:nvSpPr>
        <p:spPr>
          <a:xfrm>
            <a:off x="2546428" y="6511124"/>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121" name="Google Shape;121;p2"/>
          <p:cNvPicPr preferRelativeResize="0"/>
          <p:nvPr/>
        </p:nvPicPr>
        <p:blipFill rotWithShape="1">
          <a:blip r:embed="rId4">
            <a:alphaModFix/>
          </a:blip>
          <a:srcRect/>
          <a:stretch/>
        </p:blipFill>
        <p:spPr>
          <a:xfrm>
            <a:off x="10160" y="6331227"/>
            <a:ext cx="2396086" cy="526774"/>
          </a:xfrm>
          <a:prstGeom prst="rect">
            <a:avLst/>
          </a:prstGeom>
          <a:noFill/>
          <a:ln>
            <a:noFill/>
          </a:ln>
        </p:spPr>
      </p:pic>
      <p:sp>
        <p:nvSpPr>
          <p:cNvPr id="122" name="Google Shape;122;p2"/>
          <p:cNvSpPr txBox="1"/>
          <p:nvPr/>
        </p:nvSpPr>
        <p:spPr>
          <a:xfrm>
            <a:off x="5942403" y="665753"/>
            <a:ext cx="3584106"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266C9F"/>
                </a:solidFill>
                <a:latin typeface="Calibri"/>
                <a:ea typeface="Calibri"/>
                <a:cs typeface="Calibri"/>
                <a:sym typeface="Calibri"/>
              </a:rPr>
              <a:t>SYFTE OCH MÅL</a:t>
            </a:r>
            <a:endParaRPr/>
          </a:p>
        </p:txBody>
      </p:sp>
      <p:grpSp>
        <p:nvGrpSpPr>
          <p:cNvPr id="123" name="Google Shape;123;p2"/>
          <p:cNvGrpSpPr/>
          <p:nvPr/>
        </p:nvGrpSpPr>
        <p:grpSpPr>
          <a:xfrm>
            <a:off x="9775972" y="575523"/>
            <a:ext cx="894080" cy="833150"/>
            <a:chOff x="5961125" y="1623900"/>
            <a:chExt cx="427450" cy="448175"/>
          </a:xfrm>
        </p:grpSpPr>
        <p:sp>
          <p:nvSpPr>
            <p:cNvPr id="124" name="Google Shape;124;p2"/>
            <p:cNvSpPr/>
            <p:nvPr/>
          </p:nvSpPr>
          <p:spPr>
            <a:xfrm>
              <a:off x="5961125" y="1678700"/>
              <a:ext cx="376925" cy="376925"/>
            </a:xfrm>
            <a:custGeom>
              <a:avLst/>
              <a:gdLst/>
              <a:ahLst/>
              <a:cxnLst/>
              <a:rect l="l" t="t" r="r" b="b"/>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25" name="Google Shape;125;p2"/>
            <p:cNvSpPr/>
            <p:nvPr/>
          </p:nvSpPr>
          <p:spPr>
            <a:xfrm>
              <a:off x="6009825" y="1727425"/>
              <a:ext cx="279500" cy="279500"/>
            </a:xfrm>
            <a:custGeom>
              <a:avLst/>
              <a:gdLst/>
              <a:ahLst/>
              <a:cxnLst/>
              <a:rect l="l" t="t" r="r" b="b"/>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26" name="Google Shape;126;p2"/>
            <p:cNvSpPr/>
            <p:nvPr/>
          </p:nvSpPr>
          <p:spPr>
            <a:xfrm>
              <a:off x="6107250" y="1824849"/>
              <a:ext cx="79315" cy="77960"/>
            </a:xfrm>
            <a:custGeom>
              <a:avLst/>
              <a:gdLst/>
              <a:ahLst/>
              <a:cxnLst/>
              <a:rect l="l" t="t" r="r" b="b"/>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solidFill>
              <a:srgbClr val="266C9F"/>
            </a:solidFill>
            <a:ln w="76200"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27" name="Google Shape;127;p2"/>
            <p:cNvSpPr/>
            <p:nvPr/>
          </p:nvSpPr>
          <p:spPr>
            <a:xfrm>
              <a:off x="6058550" y="1776125"/>
              <a:ext cx="182075" cy="182075"/>
            </a:xfrm>
            <a:custGeom>
              <a:avLst/>
              <a:gdLst/>
              <a:ahLst/>
              <a:cxnLst/>
              <a:rect l="l" t="t" r="r" b="b"/>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solidFill>
              <a:srgbClr val="266C9F"/>
            </a:solidFill>
            <a:ln w="2857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28" name="Google Shape;128;p2"/>
            <p:cNvSpPr/>
            <p:nvPr/>
          </p:nvSpPr>
          <p:spPr>
            <a:xfrm>
              <a:off x="5971475" y="2001400"/>
              <a:ext cx="74925" cy="70675"/>
            </a:xfrm>
            <a:custGeom>
              <a:avLst/>
              <a:gdLst/>
              <a:ahLst/>
              <a:cxnLst/>
              <a:rect l="l" t="t" r="r" b="b"/>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29" name="Google Shape;129;p2"/>
            <p:cNvSpPr/>
            <p:nvPr/>
          </p:nvSpPr>
          <p:spPr>
            <a:xfrm>
              <a:off x="6253375" y="2001400"/>
              <a:ext cx="74325" cy="70675"/>
            </a:xfrm>
            <a:custGeom>
              <a:avLst/>
              <a:gdLst/>
              <a:ahLst/>
              <a:cxnLst/>
              <a:rect l="l" t="t" r="r" b="b"/>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0" name="Google Shape;130;p2"/>
            <p:cNvSpPr/>
            <p:nvPr/>
          </p:nvSpPr>
          <p:spPr>
            <a:xfrm>
              <a:off x="6137700" y="1623900"/>
              <a:ext cx="250875" cy="255150"/>
            </a:xfrm>
            <a:custGeom>
              <a:avLst/>
              <a:gdLst/>
              <a:ahLst/>
              <a:cxnLst/>
              <a:rect l="l" t="t" r="r" b="b"/>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pic>
        <p:nvPicPr>
          <p:cNvPr id="131" name="Google Shape;131;p2"/>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39618" y="1875846"/>
            <a:ext cx="4490655" cy="3104293"/>
          </a:xfrm>
          <a:prstGeom prst="rect">
            <a:avLst/>
          </a:prstGeom>
          <a:gradFill>
            <a:gsLst>
              <a:gs pos="0">
                <a:srgbClr val="F5F7FC"/>
              </a:gs>
              <a:gs pos="74000">
                <a:srgbClr val="A9BEE4"/>
              </a:gs>
              <a:gs pos="83000">
                <a:srgbClr val="A9BEE4"/>
              </a:gs>
              <a:gs pos="100000">
                <a:srgbClr val="C5D3ED"/>
              </a:gs>
            </a:gsLst>
            <a:lin ang="5400000" scaled="0"/>
          </a:gradFill>
          <a:ln>
            <a:noFill/>
          </a:ln>
          <a:effectLst>
            <a:outerShdw blurRad="50800" dist="50800" dir="5400000" algn="ctr" rotWithShape="0">
              <a:srgbClr val="000000"/>
            </a:outerShdw>
          </a:effectLst>
        </p:spPr>
      </p:pic>
      <p:sp>
        <p:nvSpPr>
          <p:cNvPr id="132" name="Google Shape;132;p2"/>
          <p:cNvSpPr/>
          <p:nvPr/>
        </p:nvSpPr>
        <p:spPr>
          <a:xfrm>
            <a:off x="6323228" y="1967591"/>
            <a:ext cx="4202369" cy="36933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b="1">
                <a:solidFill>
                  <a:srgbClr val="266C9F"/>
                </a:solidFill>
                <a:latin typeface="Calibri"/>
                <a:ea typeface="Calibri"/>
                <a:cs typeface="Calibri"/>
                <a:sym typeface="Calibri"/>
              </a:rPr>
              <a:t>I slutet av modulen kommer du att kunna:</a:t>
            </a:r>
            <a:endParaRPr/>
          </a:p>
        </p:txBody>
      </p:sp>
      <p:sp>
        <p:nvSpPr>
          <p:cNvPr id="133" name="Google Shape;133;p2"/>
          <p:cNvSpPr/>
          <p:nvPr/>
        </p:nvSpPr>
        <p:spPr>
          <a:xfrm>
            <a:off x="0" y="102920"/>
            <a:ext cx="65" cy="251359"/>
          </a:xfrm>
          <a:prstGeom prst="rect">
            <a:avLst/>
          </a:prstGeom>
          <a:solidFill>
            <a:srgbClr val="F8F9FA"/>
          </a:solid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20"/>
          <p:cNvSpPr/>
          <p:nvPr/>
        </p:nvSpPr>
        <p:spPr>
          <a:xfrm>
            <a:off x="2382803" y="1710243"/>
            <a:ext cx="79072" cy="317649"/>
          </a:xfrm>
          <a:prstGeom prst="rect">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F3F3F"/>
              </a:solidFill>
              <a:latin typeface="Calibri"/>
              <a:ea typeface="Calibri"/>
              <a:cs typeface="Calibri"/>
              <a:sym typeface="Calibri"/>
            </a:endParaRPr>
          </a:p>
        </p:txBody>
      </p:sp>
      <p:sp>
        <p:nvSpPr>
          <p:cNvPr id="331" name="Google Shape;331;p20"/>
          <p:cNvSpPr txBox="1"/>
          <p:nvPr/>
        </p:nvSpPr>
        <p:spPr>
          <a:xfrm>
            <a:off x="2464126" y="1632074"/>
            <a:ext cx="7359817" cy="461665"/>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Digitala verktyg och teknologi för innehållshantering </a:t>
            </a:r>
            <a:endParaRPr sz="2400" b="1">
              <a:solidFill>
                <a:schemeClr val="dk1"/>
              </a:solidFill>
              <a:latin typeface="Calibri"/>
              <a:ea typeface="Calibri"/>
              <a:cs typeface="Calibri"/>
              <a:sym typeface="Calibri"/>
            </a:endParaRPr>
          </a:p>
        </p:txBody>
      </p:sp>
      <p:sp>
        <p:nvSpPr>
          <p:cNvPr id="332" name="Google Shape;332;p20"/>
          <p:cNvSpPr txBox="1"/>
          <p:nvPr/>
        </p:nvSpPr>
        <p:spPr>
          <a:xfrm>
            <a:off x="2405548" y="2080679"/>
            <a:ext cx="6069387" cy="3970318"/>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US" sz="1800" b="1">
                <a:solidFill>
                  <a:schemeClr val="dk1"/>
                </a:solidFill>
                <a:latin typeface="Calibri"/>
                <a:ea typeface="Calibri"/>
                <a:cs typeface="Calibri"/>
                <a:sym typeface="Calibri"/>
              </a:rPr>
              <a:t>Content Management System (CMS)</a:t>
            </a:r>
            <a:endParaRPr sz="1800">
              <a:solidFill>
                <a:schemeClr val="dk1"/>
              </a:solidFill>
              <a:latin typeface="Calibri"/>
              <a:ea typeface="Calibri"/>
              <a:cs typeface="Calibri"/>
              <a:sym typeface="Calibri"/>
            </a:endParaRPr>
          </a:p>
          <a:p>
            <a:pPr marL="742950" marR="0" lvl="1" indent="-285750" algn="l" rtl="0">
              <a:spcBef>
                <a:spcPts val="0"/>
              </a:spcBef>
              <a:spcAft>
                <a:spcPts val="0"/>
              </a:spcAft>
              <a:buClr>
                <a:schemeClr val="dk1"/>
              </a:buClr>
              <a:buSzPts val="1800"/>
              <a:buFont typeface="Noto Sans Symbols"/>
              <a:buChar char="✔"/>
            </a:pPr>
            <a:r>
              <a:rPr lang="en-US" sz="1800" b="0" i="0" u="none" strike="noStrike" cap="none">
                <a:solidFill>
                  <a:schemeClr val="dk1"/>
                </a:solidFill>
                <a:latin typeface="Calibri"/>
                <a:ea typeface="Calibri"/>
                <a:cs typeface="Calibri"/>
                <a:sym typeface="Calibri"/>
              </a:rPr>
              <a:t>att organisera och publicera innehåll, oftast till to organize and publish content, vanligen till en kundtillvänd webbsida eller internetsida</a:t>
            </a:r>
            <a:endParaRPr sz="1800" b="0" i="0" u="none" strike="noStrike" cap="none">
              <a:solidFill>
                <a:schemeClr val="dk1"/>
              </a:solidFill>
              <a:latin typeface="Calibri"/>
              <a:ea typeface="Calibri"/>
              <a:cs typeface="Calibri"/>
              <a:sym typeface="Calibri"/>
            </a:endParaRPr>
          </a:p>
          <a:p>
            <a:pPr marL="742950" marR="0" lvl="1" indent="-285750" algn="l" rtl="0">
              <a:spcBef>
                <a:spcPts val="0"/>
              </a:spcBef>
              <a:spcAft>
                <a:spcPts val="0"/>
              </a:spcAft>
              <a:buClr>
                <a:schemeClr val="dk1"/>
              </a:buClr>
              <a:buSzPts val="1800"/>
              <a:buFont typeface="Noto Sans Symbols"/>
              <a:buChar char="✔"/>
            </a:pPr>
            <a:r>
              <a:rPr lang="en-US" sz="1800" b="0" i="0" u="none" strike="noStrike" cap="none">
                <a:solidFill>
                  <a:schemeClr val="dk1"/>
                </a:solidFill>
                <a:latin typeface="Calibri"/>
                <a:ea typeface="Calibri"/>
                <a:cs typeface="Calibri"/>
                <a:sym typeface="Calibri"/>
              </a:rPr>
              <a:t>för e-handel</a:t>
            </a:r>
            <a:endParaRPr sz="1800" b="0" i="0" u="none" strike="noStrike" cap="none">
              <a:solidFill>
                <a:schemeClr val="dk1"/>
              </a:solidFill>
              <a:latin typeface="Calibri"/>
              <a:ea typeface="Calibri"/>
              <a:cs typeface="Calibri"/>
              <a:sym typeface="Calibri"/>
            </a:endParaRPr>
          </a:p>
          <a:p>
            <a:pPr marL="742950" marR="0" lvl="1" indent="-285750" algn="l" rtl="0">
              <a:spcBef>
                <a:spcPts val="0"/>
              </a:spcBef>
              <a:spcAft>
                <a:spcPts val="0"/>
              </a:spcAft>
              <a:buClr>
                <a:schemeClr val="dk1"/>
              </a:buClr>
              <a:buSzPts val="1800"/>
              <a:buFont typeface="Noto Sans Symbols"/>
              <a:buChar char="✔"/>
            </a:pPr>
            <a:r>
              <a:rPr lang="en-US" sz="1800" b="0" i="0" u="none" strike="noStrike" cap="none">
                <a:solidFill>
                  <a:schemeClr val="dk1"/>
                </a:solidFill>
                <a:latin typeface="Calibri"/>
                <a:ea typeface="Calibri"/>
                <a:cs typeface="Calibri"/>
                <a:sym typeface="Calibri"/>
              </a:rPr>
              <a:t>för att automatisera marknadsföringsuppgifter  som e-postschemaläggning och publicering av blogginnehåll </a:t>
            </a:r>
            <a:endParaRPr sz="1800" b="0" i="0" u="none" strike="noStrike" cap="none">
              <a:solidFill>
                <a:schemeClr val="dk1"/>
              </a:solidFill>
              <a:latin typeface="Calibri"/>
              <a:ea typeface="Calibri"/>
              <a:cs typeface="Calibri"/>
              <a:sym typeface="Calibri"/>
            </a:endParaRPr>
          </a:p>
          <a:p>
            <a:pPr marL="742950" marR="0" lvl="1" indent="-171450" algn="l" rtl="0">
              <a:spcBef>
                <a:spcPts val="0"/>
              </a:spcBef>
              <a:spcAft>
                <a:spcPts val="0"/>
              </a:spcAft>
              <a:buClr>
                <a:schemeClr val="dk1"/>
              </a:buClr>
              <a:buSzPts val="1800"/>
              <a:buFont typeface="Noto Sans Symbols"/>
              <a:buNone/>
            </a:pPr>
            <a:endParaRPr sz="1800" b="0" i="0" u="none" strike="noStrike" cap="none">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b="1">
                <a:solidFill>
                  <a:schemeClr val="dk1"/>
                </a:solidFill>
                <a:latin typeface="Calibri"/>
                <a:ea typeface="Calibri"/>
                <a:cs typeface="Calibri"/>
                <a:sym typeface="Calibri"/>
              </a:rPr>
              <a:t>Digital Asset Management System (DAM)</a:t>
            </a: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marL="742950" marR="0" lvl="1" indent="-285750" algn="l" rtl="0">
              <a:spcBef>
                <a:spcPts val="0"/>
              </a:spcBef>
              <a:spcAft>
                <a:spcPts val="0"/>
              </a:spcAft>
              <a:buClr>
                <a:schemeClr val="dk1"/>
              </a:buClr>
              <a:buSzPts val="1800"/>
              <a:buFont typeface="Noto Sans Symbols"/>
              <a:buChar char="✔"/>
            </a:pPr>
            <a:r>
              <a:rPr lang="en-US" sz="1800" b="0" i="0" u="none" strike="noStrike" cap="none">
                <a:solidFill>
                  <a:schemeClr val="dk1"/>
                </a:solidFill>
                <a:latin typeface="Calibri"/>
                <a:ea typeface="Calibri"/>
                <a:cs typeface="Calibri"/>
                <a:sym typeface="Calibri"/>
              </a:rPr>
              <a:t>för att lagra organisera innehåll internt </a:t>
            </a:r>
            <a:endParaRPr sz="1800" b="0" i="0" u="none" strike="noStrike" cap="none">
              <a:solidFill>
                <a:schemeClr val="dk1"/>
              </a:solidFill>
              <a:latin typeface="Calibri"/>
              <a:ea typeface="Calibri"/>
              <a:cs typeface="Calibri"/>
              <a:sym typeface="Calibri"/>
            </a:endParaRPr>
          </a:p>
          <a:p>
            <a:pPr marL="742950" marR="0" lvl="1" indent="-285750" algn="l" rtl="0">
              <a:spcBef>
                <a:spcPts val="0"/>
              </a:spcBef>
              <a:spcAft>
                <a:spcPts val="0"/>
              </a:spcAft>
              <a:buClr>
                <a:schemeClr val="dk1"/>
              </a:buClr>
              <a:buSzPts val="1800"/>
              <a:buFont typeface="Noto Sans Symbols"/>
              <a:buChar char="✔"/>
            </a:pPr>
            <a:r>
              <a:rPr lang="en-US" sz="1800" b="0" i="0" u="none" strike="noStrike" cap="none">
                <a:solidFill>
                  <a:schemeClr val="dk1"/>
                </a:solidFill>
                <a:latin typeface="Calibri"/>
                <a:ea typeface="Calibri"/>
                <a:cs typeface="Calibri"/>
                <a:sym typeface="Calibri"/>
              </a:rPr>
              <a:t>att hantera större mediefiler med högre minnesintesitet, spara filer relaterade till specifika projekt eller underlätta för grupper att samarbeta </a:t>
            </a:r>
            <a:endParaRPr sz="1800" b="0" i="0" u="none" strike="noStrike" cap="none">
              <a:solidFill>
                <a:srgbClr val="000000"/>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onsolas"/>
              <a:ea typeface="Consolas"/>
              <a:cs typeface="Consolas"/>
              <a:sym typeface="Consolas"/>
            </a:endParaRPr>
          </a:p>
        </p:txBody>
      </p:sp>
      <p:sp>
        <p:nvSpPr>
          <p:cNvPr id="333" name="Google Shape;333;p20"/>
          <p:cNvSpPr/>
          <p:nvPr/>
        </p:nvSpPr>
        <p:spPr>
          <a:xfrm>
            <a:off x="8349831" y="4356204"/>
            <a:ext cx="837217" cy="622568"/>
          </a:xfrm>
          <a:custGeom>
            <a:avLst/>
            <a:gdLst/>
            <a:ahLst/>
            <a:cxnLst/>
            <a:rect l="l" t="t" r="r" b="b"/>
            <a:pathLst>
              <a:path w="12550" h="10728" extrusionOk="0">
                <a:moveTo>
                  <a:pt x="6298" y="369"/>
                </a:moveTo>
                <a:cubicBezTo>
                  <a:pt x="6306" y="369"/>
                  <a:pt x="6315" y="369"/>
                  <a:pt x="6323" y="370"/>
                </a:cubicBezTo>
                <a:cubicBezTo>
                  <a:pt x="6442" y="393"/>
                  <a:pt x="6525" y="477"/>
                  <a:pt x="6525" y="596"/>
                </a:cubicBezTo>
                <a:cubicBezTo>
                  <a:pt x="6525" y="727"/>
                  <a:pt x="6430" y="834"/>
                  <a:pt x="6287" y="834"/>
                </a:cubicBezTo>
                <a:cubicBezTo>
                  <a:pt x="6156" y="834"/>
                  <a:pt x="6049" y="727"/>
                  <a:pt x="6049" y="596"/>
                </a:cubicBezTo>
                <a:cubicBezTo>
                  <a:pt x="6049" y="482"/>
                  <a:pt x="6136" y="369"/>
                  <a:pt x="6298" y="369"/>
                </a:cubicBezTo>
                <a:close/>
                <a:moveTo>
                  <a:pt x="6871" y="727"/>
                </a:moveTo>
                <a:lnTo>
                  <a:pt x="8668" y="2513"/>
                </a:lnTo>
                <a:lnTo>
                  <a:pt x="3906" y="2513"/>
                </a:lnTo>
                <a:lnTo>
                  <a:pt x="5716" y="727"/>
                </a:lnTo>
                <a:cubicBezTo>
                  <a:pt x="5775" y="1001"/>
                  <a:pt x="6013" y="1191"/>
                  <a:pt x="6287" y="1191"/>
                </a:cubicBezTo>
                <a:cubicBezTo>
                  <a:pt x="6573" y="1191"/>
                  <a:pt x="6811" y="1001"/>
                  <a:pt x="6871" y="727"/>
                </a:cubicBezTo>
                <a:close/>
                <a:moveTo>
                  <a:pt x="3573" y="8787"/>
                </a:moveTo>
                <a:cubicBezTo>
                  <a:pt x="5216" y="8787"/>
                  <a:pt x="5097" y="8787"/>
                  <a:pt x="5156" y="8799"/>
                </a:cubicBezTo>
                <a:cubicBezTo>
                  <a:pt x="5275" y="8823"/>
                  <a:pt x="5370" y="8942"/>
                  <a:pt x="5370" y="9061"/>
                </a:cubicBezTo>
                <a:lnTo>
                  <a:pt x="5370" y="9513"/>
                </a:lnTo>
                <a:lnTo>
                  <a:pt x="3287" y="9513"/>
                </a:lnTo>
                <a:cubicBezTo>
                  <a:pt x="3275" y="9049"/>
                  <a:pt x="3275" y="9049"/>
                  <a:pt x="3287" y="9002"/>
                </a:cubicBezTo>
                <a:cubicBezTo>
                  <a:pt x="3334" y="8859"/>
                  <a:pt x="3430" y="8787"/>
                  <a:pt x="3573" y="8787"/>
                </a:cubicBezTo>
                <a:close/>
                <a:moveTo>
                  <a:pt x="10651" y="2885"/>
                </a:moveTo>
                <a:cubicBezTo>
                  <a:pt x="11916" y="2885"/>
                  <a:pt x="11740" y="2894"/>
                  <a:pt x="11740" y="2929"/>
                </a:cubicBezTo>
                <a:cubicBezTo>
                  <a:pt x="11729" y="9255"/>
                  <a:pt x="11779" y="9516"/>
                  <a:pt x="11713" y="9516"/>
                </a:cubicBezTo>
                <a:cubicBezTo>
                  <a:pt x="11707" y="9516"/>
                  <a:pt x="11700" y="9513"/>
                  <a:pt x="11693" y="9513"/>
                </a:cubicBezTo>
                <a:lnTo>
                  <a:pt x="5739" y="9513"/>
                </a:lnTo>
                <a:lnTo>
                  <a:pt x="5739" y="9144"/>
                </a:lnTo>
                <a:lnTo>
                  <a:pt x="11193" y="9144"/>
                </a:lnTo>
                <a:cubicBezTo>
                  <a:pt x="11288" y="9144"/>
                  <a:pt x="11371" y="9049"/>
                  <a:pt x="11371" y="8966"/>
                </a:cubicBezTo>
                <a:lnTo>
                  <a:pt x="11371" y="3441"/>
                </a:lnTo>
                <a:cubicBezTo>
                  <a:pt x="11371" y="3334"/>
                  <a:pt x="11276" y="3263"/>
                  <a:pt x="11193" y="3263"/>
                </a:cubicBezTo>
                <a:lnTo>
                  <a:pt x="3346" y="3263"/>
                </a:lnTo>
                <a:cubicBezTo>
                  <a:pt x="3239" y="3263"/>
                  <a:pt x="3168" y="3346"/>
                  <a:pt x="3168" y="3441"/>
                </a:cubicBezTo>
                <a:cubicBezTo>
                  <a:pt x="3168" y="3537"/>
                  <a:pt x="3251" y="3620"/>
                  <a:pt x="3346" y="3620"/>
                </a:cubicBezTo>
                <a:lnTo>
                  <a:pt x="10990" y="3620"/>
                </a:lnTo>
                <a:lnTo>
                  <a:pt x="10990" y="8775"/>
                </a:lnTo>
                <a:lnTo>
                  <a:pt x="5656" y="8775"/>
                </a:lnTo>
                <a:cubicBezTo>
                  <a:pt x="5561" y="8585"/>
                  <a:pt x="5370" y="8454"/>
                  <a:pt x="5156" y="8430"/>
                </a:cubicBezTo>
                <a:cubicBezTo>
                  <a:pt x="5128" y="8422"/>
                  <a:pt x="4938" y="8419"/>
                  <a:pt x="4696" y="8419"/>
                </a:cubicBezTo>
                <a:cubicBezTo>
                  <a:pt x="4212" y="8419"/>
                  <a:pt x="3521" y="8430"/>
                  <a:pt x="3513" y="8430"/>
                </a:cubicBezTo>
                <a:cubicBezTo>
                  <a:pt x="3287" y="8442"/>
                  <a:pt x="3072" y="8573"/>
                  <a:pt x="2977" y="8775"/>
                </a:cubicBezTo>
                <a:lnTo>
                  <a:pt x="1608" y="8775"/>
                </a:lnTo>
                <a:lnTo>
                  <a:pt x="1608" y="3620"/>
                </a:lnTo>
                <a:lnTo>
                  <a:pt x="2656" y="3620"/>
                </a:lnTo>
                <a:cubicBezTo>
                  <a:pt x="2763" y="3620"/>
                  <a:pt x="2834" y="3525"/>
                  <a:pt x="2834" y="3441"/>
                </a:cubicBezTo>
                <a:cubicBezTo>
                  <a:pt x="2834" y="3334"/>
                  <a:pt x="2751" y="3263"/>
                  <a:pt x="2656" y="3263"/>
                </a:cubicBezTo>
                <a:lnTo>
                  <a:pt x="1429" y="3263"/>
                </a:lnTo>
                <a:cubicBezTo>
                  <a:pt x="1322" y="3263"/>
                  <a:pt x="1251" y="3346"/>
                  <a:pt x="1251" y="3441"/>
                </a:cubicBezTo>
                <a:lnTo>
                  <a:pt x="1251" y="8966"/>
                </a:lnTo>
                <a:cubicBezTo>
                  <a:pt x="1251" y="9061"/>
                  <a:pt x="1334" y="9144"/>
                  <a:pt x="1429" y="9144"/>
                </a:cubicBezTo>
                <a:lnTo>
                  <a:pt x="2918" y="9144"/>
                </a:lnTo>
                <a:lnTo>
                  <a:pt x="2918" y="9513"/>
                </a:lnTo>
                <a:lnTo>
                  <a:pt x="917" y="9513"/>
                </a:lnTo>
                <a:cubicBezTo>
                  <a:pt x="894" y="9513"/>
                  <a:pt x="870" y="9490"/>
                  <a:pt x="870" y="9466"/>
                </a:cubicBezTo>
                <a:cubicBezTo>
                  <a:pt x="892" y="3144"/>
                  <a:pt x="843" y="2892"/>
                  <a:pt x="900" y="2892"/>
                </a:cubicBezTo>
                <a:cubicBezTo>
                  <a:pt x="905" y="2892"/>
                  <a:pt x="911" y="2894"/>
                  <a:pt x="917" y="2894"/>
                </a:cubicBezTo>
                <a:cubicBezTo>
                  <a:pt x="6680" y="2894"/>
                  <a:pt x="9386" y="2885"/>
                  <a:pt x="10651" y="2885"/>
                </a:cubicBezTo>
                <a:close/>
                <a:moveTo>
                  <a:pt x="6277" y="0"/>
                </a:moveTo>
                <a:cubicBezTo>
                  <a:pt x="6049" y="0"/>
                  <a:pt x="5823" y="84"/>
                  <a:pt x="5656" y="250"/>
                </a:cubicBezTo>
                <a:lnTo>
                  <a:pt x="3370" y="2513"/>
                </a:lnTo>
                <a:lnTo>
                  <a:pt x="894" y="2513"/>
                </a:lnTo>
                <a:cubicBezTo>
                  <a:pt x="667" y="2513"/>
                  <a:pt x="477" y="2691"/>
                  <a:pt x="477" y="2929"/>
                </a:cubicBezTo>
                <a:lnTo>
                  <a:pt x="477" y="9513"/>
                </a:lnTo>
                <a:lnTo>
                  <a:pt x="417" y="9513"/>
                </a:lnTo>
                <a:cubicBezTo>
                  <a:pt x="191" y="9513"/>
                  <a:pt x="1" y="9692"/>
                  <a:pt x="1" y="9930"/>
                </a:cubicBezTo>
                <a:lnTo>
                  <a:pt x="1" y="10311"/>
                </a:lnTo>
                <a:cubicBezTo>
                  <a:pt x="1" y="10537"/>
                  <a:pt x="179" y="10728"/>
                  <a:pt x="417" y="10728"/>
                </a:cubicBezTo>
                <a:lnTo>
                  <a:pt x="7811" y="10728"/>
                </a:lnTo>
                <a:cubicBezTo>
                  <a:pt x="7918" y="10728"/>
                  <a:pt x="7990" y="10645"/>
                  <a:pt x="7990" y="10549"/>
                </a:cubicBezTo>
                <a:cubicBezTo>
                  <a:pt x="7990" y="10454"/>
                  <a:pt x="7895" y="10371"/>
                  <a:pt x="7811" y="10371"/>
                </a:cubicBezTo>
                <a:cubicBezTo>
                  <a:pt x="7049" y="10370"/>
                  <a:pt x="6364" y="10369"/>
                  <a:pt x="5749" y="10369"/>
                </a:cubicBezTo>
                <a:cubicBezTo>
                  <a:pt x="2782" y="10369"/>
                  <a:pt x="1447" y="10380"/>
                  <a:pt x="848" y="10380"/>
                </a:cubicBezTo>
                <a:cubicBezTo>
                  <a:pt x="301" y="10380"/>
                  <a:pt x="370" y="10371"/>
                  <a:pt x="370" y="10335"/>
                </a:cubicBezTo>
                <a:lnTo>
                  <a:pt x="370" y="9942"/>
                </a:lnTo>
                <a:cubicBezTo>
                  <a:pt x="370" y="9904"/>
                  <a:pt x="221" y="9896"/>
                  <a:pt x="1247" y="9896"/>
                </a:cubicBezTo>
                <a:cubicBezTo>
                  <a:pt x="2032" y="9896"/>
                  <a:pt x="3502" y="9901"/>
                  <a:pt x="6250" y="9901"/>
                </a:cubicBezTo>
                <a:cubicBezTo>
                  <a:pt x="7776" y="9901"/>
                  <a:pt x="9695" y="9899"/>
                  <a:pt x="12109" y="9894"/>
                </a:cubicBezTo>
                <a:cubicBezTo>
                  <a:pt x="12145" y="9894"/>
                  <a:pt x="12157" y="9918"/>
                  <a:pt x="12157" y="9942"/>
                </a:cubicBezTo>
                <a:lnTo>
                  <a:pt x="12157" y="10335"/>
                </a:lnTo>
                <a:cubicBezTo>
                  <a:pt x="12157" y="10359"/>
                  <a:pt x="12145" y="10371"/>
                  <a:pt x="12109" y="10371"/>
                </a:cubicBezTo>
                <a:lnTo>
                  <a:pt x="8478" y="10371"/>
                </a:lnTo>
                <a:cubicBezTo>
                  <a:pt x="8371" y="10371"/>
                  <a:pt x="8299" y="10466"/>
                  <a:pt x="8299" y="10549"/>
                </a:cubicBezTo>
                <a:cubicBezTo>
                  <a:pt x="8299" y="10656"/>
                  <a:pt x="8395" y="10728"/>
                  <a:pt x="8478" y="10728"/>
                </a:cubicBezTo>
                <a:lnTo>
                  <a:pt x="12145" y="10728"/>
                </a:lnTo>
                <a:cubicBezTo>
                  <a:pt x="12359" y="10728"/>
                  <a:pt x="12550" y="10549"/>
                  <a:pt x="12550" y="10311"/>
                </a:cubicBezTo>
                <a:lnTo>
                  <a:pt x="12550" y="9930"/>
                </a:lnTo>
                <a:cubicBezTo>
                  <a:pt x="12550" y="9704"/>
                  <a:pt x="12383" y="9513"/>
                  <a:pt x="12145" y="9513"/>
                </a:cubicBezTo>
                <a:lnTo>
                  <a:pt x="12086" y="9513"/>
                </a:lnTo>
                <a:lnTo>
                  <a:pt x="12086" y="2929"/>
                </a:lnTo>
                <a:cubicBezTo>
                  <a:pt x="12086" y="2715"/>
                  <a:pt x="11907" y="2513"/>
                  <a:pt x="11669" y="2513"/>
                </a:cubicBezTo>
                <a:lnTo>
                  <a:pt x="9180" y="2513"/>
                </a:lnTo>
                <a:lnTo>
                  <a:pt x="6906" y="250"/>
                </a:lnTo>
                <a:cubicBezTo>
                  <a:pt x="6734" y="84"/>
                  <a:pt x="6504" y="0"/>
                  <a:pt x="627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34" name="Google Shape;334;p20"/>
          <p:cNvSpPr txBox="1"/>
          <p:nvPr/>
        </p:nvSpPr>
        <p:spPr>
          <a:xfrm>
            <a:off x="1549126" y="299000"/>
            <a:ext cx="8921400" cy="38190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accent1"/>
              </a:buClr>
              <a:buSzPts val="3200"/>
              <a:buFont typeface="Arial"/>
              <a:buNone/>
            </a:pPr>
            <a:r>
              <a:rPr lang="en-US" sz="3200" b="1">
                <a:solidFill>
                  <a:schemeClr val="accent1"/>
                </a:solidFill>
                <a:latin typeface="Calibri"/>
                <a:ea typeface="Calibri"/>
                <a:cs typeface="Calibri"/>
                <a:sym typeface="Calibri"/>
              </a:rPr>
              <a:t>1.4. Hantering av digital hårdvara och databaser</a:t>
            </a:r>
            <a:endParaRPr sz="3200" b="1">
              <a:solidFill>
                <a:schemeClr val="accent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21"/>
          <p:cNvSpPr/>
          <p:nvPr/>
        </p:nvSpPr>
        <p:spPr>
          <a:xfrm>
            <a:off x="1268377" y="1219637"/>
            <a:ext cx="110459" cy="317649"/>
          </a:xfrm>
          <a:prstGeom prst="rect">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F3F3F"/>
              </a:solidFill>
              <a:latin typeface="Calibri"/>
              <a:ea typeface="Calibri"/>
              <a:cs typeface="Calibri"/>
              <a:sym typeface="Calibri"/>
            </a:endParaRPr>
          </a:p>
        </p:txBody>
      </p:sp>
      <p:sp>
        <p:nvSpPr>
          <p:cNvPr id="340" name="Google Shape;340;p21"/>
          <p:cNvSpPr txBox="1"/>
          <p:nvPr/>
        </p:nvSpPr>
        <p:spPr>
          <a:xfrm>
            <a:off x="1372447" y="1141468"/>
            <a:ext cx="8190215" cy="461665"/>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Strategier för att bevara digitalt material</a:t>
            </a:r>
            <a:endParaRPr sz="2400" b="1">
              <a:solidFill>
                <a:schemeClr val="dk1"/>
              </a:solidFill>
              <a:latin typeface="Calibri"/>
              <a:ea typeface="Calibri"/>
              <a:cs typeface="Calibri"/>
              <a:sym typeface="Calibri"/>
            </a:endParaRPr>
          </a:p>
        </p:txBody>
      </p:sp>
      <p:sp>
        <p:nvSpPr>
          <p:cNvPr id="341" name="Google Shape;341;p21"/>
          <p:cNvSpPr txBox="1"/>
          <p:nvPr/>
        </p:nvSpPr>
        <p:spPr>
          <a:xfrm>
            <a:off x="122250" y="1662550"/>
            <a:ext cx="10294500" cy="557190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en genomtänkt dokumentationsmetod för att bevara digitalt material</a:t>
            </a: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Thibodeau,  (2002)  föreslår fyra åtgärder för att välja strategier för bevarande av digitalt material: </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br>
              <a:rPr lang="en-US" sz="1800">
                <a:solidFill>
                  <a:schemeClr val="dk1"/>
                </a:solidFill>
                <a:latin typeface="Consolas"/>
                <a:ea typeface="Consolas"/>
                <a:cs typeface="Consolas"/>
                <a:sym typeface="Consolas"/>
              </a:rPr>
            </a:br>
            <a:endParaRPr/>
          </a:p>
          <a:p>
            <a:pPr marL="800100" marR="0" lvl="1" indent="-342900" algn="l" rtl="0">
              <a:lnSpc>
                <a:spcPct val="150000"/>
              </a:lnSpc>
              <a:spcBef>
                <a:spcPts val="0"/>
              </a:spcBef>
              <a:spcAft>
                <a:spcPts val="0"/>
              </a:spcAft>
              <a:buClr>
                <a:schemeClr val="dk1"/>
              </a:buClr>
              <a:buSzPts val="1800"/>
              <a:buFont typeface="Noto Sans Symbols"/>
              <a:buChar char="⮚"/>
            </a:pPr>
            <a:r>
              <a:rPr lang="en-US" sz="1800" b="1" i="0" u="none" strike="noStrike" cap="none">
                <a:solidFill>
                  <a:schemeClr val="dk1"/>
                </a:solidFill>
                <a:latin typeface="Calibri"/>
                <a:ea typeface="Calibri"/>
                <a:cs typeface="Calibri"/>
                <a:sym typeface="Calibri"/>
              </a:rPr>
              <a:t>Genomförbarhet</a:t>
            </a:r>
            <a:r>
              <a:rPr lang="en-US" sz="1800" b="0" i="0" u="none" strike="noStrike" cap="none">
                <a:solidFill>
                  <a:schemeClr val="dk1"/>
                </a:solidFill>
                <a:latin typeface="Calibri"/>
                <a:ea typeface="Calibri"/>
                <a:cs typeface="Calibri"/>
                <a:sym typeface="Calibri"/>
              </a:rPr>
              <a:t>: ägande av programvara för applikationer och hårdvaruenheter  som kan uppfylla den valda underhållsplanen  </a:t>
            </a:r>
            <a:endParaRPr sz="1800" b="0" i="0" u="none" strike="noStrike" cap="none">
              <a:solidFill>
                <a:schemeClr val="dk1"/>
              </a:solidFill>
              <a:latin typeface="Calibri"/>
              <a:ea typeface="Calibri"/>
              <a:cs typeface="Calibri"/>
              <a:sym typeface="Calibri"/>
            </a:endParaRPr>
          </a:p>
          <a:p>
            <a:pPr marL="800100" marR="0" lvl="1" indent="-342900" algn="l" rtl="0">
              <a:lnSpc>
                <a:spcPct val="150000"/>
              </a:lnSpc>
              <a:spcBef>
                <a:spcPts val="0"/>
              </a:spcBef>
              <a:spcAft>
                <a:spcPts val="0"/>
              </a:spcAft>
              <a:buClr>
                <a:schemeClr val="dk1"/>
              </a:buClr>
              <a:buSzPts val="1800"/>
              <a:buFont typeface="Noto Sans Symbols"/>
              <a:buChar char="⮚"/>
            </a:pPr>
            <a:r>
              <a:rPr lang="en-US" sz="1800" b="1" i="0" u="none" strike="noStrike" cap="none">
                <a:solidFill>
                  <a:schemeClr val="dk1"/>
                </a:solidFill>
                <a:latin typeface="Calibri"/>
                <a:ea typeface="Calibri"/>
                <a:cs typeface="Calibri"/>
                <a:sym typeface="Calibri"/>
              </a:rPr>
              <a:t>Hållbarhet</a:t>
            </a:r>
            <a:r>
              <a:rPr lang="en-US" sz="1800" b="0" i="0" u="none" strike="noStrike" cap="none">
                <a:solidFill>
                  <a:schemeClr val="dk1"/>
                </a:solidFill>
                <a:latin typeface="Calibri"/>
                <a:ea typeface="Calibri"/>
                <a:cs typeface="Calibri"/>
                <a:sym typeface="Calibri"/>
              </a:rPr>
              <a:t>:  den valda planen måste vara kapabel nog att kunna tillämpas under obestämd tid, i ett framtidsperspektiv, alternativt att det finns en alternativ plan om den valda metoden slutar fungera </a:t>
            </a:r>
            <a:endParaRPr sz="1800" b="0" i="0" u="none" strike="noStrike" cap="none">
              <a:solidFill>
                <a:schemeClr val="dk1"/>
              </a:solidFill>
              <a:latin typeface="Calibri"/>
              <a:ea typeface="Calibri"/>
              <a:cs typeface="Calibri"/>
              <a:sym typeface="Calibri"/>
            </a:endParaRPr>
          </a:p>
          <a:p>
            <a:pPr marL="800100" marR="0" lvl="1" indent="-342900" algn="l" rtl="0">
              <a:lnSpc>
                <a:spcPct val="150000"/>
              </a:lnSpc>
              <a:spcBef>
                <a:spcPts val="0"/>
              </a:spcBef>
              <a:spcAft>
                <a:spcPts val="0"/>
              </a:spcAft>
              <a:buClr>
                <a:schemeClr val="dk1"/>
              </a:buClr>
              <a:buSzPts val="1800"/>
              <a:buFont typeface="Noto Sans Symbols"/>
              <a:buChar char="⮚"/>
            </a:pPr>
            <a:r>
              <a:rPr lang="en-US" sz="1800" b="1" i="0" u="none" strike="noStrike" cap="none">
                <a:solidFill>
                  <a:schemeClr val="dk1"/>
                </a:solidFill>
                <a:latin typeface="Calibri"/>
                <a:ea typeface="Calibri"/>
                <a:cs typeface="Calibri"/>
                <a:sym typeface="Calibri"/>
              </a:rPr>
              <a:t>Praktiskhet</a:t>
            </a:r>
            <a:r>
              <a:rPr lang="en-US" sz="1800" b="0" i="0" u="none" strike="noStrike" cap="none">
                <a:solidFill>
                  <a:schemeClr val="dk1"/>
                </a:solidFill>
                <a:latin typeface="Calibri"/>
                <a:ea typeface="Calibri"/>
                <a:cs typeface="Calibri"/>
                <a:sym typeface="Calibri"/>
              </a:rPr>
              <a:t>: den valda metoden måste vara rationell gällande svårigheten att </a:t>
            </a:r>
            <a:r>
              <a:rPr lang="en-US" sz="1800">
                <a:solidFill>
                  <a:schemeClr val="dk1"/>
                </a:solidFill>
                <a:latin typeface="Calibri"/>
                <a:ea typeface="Calibri"/>
                <a:cs typeface="Calibri"/>
                <a:sym typeface="Calibri"/>
              </a:rPr>
              <a:t>implementera</a:t>
            </a:r>
            <a:r>
              <a:rPr lang="en-US" sz="1800" b="0" i="0" u="none" strike="noStrike" cap="none">
                <a:solidFill>
                  <a:schemeClr val="dk1"/>
                </a:solidFill>
                <a:latin typeface="Calibri"/>
                <a:ea typeface="Calibri"/>
                <a:cs typeface="Calibri"/>
                <a:sym typeface="Calibri"/>
              </a:rPr>
              <a:t> och  avkastning på </a:t>
            </a:r>
            <a:r>
              <a:rPr lang="en-US" sz="1800">
                <a:solidFill>
                  <a:schemeClr val="dk1"/>
                </a:solidFill>
                <a:latin typeface="Calibri"/>
                <a:ea typeface="Calibri"/>
                <a:cs typeface="Calibri"/>
                <a:sym typeface="Calibri"/>
              </a:rPr>
              <a:t>investeringen</a:t>
            </a:r>
            <a:r>
              <a:rPr lang="en-US"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a:p>
            <a:pPr marL="800100" marR="0" lvl="1" indent="-342900" algn="l" rtl="0">
              <a:lnSpc>
                <a:spcPct val="150000"/>
              </a:lnSpc>
              <a:spcBef>
                <a:spcPts val="0"/>
              </a:spcBef>
              <a:spcAft>
                <a:spcPts val="0"/>
              </a:spcAft>
              <a:buClr>
                <a:schemeClr val="dk1"/>
              </a:buClr>
              <a:buSzPts val="1800"/>
              <a:buFont typeface="Noto Sans Symbols"/>
              <a:buChar char="⮚"/>
            </a:pPr>
            <a:r>
              <a:rPr lang="en-US" sz="1800" b="1" i="0" u="none" strike="noStrike" cap="none">
                <a:solidFill>
                  <a:schemeClr val="dk1"/>
                </a:solidFill>
                <a:latin typeface="Calibri"/>
                <a:ea typeface="Calibri"/>
                <a:cs typeface="Calibri"/>
                <a:sym typeface="Calibri"/>
              </a:rPr>
              <a:t>Lämplighet</a:t>
            </a:r>
            <a:r>
              <a:rPr lang="en-US" sz="1800" b="0" i="0" u="none" strike="noStrike" cap="none">
                <a:solidFill>
                  <a:schemeClr val="dk1"/>
                </a:solidFill>
                <a:latin typeface="Calibri"/>
                <a:ea typeface="Calibri"/>
                <a:cs typeface="Calibri"/>
                <a:sym typeface="Calibri"/>
              </a:rPr>
              <a:t>:  den valda metoden måste vara lämplig för det specifika digitala dataformat som ska skyddas och bevaras </a:t>
            </a:r>
            <a:endParaRPr sz="1800" b="0" i="0" u="none" strike="noStrike" cap="none">
              <a:solidFill>
                <a:schemeClr val="dk1"/>
              </a:solidFill>
              <a:latin typeface="Calibri"/>
              <a:ea typeface="Calibri"/>
              <a:cs typeface="Calibri"/>
              <a:sym typeface="Calibri"/>
            </a:endParaRPr>
          </a:p>
          <a:p>
            <a:pPr marL="457200" marR="0" lvl="1" indent="0" algn="l" rtl="0">
              <a:lnSpc>
                <a:spcPct val="150000"/>
              </a:lnSpc>
              <a:spcBef>
                <a:spcPts val="0"/>
              </a:spcBef>
              <a:spcAft>
                <a:spcPts val="0"/>
              </a:spcAft>
              <a:buNone/>
            </a:pPr>
            <a:br>
              <a:rPr lang="en-US" sz="1800" b="0" i="0" u="none" strike="noStrike" cap="none">
                <a:solidFill>
                  <a:schemeClr val="dk1"/>
                </a:solidFill>
                <a:latin typeface="Consolas"/>
                <a:ea typeface="Consolas"/>
                <a:cs typeface="Consolas"/>
                <a:sym typeface="Consolas"/>
              </a:rPr>
            </a:br>
            <a:endParaRPr sz="1800" b="0" i="0" u="none" strike="noStrike" cap="none">
              <a:solidFill>
                <a:srgbClr val="000000"/>
              </a:solidFill>
              <a:latin typeface="Consolas"/>
              <a:ea typeface="Consolas"/>
              <a:cs typeface="Consolas"/>
              <a:sym typeface="Consolas"/>
            </a:endParaRPr>
          </a:p>
        </p:txBody>
      </p:sp>
      <p:sp>
        <p:nvSpPr>
          <p:cNvPr id="342" name="Google Shape;342;p21"/>
          <p:cNvSpPr txBox="1"/>
          <p:nvPr/>
        </p:nvSpPr>
        <p:spPr>
          <a:xfrm>
            <a:off x="1571626" y="311975"/>
            <a:ext cx="7599900" cy="38190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accent1"/>
              </a:buClr>
              <a:buSzPts val="3200"/>
              <a:buFont typeface="Arial"/>
              <a:buNone/>
            </a:pPr>
            <a:r>
              <a:rPr lang="en-US" sz="3200" b="1">
                <a:solidFill>
                  <a:schemeClr val="accent1"/>
                </a:solidFill>
                <a:latin typeface="Calibri"/>
                <a:ea typeface="Calibri"/>
                <a:cs typeface="Calibri"/>
                <a:sym typeface="Calibri"/>
              </a:rPr>
              <a:t>1.5. </a:t>
            </a:r>
            <a:r>
              <a:rPr lang="en-US" sz="3300" b="1">
                <a:solidFill>
                  <a:schemeClr val="accent1"/>
                </a:solidFill>
                <a:latin typeface="Calibri"/>
                <a:ea typeface="Calibri"/>
                <a:cs typeface="Calibri"/>
                <a:sym typeface="Calibri"/>
              </a:rPr>
              <a:t>Bevarande och uppdatering av digitalt material</a:t>
            </a:r>
            <a:endParaRPr sz="3300" b="1">
              <a:solidFill>
                <a:schemeClr val="accent1"/>
              </a:solidFill>
              <a:latin typeface="Calibri"/>
              <a:ea typeface="Calibri"/>
              <a:cs typeface="Calibri"/>
              <a:sym typeface="Calibri"/>
            </a:endParaRPr>
          </a:p>
          <a:p>
            <a:pPr marL="0" marR="0" lvl="0" indent="0" algn="r" rtl="0">
              <a:lnSpc>
                <a:spcPct val="90000"/>
              </a:lnSpc>
              <a:spcBef>
                <a:spcPts val="1000"/>
              </a:spcBef>
              <a:spcAft>
                <a:spcPts val="0"/>
              </a:spcAft>
              <a:buClr>
                <a:schemeClr val="dk1"/>
              </a:buClr>
              <a:buSzPts val="3200"/>
              <a:buFont typeface="Arial"/>
              <a:buNone/>
            </a:pPr>
            <a:endParaRPr sz="3200" b="1">
              <a:solidFill>
                <a:schemeClr val="accent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pic>
        <p:nvPicPr>
          <p:cNvPr id="347" name="Google Shape;347;p22"/>
          <p:cNvPicPr preferRelativeResize="0"/>
          <p:nvPr/>
        </p:nvPicPr>
        <p:blipFill rotWithShape="1">
          <a:blip r:embed="rId3">
            <a:alphaModFix/>
          </a:blip>
          <a:srcRect/>
          <a:stretch/>
        </p:blipFill>
        <p:spPr>
          <a:xfrm>
            <a:off x="354090" y="2524125"/>
            <a:ext cx="1876136" cy="1250757"/>
          </a:xfrm>
          <a:prstGeom prst="rect">
            <a:avLst/>
          </a:prstGeom>
          <a:noFill/>
          <a:ln>
            <a:noFill/>
          </a:ln>
        </p:spPr>
      </p:pic>
      <p:sp>
        <p:nvSpPr>
          <p:cNvPr id="348" name="Google Shape;348;p22"/>
          <p:cNvSpPr/>
          <p:nvPr/>
        </p:nvSpPr>
        <p:spPr>
          <a:xfrm>
            <a:off x="2563778" y="1639125"/>
            <a:ext cx="79072" cy="317649"/>
          </a:xfrm>
          <a:prstGeom prst="rect">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F3F3F"/>
              </a:solidFill>
              <a:latin typeface="Calibri"/>
              <a:ea typeface="Calibri"/>
              <a:cs typeface="Calibri"/>
              <a:sym typeface="Calibri"/>
            </a:endParaRPr>
          </a:p>
        </p:txBody>
      </p:sp>
      <p:sp>
        <p:nvSpPr>
          <p:cNvPr id="349" name="Google Shape;349;p22"/>
          <p:cNvSpPr txBox="1"/>
          <p:nvPr/>
        </p:nvSpPr>
        <p:spPr>
          <a:xfrm>
            <a:off x="2667847" y="1560956"/>
            <a:ext cx="6985261" cy="461665"/>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400" b="1">
                <a:solidFill>
                  <a:srgbClr val="3F3F3F"/>
                </a:solidFill>
                <a:latin typeface="Calibri"/>
                <a:ea typeface="Calibri"/>
                <a:cs typeface="Calibri"/>
                <a:sym typeface="Calibri"/>
              </a:rPr>
              <a:t>Metoder för effektiv hantering och bevarande</a:t>
            </a:r>
            <a:endParaRPr sz="2400" b="1">
              <a:solidFill>
                <a:srgbClr val="3F3F3F"/>
              </a:solidFill>
              <a:latin typeface="Calibri"/>
              <a:ea typeface="Calibri"/>
              <a:cs typeface="Calibri"/>
              <a:sym typeface="Calibri"/>
            </a:endParaRPr>
          </a:p>
        </p:txBody>
      </p:sp>
      <p:sp>
        <p:nvSpPr>
          <p:cNvPr id="350" name="Google Shape;350;p22"/>
          <p:cNvSpPr txBox="1"/>
          <p:nvPr/>
        </p:nvSpPr>
        <p:spPr>
          <a:xfrm>
            <a:off x="2449005" y="1991843"/>
            <a:ext cx="8152319" cy="4801314"/>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US" sz="1800" b="1">
                <a:solidFill>
                  <a:schemeClr val="dk1"/>
                </a:solidFill>
                <a:latin typeface="Calibri"/>
                <a:ea typeface="Calibri"/>
                <a:cs typeface="Calibri"/>
                <a:sym typeface="Calibri"/>
              </a:rPr>
              <a:t>Investeringsstrategier</a:t>
            </a:r>
            <a:r>
              <a:rPr lang="en-US" sz="1800">
                <a:solidFill>
                  <a:schemeClr val="dk1"/>
                </a:solidFill>
                <a:latin typeface="Calibri"/>
                <a:ea typeface="Calibri"/>
                <a:cs typeface="Calibri"/>
                <a:sym typeface="Calibri"/>
              </a:rPr>
              <a:t>: </a:t>
            </a:r>
            <a:endParaRPr/>
          </a:p>
          <a:p>
            <a:pPr marL="800100" marR="0" lvl="1" indent="-342900" algn="l" rtl="0">
              <a:spcBef>
                <a:spcPts val="0"/>
              </a:spcBef>
              <a:spcAft>
                <a:spcPts val="0"/>
              </a:spcAft>
              <a:buClr>
                <a:schemeClr val="dk1"/>
              </a:buClr>
              <a:buSzPts val="1800"/>
              <a:buFont typeface="Noto Sans Symbols"/>
              <a:buChar char="⮚"/>
            </a:pPr>
            <a:r>
              <a:rPr lang="en-US" sz="1800" b="0" i="0" u="none" strike="noStrike" cap="none">
                <a:solidFill>
                  <a:schemeClr val="dk1"/>
                </a:solidFill>
                <a:latin typeface="Calibri"/>
                <a:ea typeface="Calibri"/>
                <a:cs typeface="Calibri"/>
                <a:sym typeface="Calibri"/>
              </a:rPr>
              <a:t>Användningsstandard: inkluderar användandet av universellt accepterade</a:t>
            </a:r>
            <a:r>
              <a:rPr lang="en-US" sz="1800" b="0" i="0" u="none" strike="noStrike" cap="none">
                <a:solidFill>
                  <a:srgbClr val="FF0000"/>
                </a:solidFill>
                <a:latin typeface="Calibri"/>
                <a:ea typeface="Calibri"/>
                <a:cs typeface="Calibri"/>
                <a:sym typeface="Calibri"/>
              </a:rPr>
              <a:t> </a:t>
            </a:r>
            <a:r>
              <a:rPr lang="en-US" sz="1800" b="0" i="0" u="none" strike="noStrike" cap="none">
                <a:solidFill>
                  <a:schemeClr val="dk1"/>
                </a:solidFill>
                <a:latin typeface="Calibri"/>
                <a:ea typeface="Calibri"/>
                <a:cs typeface="Calibri"/>
                <a:sym typeface="Calibri"/>
              </a:rPr>
              <a:t> standarder</a:t>
            </a:r>
            <a:endParaRPr sz="1800" b="0" i="0" u="none" strike="noStrike" cap="none">
              <a:solidFill>
                <a:schemeClr val="dk1"/>
              </a:solidFill>
              <a:latin typeface="Calibri"/>
              <a:ea typeface="Calibri"/>
              <a:cs typeface="Calibri"/>
              <a:sym typeface="Calibri"/>
            </a:endParaRPr>
          </a:p>
          <a:p>
            <a:pPr marL="800100" marR="0" lvl="1" indent="-342900" algn="l" rtl="0">
              <a:spcBef>
                <a:spcPts val="0"/>
              </a:spcBef>
              <a:spcAft>
                <a:spcPts val="0"/>
              </a:spcAft>
              <a:buClr>
                <a:schemeClr val="dk1"/>
              </a:buClr>
              <a:buSzPts val="1800"/>
              <a:buFont typeface="Noto Sans Symbols"/>
              <a:buChar char="⮚"/>
            </a:pPr>
            <a:r>
              <a:rPr lang="en-US" sz="1800" b="0" i="0" u="none" strike="noStrike" cap="none">
                <a:solidFill>
                  <a:schemeClr val="dk1"/>
                </a:solidFill>
                <a:latin typeface="Consolas"/>
                <a:ea typeface="Consolas"/>
                <a:cs typeface="Consolas"/>
                <a:sym typeface="Consolas"/>
              </a:rPr>
              <a:t>D</a:t>
            </a:r>
            <a:r>
              <a:rPr lang="en-US" sz="1800" b="0" i="0" u="none" strike="noStrike" cap="none">
                <a:solidFill>
                  <a:schemeClr val="dk1"/>
                </a:solidFill>
                <a:latin typeface="Calibri"/>
                <a:ea typeface="Calibri"/>
                <a:cs typeface="Calibri"/>
                <a:sym typeface="Calibri"/>
              </a:rPr>
              <a:t>ataextraktion och strukturering: består av att undersöka och märka data för att aktivera funktioner, relationer och organisation av specifika objekt som kan markeras</a:t>
            </a:r>
            <a:endParaRPr sz="1800" b="0" i="0" u="none" strike="noStrike" cap="none">
              <a:solidFill>
                <a:schemeClr val="dk1"/>
              </a:solidFill>
              <a:latin typeface="Calibri"/>
              <a:ea typeface="Calibri"/>
              <a:cs typeface="Calibri"/>
              <a:sym typeface="Calibri"/>
            </a:endParaRPr>
          </a:p>
          <a:p>
            <a:pPr marL="800100" marR="0" lvl="1" indent="-342900" algn="l" rtl="0">
              <a:spcBef>
                <a:spcPts val="0"/>
              </a:spcBef>
              <a:spcAft>
                <a:spcPts val="0"/>
              </a:spcAft>
              <a:buClr>
                <a:schemeClr val="dk1"/>
              </a:buClr>
              <a:buSzPts val="1800"/>
              <a:buFont typeface="Noto Sans Symbols"/>
              <a:buChar char="⮚"/>
            </a:pPr>
            <a:r>
              <a:rPr lang="en-US" sz="1800" b="0" i="0" u="none" strike="noStrike" cap="none">
                <a:solidFill>
                  <a:schemeClr val="dk1"/>
                </a:solidFill>
                <a:latin typeface="Calibri"/>
                <a:ea typeface="Calibri"/>
                <a:cs typeface="Calibri"/>
                <a:sym typeface="Calibri"/>
              </a:rPr>
              <a:t>Inkapsling: sammansättning av alla digitala objekt och metadata som krävs för att definiera och komma åt ett ett centraliserat objekt. </a:t>
            </a:r>
            <a:endParaRPr sz="1800" b="0" i="0" u="none" strike="noStrike" cap="none">
              <a:solidFill>
                <a:schemeClr val="dk1"/>
              </a:solidFill>
              <a:latin typeface="Calibri"/>
              <a:ea typeface="Calibri"/>
              <a:cs typeface="Calibri"/>
              <a:sym typeface="Calibri"/>
            </a:endParaRPr>
          </a:p>
          <a:p>
            <a:pPr marL="800100" marR="0" lvl="1" indent="-342900" algn="l" rtl="0">
              <a:spcBef>
                <a:spcPts val="0"/>
              </a:spcBef>
              <a:spcAft>
                <a:spcPts val="0"/>
              </a:spcAft>
              <a:buClr>
                <a:schemeClr val="dk1"/>
              </a:buClr>
              <a:buSzPts val="1800"/>
              <a:buFont typeface="Noto Sans Symbols"/>
              <a:buChar char="⮚"/>
            </a:pPr>
            <a:r>
              <a:rPr lang="en-US" sz="1800" b="0" i="0" u="none" strike="noStrike" cap="none">
                <a:solidFill>
                  <a:schemeClr val="dk1"/>
                </a:solidFill>
                <a:latin typeface="Calibri"/>
                <a:ea typeface="Calibri"/>
                <a:cs typeface="Calibri"/>
                <a:sym typeface="Calibri"/>
              </a:rPr>
              <a:t>Begränsade format: spara ett begränsat antal format.</a:t>
            </a:r>
            <a:endParaRPr sz="1800" b="0" i="0" u="none" strike="noStrike" cap="none">
              <a:solidFill>
                <a:schemeClr val="dk1"/>
              </a:solidFill>
              <a:latin typeface="Calibri"/>
              <a:ea typeface="Calibri"/>
              <a:cs typeface="Calibri"/>
              <a:sym typeface="Calibri"/>
            </a:endParaRPr>
          </a:p>
          <a:p>
            <a:pPr marL="800100" marR="0" lvl="1" indent="-342900" algn="l" rtl="0">
              <a:spcBef>
                <a:spcPts val="0"/>
              </a:spcBef>
              <a:spcAft>
                <a:spcPts val="0"/>
              </a:spcAft>
              <a:buClr>
                <a:schemeClr val="dk1"/>
              </a:buClr>
              <a:buSzPts val="1800"/>
              <a:buFont typeface="Noto Sans Symbols"/>
              <a:buChar char="⮚"/>
            </a:pPr>
            <a:r>
              <a:rPr lang="en-US" sz="1800" b="0" i="0" u="none" strike="noStrike" cap="none">
                <a:solidFill>
                  <a:schemeClr val="dk1"/>
                </a:solidFill>
                <a:latin typeface="Calibri"/>
                <a:ea typeface="Calibri"/>
                <a:cs typeface="Calibri"/>
                <a:sym typeface="Calibri"/>
              </a:rPr>
              <a:t>Universal Virtual Computer (UVC): kör det arkiverade avkodarprogrammet för att läsa det arkiverade innehållet och mata ut resultaten till ett återställt program. </a:t>
            </a:r>
            <a:endParaRPr sz="1800" b="0" i="0" u="none" strike="noStrike" cap="none">
              <a:solidFill>
                <a:schemeClr val="dk1"/>
              </a:solidFill>
              <a:latin typeface="Calibri"/>
              <a:ea typeface="Calibri"/>
              <a:cs typeface="Calibri"/>
              <a:sym typeface="Calibri"/>
            </a:endParaRPr>
          </a:p>
          <a:p>
            <a:pPr marL="800100" marR="0" lvl="1" indent="-228600" algn="l" rtl="0">
              <a:spcBef>
                <a:spcPts val="0"/>
              </a:spcBef>
              <a:spcAft>
                <a:spcPts val="0"/>
              </a:spcAft>
              <a:buClr>
                <a:schemeClr val="dk1"/>
              </a:buClr>
              <a:buSzPts val="1800"/>
              <a:buFont typeface="Noto Sans Symbols"/>
              <a:buNone/>
            </a:pPr>
            <a:endParaRPr sz="1800" b="0" i="0" u="none" strike="noStrike" cap="none">
              <a:solidFill>
                <a:schemeClr val="dk1"/>
              </a:solidFill>
              <a:latin typeface="Calibri"/>
              <a:ea typeface="Calibri"/>
              <a:cs typeface="Calibri"/>
              <a:sym typeface="Calibri"/>
            </a:endParaRPr>
          </a:p>
          <a:p>
            <a:pPr marL="457200" marR="0" lvl="1" indent="0" algn="l" rtl="0">
              <a:spcBef>
                <a:spcPts val="0"/>
              </a:spcBef>
              <a:spcAft>
                <a:spcPts val="0"/>
              </a:spcAft>
              <a:buNone/>
            </a:pPr>
            <a:br>
              <a:rPr lang="en-US" sz="1800" b="0" i="0" u="none" strike="noStrike" cap="none">
                <a:solidFill>
                  <a:schemeClr val="dk1"/>
                </a:solidFill>
                <a:latin typeface="Consolas"/>
                <a:ea typeface="Consolas"/>
                <a:cs typeface="Consolas"/>
                <a:sym typeface="Consolas"/>
              </a:rPr>
            </a:br>
            <a:br>
              <a:rPr lang="en-US" sz="1800" b="0" i="0" u="none" strike="noStrike" cap="none">
                <a:solidFill>
                  <a:schemeClr val="dk1"/>
                </a:solidFill>
                <a:latin typeface="Consolas"/>
                <a:ea typeface="Consolas"/>
                <a:cs typeface="Consolas"/>
                <a:sym typeface="Consolas"/>
              </a:rPr>
            </a:br>
            <a:br>
              <a:rPr lang="en-US" sz="1800" b="0" i="0" u="none" strike="noStrike" cap="none">
                <a:solidFill>
                  <a:schemeClr val="dk1"/>
                </a:solidFill>
                <a:latin typeface="Consolas"/>
                <a:ea typeface="Consolas"/>
                <a:cs typeface="Consolas"/>
                <a:sym typeface="Consolas"/>
              </a:rPr>
            </a:br>
            <a:endParaRPr/>
          </a:p>
        </p:txBody>
      </p:sp>
      <p:grpSp>
        <p:nvGrpSpPr>
          <p:cNvPr id="351" name="Google Shape;351;p22"/>
          <p:cNvGrpSpPr/>
          <p:nvPr/>
        </p:nvGrpSpPr>
        <p:grpSpPr>
          <a:xfrm>
            <a:off x="8811025" y="5318491"/>
            <a:ext cx="842049" cy="722876"/>
            <a:chOff x="6558300" y="1538193"/>
            <a:chExt cx="382788" cy="328613"/>
          </a:xfrm>
        </p:grpSpPr>
        <p:sp>
          <p:nvSpPr>
            <p:cNvPr id="352" name="Google Shape;352;p22"/>
            <p:cNvSpPr/>
            <p:nvPr/>
          </p:nvSpPr>
          <p:spPr>
            <a:xfrm>
              <a:off x="6558300" y="1538193"/>
              <a:ext cx="382788" cy="328613"/>
            </a:xfrm>
            <a:custGeom>
              <a:avLst/>
              <a:gdLst/>
              <a:ahLst/>
              <a:cxnLst/>
              <a:rect l="l" t="t" r="r" b="b"/>
              <a:pathLst>
                <a:path w="12026" h="10324" extrusionOk="0">
                  <a:moveTo>
                    <a:pt x="6859" y="358"/>
                  </a:moveTo>
                  <a:cubicBezTo>
                    <a:pt x="7037" y="358"/>
                    <a:pt x="7204" y="477"/>
                    <a:pt x="7228" y="656"/>
                  </a:cubicBezTo>
                  <a:lnTo>
                    <a:pt x="7454" y="1691"/>
                  </a:lnTo>
                  <a:lnTo>
                    <a:pt x="4513" y="1691"/>
                  </a:lnTo>
                  <a:lnTo>
                    <a:pt x="4763" y="656"/>
                  </a:lnTo>
                  <a:cubicBezTo>
                    <a:pt x="4811" y="477"/>
                    <a:pt x="4954" y="358"/>
                    <a:pt x="5132" y="358"/>
                  </a:cubicBezTo>
                  <a:close/>
                  <a:moveTo>
                    <a:pt x="2822" y="2037"/>
                  </a:moveTo>
                  <a:lnTo>
                    <a:pt x="2822" y="5835"/>
                  </a:lnTo>
                  <a:lnTo>
                    <a:pt x="2429" y="5835"/>
                  </a:lnTo>
                  <a:lnTo>
                    <a:pt x="2429" y="2037"/>
                  </a:lnTo>
                  <a:close/>
                  <a:moveTo>
                    <a:pt x="9597" y="2037"/>
                  </a:moveTo>
                  <a:lnTo>
                    <a:pt x="9597" y="5835"/>
                  </a:lnTo>
                  <a:lnTo>
                    <a:pt x="9192" y="5835"/>
                  </a:lnTo>
                  <a:lnTo>
                    <a:pt x="9192" y="2037"/>
                  </a:lnTo>
                  <a:close/>
                  <a:moveTo>
                    <a:pt x="8835" y="2037"/>
                  </a:moveTo>
                  <a:lnTo>
                    <a:pt x="8835" y="5835"/>
                  </a:lnTo>
                  <a:lnTo>
                    <a:pt x="8823" y="5835"/>
                  </a:lnTo>
                  <a:cubicBezTo>
                    <a:pt x="8621" y="5835"/>
                    <a:pt x="8466" y="6001"/>
                    <a:pt x="8466" y="6192"/>
                  </a:cubicBezTo>
                  <a:lnTo>
                    <a:pt x="8466" y="6573"/>
                  </a:lnTo>
                  <a:lnTo>
                    <a:pt x="3561" y="6573"/>
                  </a:lnTo>
                  <a:lnTo>
                    <a:pt x="3561" y="6192"/>
                  </a:lnTo>
                  <a:cubicBezTo>
                    <a:pt x="3561" y="5978"/>
                    <a:pt x="3394" y="5835"/>
                    <a:pt x="3203" y="5835"/>
                  </a:cubicBezTo>
                  <a:lnTo>
                    <a:pt x="3180" y="5835"/>
                  </a:lnTo>
                  <a:lnTo>
                    <a:pt x="3180" y="2037"/>
                  </a:lnTo>
                  <a:close/>
                  <a:moveTo>
                    <a:pt x="2084" y="2037"/>
                  </a:moveTo>
                  <a:lnTo>
                    <a:pt x="2084" y="5835"/>
                  </a:lnTo>
                  <a:lnTo>
                    <a:pt x="2072" y="5835"/>
                  </a:lnTo>
                  <a:cubicBezTo>
                    <a:pt x="1858" y="5835"/>
                    <a:pt x="1715" y="6001"/>
                    <a:pt x="1715" y="6192"/>
                  </a:cubicBezTo>
                  <a:lnTo>
                    <a:pt x="1715" y="6573"/>
                  </a:lnTo>
                  <a:lnTo>
                    <a:pt x="1691" y="6573"/>
                  </a:lnTo>
                  <a:cubicBezTo>
                    <a:pt x="1677" y="6573"/>
                    <a:pt x="1663" y="6574"/>
                    <a:pt x="1648" y="6574"/>
                  </a:cubicBezTo>
                  <a:cubicBezTo>
                    <a:pt x="930" y="6574"/>
                    <a:pt x="358" y="5987"/>
                    <a:pt x="358" y="5251"/>
                  </a:cubicBezTo>
                  <a:lnTo>
                    <a:pt x="358" y="2620"/>
                  </a:lnTo>
                  <a:cubicBezTo>
                    <a:pt x="358" y="2299"/>
                    <a:pt x="608" y="2037"/>
                    <a:pt x="941" y="2037"/>
                  </a:cubicBezTo>
                  <a:close/>
                  <a:moveTo>
                    <a:pt x="11097" y="2049"/>
                  </a:moveTo>
                  <a:cubicBezTo>
                    <a:pt x="11419" y="2049"/>
                    <a:pt x="11681" y="2299"/>
                    <a:pt x="11681" y="2632"/>
                  </a:cubicBezTo>
                  <a:lnTo>
                    <a:pt x="11681" y="5263"/>
                  </a:lnTo>
                  <a:cubicBezTo>
                    <a:pt x="11669" y="6001"/>
                    <a:pt x="11073" y="6597"/>
                    <a:pt x="10347" y="6597"/>
                  </a:cubicBezTo>
                  <a:lnTo>
                    <a:pt x="10323" y="6204"/>
                  </a:lnTo>
                  <a:cubicBezTo>
                    <a:pt x="10323" y="6001"/>
                    <a:pt x="10168" y="5847"/>
                    <a:pt x="9966" y="5847"/>
                  </a:cubicBezTo>
                  <a:lnTo>
                    <a:pt x="9954" y="5847"/>
                  </a:lnTo>
                  <a:lnTo>
                    <a:pt x="9954" y="2049"/>
                  </a:lnTo>
                  <a:close/>
                  <a:moveTo>
                    <a:pt x="3180" y="6192"/>
                  </a:moveTo>
                  <a:cubicBezTo>
                    <a:pt x="3180" y="6192"/>
                    <a:pt x="3203" y="6192"/>
                    <a:pt x="3203" y="6204"/>
                  </a:cubicBezTo>
                  <a:lnTo>
                    <a:pt x="3203" y="7144"/>
                  </a:lnTo>
                  <a:cubicBezTo>
                    <a:pt x="3203" y="7144"/>
                    <a:pt x="3203" y="7156"/>
                    <a:pt x="3180" y="7156"/>
                  </a:cubicBezTo>
                  <a:lnTo>
                    <a:pt x="2048" y="7156"/>
                  </a:lnTo>
                  <a:cubicBezTo>
                    <a:pt x="2048" y="7156"/>
                    <a:pt x="2037" y="7156"/>
                    <a:pt x="2037" y="7144"/>
                  </a:cubicBezTo>
                  <a:lnTo>
                    <a:pt x="2037" y="6204"/>
                  </a:lnTo>
                  <a:cubicBezTo>
                    <a:pt x="2037" y="6204"/>
                    <a:pt x="2037" y="6192"/>
                    <a:pt x="2048" y="6192"/>
                  </a:cubicBezTo>
                  <a:lnTo>
                    <a:pt x="2441" y="6192"/>
                  </a:lnTo>
                  <a:lnTo>
                    <a:pt x="2441" y="6573"/>
                  </a:lnTo>
                  <a:cubicBezTo>
                    <a:pt x="2441" y="6668"/>
                    <a:pt x="2525" y="6752"/>
                    <a:pt x="2620" y="6752"/>
                  </a:cubicBezTo>
                  <a:cubicBezTo>
                    <a:pt x="2727" y="6752"/>
                    <a:pt x="2799" y="6680"/>
                    <a:pt x="2799" y="6573"/>
                  </a:cubicBezTo>
                  <a:lnTo>
                    <a:pt x="2799" y="6192"/>
                  </a:lnTo>
                  <a:close/>
                  <a:moveTo>
                    <a:pt x="9966" y="6192"/>
                  </a:moveTo>
                  <a:cubicBezTo>
                    <a:pt x="9966" y="6192"/>
                    <a:pt x="9978" y="6192"/>
                    <a:pt x="9978" y="6204"/>
                  </a:cubicBezTo>
                  <a:lnTo>
                    <a:pt x="9990" y="7144"/>
                  </a:lnTo>
                  <a:lnTo>
                    <a:pt x="8835" y="7156"/>
                  </a:lnTo>
                  <a:cubicBezTo>
                    <a:pt x="8835" y="7156"/>
                    <a:pt x="8823" y="7156"/>
                    <a:pt x="8823" y="7144"/>
                  </a:cubicBezTo>
                  <a:lnTo>
                    <a:pt x="8823" y="6204"/>
                  </a:lnTo>
                  <a:cubicBezTo>
                    <a:pt x="8823" y="6204"/>
                    <a:pt x="8823" y="6192"/>
                    <a:pt x="8835" y="6192"/>
                  </a:cubicBezTo>
                  <a:lnTo>
                    <a:pt x="9228" y="6192"/>
                  </a:lnTo>
                  <a:lnTo>
                    <a:pt x="9228" y="6573"/>
                  </a:lnTo>
                  <a:cubicBezTo>
                    <a:pt x="9228" y="6680"/>
                    <a:pt x="9299" y="6752"/>
                    <a:pt x="9406" y="6752"/>
                  </a:cubicBezTo>
                  <a:cubicBezTo>
                    <a:pt x="9514" y="6752"/>
                    <a:pt x="9585" y="6680"/>
                    <a:pt x="9585" y="6573"/>
                  </a:cubicBezTo>
                  <a:lnTo>
                    <a:pt x="9585" y="6192"/>
                  </a:lnTo>
                  <a:close/>
                  <a:moveTo>
                    <a:pt x="727" y="6632"/>
                  </a:moveTo>
                  <a:cubicBezTo>
                    <a:pt x="989" y="6823"/>
                    <a:pt x="1322" y="6930"/>
                    <a:pt x="1679" y="6930"/>
                  </a:cubicBezTo>
                  <a:lnTo>
                    <a:pt x="1691" y="6930"/>
                  </a:lnTo>
                  <a:lnTo>
                    <a:pt x="1691" y="7121"/>
                  </a:lnTo>
                  <a:cubicBezTo>
                    <a:pt x="1691" y="7335"/>
                    <a:pt x="1858" y="7478"/>
                    <a:pt x="2048" y="7478"/>
                  </a:cubicBezTo>
                  <a:lnTo>
                    <a:pt x="2810" y="7478"/>
                  </a:lnTo>
                  <a:lnTo>
                    <a:pt x="2810" y="9966"/>
                  </a:lnTo>
                  <a:lnTo>
                    <a:pt x="2429" y="9966"/>
                  </a:lnTo>
                  <a:lnTo>
                    <a:pt x="2429" y="8085"/>
                  </a:lnTo>
                  <a:cubicBezTo>
                    <a:pt x="2429" y="7978"/>
                    <a:pt x="2346" y="7906"/>
                    <a:pt x="2239" y="7906"/>
                  </a:cubicBezTo>
                  <a:cubicBezTo>
                    <a:pt x="2144" y="7906"/>
                    <a:pt x="2060" y="7978"/>
                    <a:pt x="2060" y="8085"/>
                  </a:cubicBezTo>
                  <a:lnTo>
                    <a:pt x="2060" y="9966"/>
                  </a:lnTo>
                  <a:lnTo>
                    <a:pt x="1108" y="9966"/>
                  </a:lnTo>
                  <a:cubicBezTo>
                    <a:pt x="905" y="9966"/>
                    <a:pt x="727" y="9788"/>
                    <a:pt x="727" y="9585"/>
                  </a:cubicBezTo>
                  <a:lnTo>
                    <a:pt x="727" y="6632"/>
                  </a:lnTo>
                  <a:close/>
                  <a:moveTo>
                    <a:pt x="8466" y="6942"/>
                  </a:moveTo>
                  <a:lnTo>
                    <a:pt x="8466" y="7144"/>
                  </a:lnTo>
                  <a:cubicBezTo>
                    <a:pt x="8466" y="7347"/>
                    <a:pt x="8633" y="7502"/>
                    <a:pt x="8823" y="7502"/>
                  </a:cubicBezTo>
                  <a:lnTo>
                    <a:pt x="9585" y="7502"/>
                  </a:lnTo>
                  <a:lnTo>
                    <a:pt x="9597" y="9966"/>
                  </a:lnTo>
                  <a:lnTo>
                    <a:pt x="9192" y="9966"/>
                  </a:lnTo>
                  <a:lnTo>
                    <a:pt x="9192" y="8085"/>
                  </a:lnTo>
                  <a:cubicBezTo>
                    <a:pt x="9192" y="7978"/>
                    <a:pt x="9121" y="7906"/>
                    <a:pt x="9014" y="7906"/>
                  </a:cubicBezTo>
                  <a:cubicBezTo>
                    <a:pt x="8906" y="7906"/>
                    <a:pt x="8835" y="7978"/>
                    <a:pt x="8835" y="8085"/>
                  </a:cubicBezTo>
                  <a:lnTo>
                    <a:pt x="8835" y="9966"/>
                  </a:lnTo>
                  <a:lnTo>
                    <a:pt x="3168" y="9966"/>
                  </a:lnTo>
                  <a:lnTo>
                    <a:pt x="3168" y="7502"/>
                  </a:lnTo>
                  <a:lnTo>
                    <a:pt x="3180" y="7502"/>
                  </a:lnTo>
                  <a:cubicBezTo>
                    <a:pt x="3394" y="7502"/>
                    <a:pt x="3537" y="7335"/>
                    <a:pt x="3537" y="7144"/>
                  </a:cubicBezTo>
                  <a:lnTo>
                    <a:pt x="3537" y="6942"/>
                  </a:lnTo>
                  <a:close/>
                  <a:moveTo>
                    <a:pt x="11300" y="6656"/>
                  </a:moveTo>
                  <a:lnTo>
                    <a:pt x="11300" y="9585"/>
                  </a:lnTo>
                  <a:cubicBezTo>
                    <a:pt x="11300" y="9788"/>
                    <a:pt x="11121" y="9966"/>
                    <a:pt x="10907" y="9966"/>
                  </a:cubicBezTo>
                  <a:lnTo>
                    <a:pt x="9954" y="9966"/>
                  </a:lnTo>
                  <a:lnTo>
                    <a:pt x="9954" y="7502"/>
                  </a:lnTo>
                  <a:lnTo>
                    <a:pt x="9966" y="7502"/>
                  </a:lnTo>
                  <a:cubicBezTo>
                    <a:pt x="10180" y="7502"/>
                    <a:pt x="10323" y="7335"/>
                    <a:pt x="10323" y="7144"/>
                  </a:cubicBezTo>
                  <a:lnTo>
                    <a:pt x="10323" y="6954"/>
                  </a:lnTo>
                  <a:lnTo>
                    <a:pt x="10347" y="6954"/>
                  </a:lnTo>
                  <a:cubicBezTo>
                    <a:pt x="10704" y="6954"/>
                    <a:pt x="11026" y="6847"/>
                    <a:pt x="11300" y="6656"/>
                  </a:cubicBezTo>
                  <a:close/>
                  <a:moveTo>
                    <a:pt x="5144" y="1"/>
                  </a:moveTo>
                  <a:cubicBezTo>
                    <a:pt x="4787" y="1"/>
                    <a:pt x="4489" y="239"/>
                    <a:pt x="4418" y="584"/>
                  </a:cubicBezTo>
                  <a:lnTo>
                    <a:pt x="4168" y="1691"/>
                  </a:lnTo>
                  <a:lnTo>
                    <a:pt x="917" y="1691"/>
                  </a:lnTo>
                  <a:cubicBezTo>
                    <a:pt x="417" y="1691"/>
                    <a:pt x="1" y="2108"/>
                    <a:pt x="1" y="2620"/>
                  </a:cubicBezTo>
                  <a:lnTo>
                    <a:pt x="1" y="5251"/>
                  </a:lnTo>
                  <a:cubicBezTo>
                    <a:pt x="1" y="5656"/>
                    <a:pt x="132" y="6025"/>
                    <a:pt x="370" y="6311"/>
                  </a:cubicBezTo>
                  <a:lnTo>
                    <a:pt x="370" y="9585"/>
                  </a:lnTo>
                  <a:cubicBezTo>
                    <a:pt x="370" y="9990"/>
                    <a:pt x="703" y="10323"/>
                    <a:pt x="1120" y="10323"/>
                  </a:cubicBezTo>
                  <a:lnTo>
                    <a:pt x="10907" y="10323"/>
                  </a:lnTo>
                  <a:cubicBezTo>
                    <a:pt x="11311" y="10323"/>
                    <a:pt x="11657" y="10002"/>
                    <a:pt x="11657" y="9585"/>
                  </a:cubicBezTo>
                  <a:lnTo>
                    <a:pt x="11657" y="6311"/>
                  </a:lnTo>
                  <a:cubicBezTo>
                    <a:pt x="11883" y="6025"/>
                    <a:pt x="12026" y="5656"/>
                    <a:pt x="12026" y="5251"/>
                  </a:cubicBezTo>
                  <a:lnTo>
                    <a:pt x="12026" y="2620"/>
                  </a:lnTo>
                  <a:cubicBezTo>
                    <a:pt x="12026" y="2108"/>
                    <a:pt x="11609" y="1691"/>
                    <a:pt x="11097" y="1691"/>
                  </a:cubicBezTo>
                  <a:lnTo>
                    <a:pt x="7859" y="1691"/>
                  </a:lnTo>
                  <a:lnTo>
                    <a:pt x="7609" y="584"/>
                  </a:lnTo>
                  <a:cubicBezTo>
                    <a:pt x="7525" y="239"/>
                    <a:pt x="7228" y="1"/>
                    <a:pt x="6870" y="1"/>
                  </a:cubicBezTo>
                  <a:close/>
                </a:path>
              </a:pathLst>
            </a:custGeom>
            <a:solidFill>
              <a:srgbClr val="4EAE3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53" name="Google Shape;353;p22"/>
            <p:cNvSpPr/>
            <p:nvPr/>
          </p:nvSpPr>
          <p:spPr>
            <a:xfrm>
              <a:off x="6714426" y="1699635"/>
              <a:ext cx="70917" cy="34536"/>
            </a:xfrm>
            <a:custGeom>
              <a:avLst/>
              <a:gdLst/>
              <a:ahLst/>
              <a:cxnLst/>
              <a:rect l="l" t="t" r="r" b="b"/>
              <a:pathLst>
                <a:path w="2228" h="1085" extrusionOk="0">
                  <a:moveTo>
                    <a:pt x="358" y="1"/>
                  </a:moveTo>
                  <a:cubicBezTo>
                    <a:pt x="156" y="1"/>
                    <a:pt x="1" y="167"/>
                    <a:pt x="1" y="358"/>
                  </a:cubicBezTo>
                  <a:lnTo>
                    <a:pt x="1" y="727"/>
                  </a:lnTo>
                  <a:cubicBezTo>
                    <a:pt x="1" y="941"/>
                    <a:pt x="168" y="1084"/>
                    <a:pt x="358" y="1084"/>
                  </a:cubicBezTo>
                  <a:lnTo>
                    <a:pt x="1870" y="1084"/>
                  </a:lnTo>
                  <a:cubicBezTo>
                    <a:pt x="2073" y="1084"/>
                    <a:pt x="2227" y="918"/>
                    <a:pt x="2227" y="727"/>
                  </a:cubicBezTo>
                  <a:lnTo>
                    <a:pt x="2227" y="358"/>
                  </a:lnTo>
                  <a:cubicBezTo>
                    <a:pt x="2227" y="167"/>
                    <a:pt x="2061" y="1"/>
                    <a:pt x="1870" y="1"/>
                  </a:cubicBezTo>
                  <a:lnTo>
                    <a:pt x="1668" y="1"/>
                  </a:lnTo>
                  <a:cubicBezTo>
                    <a:pt x="1573" y="1"/>
                    <a:pt x="1489" y="72"/>
                    <a:pt x="1489" y="179"/>
                  </a:cubicBezTo>
                  <a:cubicBezTo>
                    <a:pt x="1489" y="287"/>
                    <a:pt x="1573" y="358"/>
                    <a:pt x="1668" y="358"/>
                  </a:cubicBezTo>
                  <a:lnTo>
                    <a:pt x="1870" y="358"/>
                  </a:lnTo>
                  <a:cubicBezTo>
                    <a:pt x="1870" y="358"/>
                    <a:pt x="1882" y="358"/>
                    <a:pt x="1882" y="370"/>
                  </a:cubicBezTo>
                  <a:lnTo>
                    <a:pt x="1882" y="751"/>
                  </a:lnTo>
                  <a:cubicBezTo>
                    <a:pt x="1882" y="751"/>
                    <a:pt x="1882" y="763"/>
                    <a:pt x="1870" y="763"/>
                  </a:cubicBezTo>
                  <a:lnTo>
                    <a:pt x="358" y="763"/>
                  </a:lnTo>
                  <a:cubicBezTo>
                    <a:pt x="358" y="763"/>
                    <a:pt x="346" y="763"/>
                    <a:pt x="346" y="751"/>
                  </a:cubicBezTo>
                  <a:lnTo>
                    <a:pt x="346" y="370"/>
                  </a:lnTo>
                  <a:cubicBezTo>
                    <a:pt x="346" y="370"/>
                    <a:pt x="346" y="358"/>
                    <a:pt x="358" y="358"/>
                  </a:cubicBezTo>
                  <a:lnTo>
                    <a:pt x="930" y="358"/>
                  </a:lnTo>
                  <a:cubicBezTo>
                    <a:pt x="1037" y="358"/>
                    <a:pt x="1108" y="287"/>
                    <a:pt x="1108" y="179"/>
                  </a:cubicBezTo>
                  <a:cubicBezTo>
                    <a:pt x="1108" y="72"/>
                    <a:pt x="1037" y="1"/>
                    <a:pt x="930" y="1"/>
                  </a:cubicBezTo>
                  <a:close/>
                </a:path>
              </a:pathLst>
            </a:custGeom>
            <a:solidFill>
              <a:srgbClr val="4EAE3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sp>
        <p:nvSpPr>
          <p:cNvPr id="354" name="Google Shape;354;p22"/>
          <p:cNvSpPr txBox="1"/>
          <p:nvPr/>
        </p:nvSpPr>
        <p:spPr>
          <a:xfrm>
            <a:off x="1042551" y="883500"/>
            <a:ext cx="8921400" cy="38190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accent1"/>
              </a:buClr>
              <a:buSzPts val="3200"/>
              <a:buFont typeface="Arial"/>
              <a:buNone/>
            </a:pPr>
            <a:r>
              <a:rPr lang="en-US" sz="3200" b="1">
                <a:solidFill>
                  <a:schemeClr val="accent1"/>
                </a:solidFill>
                <a:latin typeface="Calibri"/>
                <a:ea typeface="Calibri"/>
                <a:cs typeface="Calibri"/>
                <a:sym typeface="Calibri"/>
              </a:rPr>
              <a:t>1.5. Bevarande och uppdatering av digitalt material</a:t>
            </a:r>
            <a:endParaRPr sz="3200">
              <a:solidFill>
                <a:schemeClr val="accent1"/>
              </a:solidFill>
              <a:latin typeface="Calibri"/>
              <a:ea typeface="Calibri"/>
              <a:cs typeface="Calibri"/>
              <a:sym typeface="Calibri"/>
            </a:endParaRPr>
          </a:p>
          <a:p>
            <a:pPr marL="0" marR="0" lvl="0" indent="0" algn="r" rtl="0">
              <a:lnSpc>
                <a:spcPct val="90000"/>
              </a:lnSpc>
              <a:spcBef>
                <a:spcPts val="1000"/>
              </a:spcBef>
              <a:spcAft>
                <a:spcPts val="0"/>
              </a:spcAft>
              <a:buClr>
                <a:schemeClr val="dk1"/>
              </a:buClr>
              <a:buSzPts val="3200"/>
              <a:buFont typeface="Arial"/>
              <a:buNone/>
            </a:pPr>
            <a:endParaRPr sz="3200" b="1">
              <a:solidFill>
                <a:schemeClr val="accent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23"/>
          <p:cNvSpPr/>
          <p:nvPr/>
        </p:nvSpPr>
        <p:spPr>
          <a:xfrm>
            <a:off x="2649503" y="1875371"/>
            <a:ext cx="79072" cy="317649"/>
          </a:xfrm>
          <a:prstGeom prst="rect">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F3F3F"/>
              </a:solidFill>
              <a:latin typeface="Calibri"/>
              <a:ea typeface="Calibri"/>
              <a:cs typeface="Calibri"/>
              <a:sym typeface="Calibri"/>
            </a:endParaRPr>
          </a:p>
        </p:txBody>
      </p:sp>
      <p:sp>
        <p:nvSpPr>
          <p:cNvPr id="360" name="Google Shape;360;p23"/>
          <p:cNvSpPr txBox="1"/>
          <p:nvPr/>
        </p:nvSpPr>
        <p:spPr>
          <a:xfrm>
            <a:off x="2753572" y="1797202"/>
            <a:ext cx="6985261" cy="461665"/>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400" b="1">
                <a:solidFill>
                  <a:srgbClr val="3F3F3F"/>
                </a:solidFill>
                <a:latin typeface="Calibri"/>
                <a:ea typeface="Calibri"/>
                <a:cs typeface="Calibri"/>
                <a:sym typeface="Calibri"/>
              </a:rPr>
              <a:t>Metoder för effektiv hantering och bevarande</a:t>
            </a:r>
            <a:endParaRPr sz="1800">
              <a:solidFill>
                <a:srgbClr val="3F3F3F"/>
              </a:solidFill>
              <a:latin typeface="Calibri"/>
              <a:ea typeface="Calibri"/>
              <a:cs typeface="Calibri"/>
              <a:sym typeface="Calibri"/>
            </a:endParaRPr>
          </a:p>
        </p:txBody>
      </p:sp>
      <p:sp>
        <p:nvSpPr>
          <p:cNvPr id="361" name="Google Shape;361;p23"/>
          <p:cNvSpPr txBox="1"/>
          <p:nvPr/>
        </p:nvSpPr>
        <p:spPr>
          <a:xfrm>
            <a:off x="2534730" y="2228089"/>
            <a:ext cx="8152319" cy="2031325"/>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1800"/>
              <a:buFont typeface="Arial"/>
              <a:buChar char="•"/>
            </a:pPr>
            <a:r>
              <a:rPr lang="en-US" sz="1800" b="1">
                <a:solidFill>
                  <a:schemeClr val="dk1"/>
                </a:solidFill>
                <a:latin typeface="Calibri"/>
                <a:ea typeface="Calibri"/>
                <a:cs typeface="Calibri"/>
                <a:sym typeface="Calibri"/>
              </a:rPr>
              <a:t>Kortsiktiga digitala bevarandestrategier</a:t>
            </a:r>
            <a:endParaRPr sz="1800" b="1">
              <a:solidFill>
                <a:schemeClr val="dk1"/>
              </a:solidFill>
              <a:latin typeface="Calibri"/>
              <a:ea typeface="Calibri"/>
              <a:cs typeface="Calibri"/>
              <a:sym typeface="Calibri"/>
            </a:endParaRPr>
          </a:p>
          <a:p>
            <a:pPr marL="800100" marR="0" lvl="1" indent="-342900" algn="l" rtl="0">
              <a:spcBef>
                <a:spcPts val="0"/>
              </a:spcBef>
              <a:spcAft>
                <a:spcPts val="0"/>
              </a:spcAft>
              <a:buClr>
                <a:schemeClr val="dk1"/>
              </a:buClr>
              <a:buSzPts val="1800"/>
              <a:buFont typeface="Noto Sans Symbols"/>
              <a:buChar char="⮚"/>
            </a:pPr>
            <a:r>
              <a:rPr lang="en-US" sz="1800" b="0" i="0" u="none" strike="noStrike" cap="none">
                <a:solidFill>
                  <a:schemeClr val="dk1"/>
                </a:solidFill>
                <a:latin typeface="Consolas"/>
                <a:ea typeface="Consolas"/>
                <a:cs typeface="Consolas"/>
                <a:sym typeface="Consolas"/>
              </a:rPr>
              <a:t>T</a:t>
            </a:r>
            <a:r>
              <a:rPr lang="en-US" sz="1800" b="0" i="0" u="none" strike="noStrike" cap="none">
                <a:solidFill>
                  <a:schemeClr val="dk1"/>
                </a:solidFill>
                <a:latin typeface="Calibri"/>
                <a:ea typeface="Calibri"/>
                <a:cs typeface="Calibri"/>
                <a:sym typeface="Calibri"/>
              </a:rPr>
              <a:t>eknikbevarande: underhåll av gamla operativsystem och applikationer</a:t>
            </a:r>
            <a:br>
              <a:rPr lang="en-US" sz="1800" b="0" i="0" u="none" strike="noStrike" cap="none">
                <a:solidFill>
                  <a:schemeClr val="dk1"/>
                </a:solidFill>
                <a:latin typeface="Calibri"/>
                <a:ea typeface="Calibri"/>
                <a:cs typeface="Calibri"/>
                <a:sym typeface="Calibri"/>
              </a:rPr>
            </a:br>
            <a:r>
              <a:rPr lang="en-US" sz="1800" b="0" i="0" u="none" strike="noStrike" cap="none">
                <a:solidFill>
                  <a:schemeClr val="dk1"/>
                </a:solidFill>
                <a:latin typeface="Calibri"/>
                <a:ea typeface="Calibri"/>
                <a:cs typeface="Calibri"/>
                <a:sym typeface="Calibri"/>
              </a:rPr>
              <a:t>programvara som inte fungerar på nuvarande plattform</a:t>
            </a:r>
            <a:endParaRPr sz="1800" b="0" i="0" u="none" strike="noStrike" cap="none">
              <a:solidFill>
                <a:schemeClr val="dk1"/>
              </a:solidFill>
              <a:latin typeface="Calibri"/>
              <a:ea typeface="Calibri"/>
              <a:cs typeface="Calibri"/>
              <a:sym typeface="Calibri"/>
            </a:endParaRPr>
          </a:p>
          <a:p>
            <a:pPr marL="800100" marR="0" lvl="1" indent="-342900" algn="l" rtl="0">
              <a:spcBef>
                <a:spcPts val="0"/>
              </a:spcBef>
              <a:spcAft>
                <a:spcPts val="0"/>
              </a:spcAft>
              <a:buClr>
                <a:schemeClr val="dk1"/>
              </a:buClr>
              <a:buSzPts val="1800"/>
              <a:buFont typeface="Noto Sans Symbols"/>
              <a:buChar char="⮚"/>
            </a:pPr>
            <a:r>
              <a:rPr lang="en-US" sz="1800" b="0" i="0" u="none" strike="noStrike" cap="none">
                <a:solidFill>
                  <a:schemeClr val="dk1"/>
                </a:solidFill>
                <a:latin typeface="Consolas"/>
                <a:ea typeface="Consolas"/>
                <a:cs typeface="Consolas"/>
                <a:sym typeface="Consolas"/>
              </a:rPr>
              <a:t>K</a:t>
            </a:r>
            <a:r>
              <a:rPr lang="en-US" sz="1800" b="0" i="0" u="none" strike="noStrike" cap="none">
                <a:solidFill>
                  <a:schemeClr val="dk1"/>
                </a:solidFill>
                <a:latin typeface="Calibri"/>
                <a:ea typeface="Calibri"/>
                <a:cs typeface="Calibri"/>
                <a:sym typeface="Calibri"/>
              </a:rPr>
              <a:t>ompatibilitet bakåt: konstruera mjukvara eller hårdvara som kan läsa äldre versioner av dokument</a:t>
            </a:r>
            <a:endParaRPr sz="1800" b="0" i="0" u="none" strike="noStrike" cap="none">
              <a:solidFill>
                <a:schemeClr val="dk1"/>
              </a:solidFill>
              <a:latin typeface="Calibri"/>
              <a:ea typeface="Calibri"/>
              <a:cs typeface="Calibri"/>
              <a:sym typeface="Calibri"/>
            </a:endParaRPr>
          </a:p>
          <a:p>
            <a:pPr marL="800100" marR="0" lvl="1" indent="-342900" algn="l" rtl="0">
              <a:spcBef>
                <a:spcPts val="0"/>
              </a:spcBef>
              <a:spcAft>
                <a:spcPts val="0"/>
              </a:spcAft>
              <a:buClr>
                <a:schemeClr val="dk1"/>
              </a:buClr>
              <a:buSzPts val="1800"/>
              <a:buFont typeface="Noto Sans Symbols"/>
              <a:buChar char="⮚"/>
            </a:pPr>
            <a:r>
              <a:rPr lang="en-US" sz="1800" b="0" i="0" u="none" strike="noStrike" cap="none">
                <a:solidFill>
                  <a:schemeClr val="dk1"/>
                </a:solidFill>
                <a:latin typeface="Calibri"/>
                <a:ea typeface="Calibri"/>
                <a:cs typeface="Calibri"/>
                <a:sym typeface="Calibri"/>
              </a:rPr>
              <a:t>Överföring: omvandla data från ett format som håller på att bli föråldrat till ett annat nyare format</a:t>
            </a:r>
            <a:endParaRPr sz="1800" b="0" i="0" u="none" strike="noStrike" cap="none">
              <a:solidFill>
                <a:schemeClr val="dk1"/>
              </a:solidFill>
              <a:latin typeface="Calibri"/>
              <a:ea typeface="Calibri"/>
              <a:cs typeface="Calibri"/>
              <a:sym typeface="Calibri"/>
            </a:endParaRPr>
          </a:p>
        </p:txBody>
      </p:sp>
      <p:grpSp>
        <p:nvGrpSpPr>
          <p:cNvPr id="362" name="Google Shape;362;p23"/>
          <p:cNvGrpSpPr/>
          <p:nvPr/>
        </p:nvGrpSpPr>
        <p:grpSpPr>
          <a:xfrm>
            <a:off x="9561652" y="4196044"/>
            <a:ext cx="842049" cy="722876"/>
            <a:chOff x="6558300" y="1538193"/>
            <a:chExt cx="382788" cy="328613"/>
          </a:xfrm>
        </p:grpSpPr>
        <p:sp>
          <p:nvSpPr>
            <p:cNvPr id="363" name="Google Shape;363;p23"/>
            <p:cNvSpPr/>
            <p:nvPr/>
          </p:nvSpPr>
          <p:spPr>
            <a:xfrm>
              <a:off x="6558300" y="1538193"/>
              <a:ext cx="382788" cy="328613"/>
            </a:xfrm>
            <a:custGeom>
              <a:avLst/>
              <a:gdLst/>
              <a:ahLst/>
              <a:cxnLst/>
              <a:rect l="l" t="t" r="r" b="b"/>
              <a:pathLst>
                <a:path w="12026" h="10324" extrusionOk="0">
                  <a:moveTo>
                    <a:pt x="6859" y="358"/>
                  </a:moveTo>
                  <a:cubicBezTo>
                    <a:pt x="7037" y="358"/>
                    <a:pt x="7204" y="477"/>
                    <a:pt x="7228" y="656"/>
                  </a:cubicBezTo>
                  <a:lnTo>
                    <a:pt x="7454" y="1691"/>
                  </a:lnTo>
                  <a:lnTo>
                    <a:pt x="4513" y="1691"/>
                  </a:lnTo>
                  <a:lnTo>
                    <a:pt x="4763" y="656"/>
                  </a:lnTo>
                  <a:cubicBezTo>
                    <a:pt x="4811" y="477"/>
                    <a:pt x="4954" y="358"/>
                    <a:pt x="5132" y="358"/>
                  </a:cubicBezTo>
                  <a:close/>
                  <a:moveTo>
                    <a:pt x="2822" y="2037"/>
                  </a:moveTo>
                  <a:lnTo>
                    <a:pt x="2822" y="5835"/>
                  </a:lnTo>
                  <a:lnTo>
                    <a:pt x="2429" y="5835"/>
                  </a:lnTo>
                  <a:lnTo>
                    <a:pt x="2429" y="2037"/>
                  </a:lnTo>
                  <a:close/>
                  <a:moveTo>
                    <a:pt x="9597" y="2037"/>
                  </a:moveTo>
                  <a:lnTo>
                    <a:pt x="9597" y="5835"/>
                  </a:lnTo>
                  <a:lnTo>
                    <a:pt x="9192" y="5835"/>
                  </a:lnTo>
                  <a:lnTo>
                    <a:pt x="9192" y="2037"/>
                  </a:lnTo>
                  <a:close/>
                  <a:moveTo>
                    <a:pt x="8835" y="2037"/>
                  </a:moveTo>
                  <a:lnTo>
                    <a:pt x="8835" y="5835"/>
                  </a:lnTo>
                  <a:lnTo>
                    <a:pt x="8823" y="5835"/>
                  </a:lnTo>
                  <a:cubicBezTo>
                    <a:pt x="8621" y="5835"/>
                    <a:pt x="8466" y="6001"/>
                    <a:pt x="8466" y="6192"/>
                  </a:cubicBezTo>
                  <a:lnTo>
                    <a:pt x="8466" y="6573"/>
                  </a:lnTo>
                  <a:lnTo>
                    <a:pt x="3561" y="6573"/>
                  </a:lnTo>
                  <a:lnTo>
                    <a:pt x="3561" y="6192"/>
                  </a:lnTo>
                  <a:cubicBezTo>
                    <a:pt x="3561" y="5978"/>
                    <a:pt x="3394" y="5835"/>
                    <a:pt x="3203" y="5835"/>
                  </a:cubicBezTo>
                  <a:lnTo>
                    <a:pt x="3180" y="5835"/>
                  </a:lnTo>
                  <a:lnTo>
                    <a:pt x="3180" y="2037"/>
                  </a:lnTo>
                  <a:close/>
                  <a:moveTo>
                    <a:pt x="2084" y="2037"/>
                  </a:moveTo>
                  <a:lnTo>
                    <a:pt x="2084" y="5835"/>
                  </a:lnTo>
                  <a:lnTo>
                    <a:pt x="2072" y="5835"/>
                  </a:lnTo>
                  <a:cubicBezTo>
                    <a:pt x="1858" y="5835"/>
                    <a:pt x="1715" y="6001"/>
                    <a:pt x="1715" y="6192"/>
                  </a:cubicBezTo>
                  <a:lnTo>
                    <a:pt x="1715" y="6573"/>
                  </a:lnTo>
                  <a:lnTo>
                    <a:pt x="1691" y="6573"/>
                  </a:lnTo>
                  <a:cubicBezTo>
                    <a:pt x="1677" y="6573"/>
                    <a:pt x="1663" y="6574"/>
                    <a:pt x="1648" y="6574"/>
                  </a:cubicBezTo>
                  <a:cubicBezTo>
                    <a:pt x="930" y="6574"/>
                    <a:pt x="358" y="5987"/>
                    <a:pt x="358" y="5251"/>
                  </a:cubicBezTo>
                  <a:lnTo>
                    <a:pt x="358" y="2620"/>
                  </a:lnTo>
                  <a:cubicBezTo>
                    <a:pt x="358" y="2299"/>
                    <a:pt x="608" y="2037"/>
                    <a:pt x="941" y="2037"/>
                  </a:cubicBezTo>
                  <a:close/>
                  <a:moveTo>
                    <a:pt x="11097" y="2049"/>
                  </a:moveTo>
                  <a:cubicBezTo>
                    <a:pt x="11419" y="2049"/>
                    <a:pt x="11681" y="2299"/>
                    <a:pt x="11681" y="2632"/>
                  </a:cubicBezTo>
                  <a:lnTo>
                    <a:pt x="11681" y="5263"/>
                  </a:lnTo>
                  <a:cubicBezTo>
                    <a:pt x="11669" y="6001"/>
                    <a:pt x="11073" y="6597"/>
                    <a:pt x="10347" y="6597"/>
                  </a:cubicBezTo>
                  <a:lnTo>
                    <a:pt x="10323" y="6204"/>
                  </a:lnTo>
                  <a:cubicBezTo>
                    <a:pt x="10323" y="6001"/>
                    <a:pt x="10168" y="5847"/>
                    <a:pt x="9966" y="5847"/>
                  </a:cubicBezTo>
                  <a:lnTo>
                    <a:pt x="9954" y="5847"/>
                  </a:lnTo>
                  <a:lnTo>
                    <a:pt x="9954" y="2049"/>
                  </a:lnTo>
                  <a:close/>
                  <a:moveTo>
                    <a:pt x="3180" y="6192"/>
                  </a:moveTo>
                  <a:cubicBezTo>
                    <a:pt x="3180" y="6192"/>
                    <a:pt x="3203" y="6192"/>
                    <a:pt x="3203" y="6204"/>
                  </a:cubicBezTo>
                  <a:lnTo>
                    <a:pt x="3203" y="7144"/>
                  </a:lnTo>
                  <a:cubicBezTo>
                    <a:pt x="3203" y="7144"/>
                    <a:pt x="3203" y="7156"/>
                    <a:pt x="3180" y="7156"/>
                  </a:cubicBezTo>
                  <a:lnTo>
                    <a:pt x="2048" y="7156"/>
                  </a:lnTo>
                  <a:cubicBezTo>
                    <a:pt x="2048" y="7156"/>
                    <a:pt x="2037" y="7156"/>
                    <a:pt x="2037" y="7144"/>
                  </a:cubicBezTo>
                  <a:lnTo>
                    <a:pt x="2037" y="6204"/>
                  </a:lnTo>
                  <a:cubicBezTo>
                    <a:pt x="2037" y="6204"/>
                    <a:pt x="2037" y="6192"/>
                    <a:pt x="2048" y="6192"/>
                  </a:cubicBezTo>
                  <a:lnTo>
                    <a:pt x="2441" y="6192"/>
                  </a:lnTo>
                  <a:lnTo>
                    <a:pt x="2441" y="6573"/>
                  </a:lnTo>
                  <a:cubicBezTo>
                    <a:pt x="2441" y="6668"/>
                    <a:pt x="2525" y="6752"/>
                    <a:pt x="2620" y="6752"/>
                  </a:cubicBezTo>
                  <a:cubicBezTo>
                    <a:pt x="2727" y="6752"/>
                    <a:pt x="2799" y="6680"/>
                    <a:pt x="2799" y="6573"/>
                  </a:cubicBezTo>
                  <a:lnTo>
                    <a:pt x="2799" y="6192"/>
                  </a:lnTo>
                  <a:close/>
                  <a:moveTo>
                    <a:pt x="9966" y="6192"/>
                  </a:moveTo>
                  <a:cubicBezTo>
                    <a:pt x="9966" y="6192"/>
                    <a:pt x="9978" y="6192"/>
                    <a:pt x="9978" y="6204"/>
                  </a:cubicBezTo>
                  <a:lnTo>
                    <a:pt x="9990" y="7144"/>
                  </a:lnTo>
                  <a:lnTo>
                    <a:pt x="8835" y="7156"/>
                  </a:lnTo>
                  <a:cubicBezTo>
                    <a:pt x="8835" y="7156"/>
                    <a:pt x="8823" y="7156"/>
                    <a:pt x="8823" y="7144"/>
                  </a:cubicBezTo>
                  <a:lnTo>
                    <a:pt x="8823" y="6204"/>
                  </a:lnTo>
                  <a:cubicBezTo>
                    <a:pt x="8823" y="6204"/>
                    <a:pt x="8823" y="6192"/>
                    <a:pt x="8835" y="6192"/>
                  </a:cubicBezTo>
                  <a:lnTo>
                    <a:pt x="9228" y="6192"/>
                  </a:lnTo>
                  <a:lnTo>
                    <a:pt x="9228" y="6573"/>
                  </a:lnTo>
                  <a:cubicBezTo>
                    <a:pt x="9228" y="6680"/>
                    <a:pt x="9299" y="6752"/>
                    <a:pt x="9406" y="6752"/>
                  </a:cubicBezTo>
                  <a:cubicBezTo>
                    <a:pt x="9514" y="6752"/>
                    <a:pt x="9585" y="6680"/>
                    <a:pt x="9585" y="6573"/>
                  </a:cubicBezTo>
                  <a:lnTo>
                    <a:pt x="9585" y="6192"/>
                  </a:lnTo>
                  <a:close/>
                  <a:moveTo>
                    <a:pt x="727" y="6632"/>
                  </a:moveTo>
                  <a:cubicBezTo>
                    <a:pt x="989" y="6823"/>
                    <a:pt x="1322" y="6930"/>
                    <a:pt x="1679" y="6930"/>
                  </a:cubicBezTo>
                  <a:lnTo>
                    <a:pt x="1691" y="6930"/>
                  </a:lnTo>
                  <a:lnTo>
                    <a:pt x="1691" y="7121"/>
                  </a:lnTo>
                  <a:cubicBezTo>
                    <a:pt x="1691" y="7335"/>
                    <a:pt x="1858" y="7478"/>
                    <a:pt x="2048" y="7478"/>
                  </a:cubicBezTo>
                  <a:lnTo>
                    <a:pt x="2810" y="7478"/>
                  </a:lnTo>
                  <a:lnTo>
                    <a:pt x="2810" y="9966"/>
                  </a:lnTo>
                  <a:lnTo>
                    <a:pt x="2429" y="9966"/>
                  </a:lnTo>
                  <a:lnTo>
                    <a:pt x="2429" y="8085"/>
                  </a:lnTo>
                  <a:cubicBezTo>
                    <a:pt x="2429" y="7978"/>
                    <a:pt x="2346" y="7906"/>
                    <a:pt x="2239" y="7906"/>
                  </a:cubicBezTo>
                  <a:cubicBezTo>
                    <a:pt x="2144" y="7906"/>
                    <a:pt x="2060" y="7978"/>
                    <a:pt x="2060" y="8085"/>
                  </a:cubicBezTo>
                  <a:lnTo>
                    <a:pt x="2060" y="9966"/>
                  </a:lnTo>
                  <a:lnTo>
                    <a:pt x="1108" y="9966"/>
                  </a:lnTo>
                  <a:cubicBezTo>
                    <a:pt x="905" y="9966"/>
                    <a:pt x="727" y="9788"/>
                    <a:pt x="727" y="9585"/>
                  </a:cubicBezTo>
                  <a:lnTo>
                    <a:pt x="727" y="6632"/>
                  </a:lnTo>
                  <a:close/>
                  <a:moveTo>
                    <a:pt x="8466" y="6942"/>
                  </a:moveTo>
                  <a:lnTo>
                    <a:pt x="8466" y="7144"/>
                  </a:lnTo>
                  <a:cubicBezTo>
                    <a:pt x="8466" y="7347"/>
                    <a:pt x="8633" y="7502"/>
                    <a:pt x="8823" y="7502"/>
                  </a:cubicBezTo>
                  <a:lnTo>
                    <a:pt x="9585" y="7502"/>
                  </a:lnTo>
                  <a:lnTo>
                    <a:pt x="9597" y="9966"/>
                  </a:lnTo>
                  <a:lnTo>
                    <a:pt x="9192" y="9966"/>
                  </a:lnTo>
                  <a:lnTo>
                    <a:pt x="9192" y="8085"/>
                  </a:lnTo>
                  <a:cubicBezTo>
                    <a:pt x="9192" y="7978"/>
                    <a:pt x="9121" y="7906"/>
                    <a:pt x="9014" y="7906"/>
                  </a:cubicBezTo>
                  <a:cubicBezTo>
                    <a:pt x="8906" y="7906"/>
                    <a:pt x="8835" y="7978"/>
                    <a:pt x="8835" y="8085"/>
                  </a:cubicBezTo>
                  <a:lnTo>
                    <a:pt x="8835" y="9966"/>
                  </a:lnTo>
                  <a:lnTo>
                    <a:pt x="3168" y="9966"/>
                  </a:lnTo>
                  <a:lnTo>
                    <a:pt x="3168" y="7502"/>
                  </a:lnTo>
                  <a:lnTo>
                    <a:pt x="3180" y="7502"/>
                  </a:lnTo>
                  <a:cubicBezTo>
                    <a:pt x="3394" y="7502"/>
                    <a:pt x="3537" y="7335"/>
                    <a:pt x="3537" y="7144"/>
                  </a:cubicBezTo>
                  <a:lnTo>
                    <a:pt x="3537" y="6942"/>
                  </a:lnTo>
                  <a:close/>
                  <a:moveTo>
                    <a:pt x="11300" y="6656"/>
                  </a:moveTo>
                  <a:lnTo>
                    <a:pt x="11300" y="9585"/>
                  </a:lnTo>
                  <a:cubicBezTo>
                    <a:pt x="11300" y="9788"/>
                    <a:pt x="11121" y="9966"/>
                    <a:pt x="10907" y="9966"/>
                  </a:cubicBezTo>
                  <a:lnTo>
                    <a:pt x="9954" y="9966"/>
                  </a:lnTo>
                  <a:lnTo>
                    <a:pt x="9954" y="7502"/>
                  </a:lnTo>
                  <a:lnTo>
                    <a:pt x="9966" y="7502"/>
                  </a:lnTo>
                  <a:cubicBezTo>
                    <a:pt x="10180" y="7502"/>
                    <a:pt x="10323" y="7335"/>
                    <a:pt x="10323" y="7144"/>
                  </a:cubicBezTo>
                  <a:lnTo>
                    <a:pt x="10323" y="6954"/>
                  </a:lnTo>
                  <a:lnTo>
                    <a:pt x="10347" y="6954"/>
                  </a:lnTo>
                  <a:cubicBezTo>
                    <a:pt x="10704" y="6954"/>
                    <a:pt x="11026" y="6847"/>
                    <a:pt x="11300" y="6656"/>
                  </a:cubicBezTo>
                  <a:close/>
                  <a:moveTo>
                    <a:pt x="5144" y="1"/>
                  </a:moveTo>
                  <a:cubicBezTo>
                    <a:pt x="4787" y="1"/>
                    <a:pt x="4489" y="239"/>
                    <a:pt x="4418" y="584"/>
                  </a:cubicBezTo>
                  <a:lnTo>
                    <a:pt x="4168" y="1691"/>
                  </a:lnTo>
                  <a:lnTo>
                    <a:pt x="917" y="1691"/>
                  </a:lnTo>
                  <a:cubicBezTo>
                    <a:pt x="417" y="1691"/>
                    <a:pt x="1" y="2108"/>
                    <a:pt x="1" y="2620"/>
                  </a:cubicBezTo>
                  <a:lnTo>
                    <a:pt x="1" y="5251"/>
                  </a:lnTo>
                  <a:cubicBezTo>
                    <a:pt x="1" y="5656"/>
                    <a:pt x="132" y="6025"/>
                    <a:pt x="370" y="6311"/>
                  </a:cubicBezTo>
                  <a:lnTo>
                    <a:pt x="370" y="9585"/>
                  </a:lnTo>
                  <a:cubicBezTo>
                    <a:pt x="370" y="9990"/>
                    <a:pt x="703" y="10323"/>
                    <a:pt x="1120" y="10323"/>
                  </a:cubicBezTo>
                  <a:lnTo>
                    <a:pt x="10907" y="10323"/>
                  </a:lnTo>
                  <a:cubicBezTo>
                    <a:pt x="11311" y="10323"/>
                    <a:pt x="11657" y="10002"/>
                    <a:pt x="11657" y="9585"/>
                  </a:cubicBezTo>
                  <a:lnTo>
                    <a:pt x="11657" y="6311"/>
                  </a:lnTo>
                  <a:cubicBezTo>
                    <a:pt x="11883" y="6025"/>
                    <a:pt x="12026" y="5656"/>
                    <a:pt x="12026" y="5251"/>
                  </a:cubicBezTo>
                  <a:lnTo>
                    <a:pt x="12026" y="2620"/>
                  </a:lnTo>
                  <a:cubicBezTo>
                    <a:pt x="12026" y="2108"/>
                    <a:pt x="11609" y="1691"/>
                    <a:pt x="11097" y="1691"/>
                  </a:cubicBezTo>
                  <a:lnTo>
                    <a:pt x="7859" y="1691"/>
                  </a:lnTo>
                  <a:lnTo>
                    <a:pt x="7609" y="584"/>
                  </a:lnTo>
                  <a:cubicBezTo>
                    <a:pt x="7525" y="239"/>
                    <a:pt x="7228" y="1"/>
                    <a:pt x="6870" y="1"/>
                  </a:cubicBezTo>
                  <a:close/>
                </a:path>
              </a:pathLst>
            </a:custGeom>
            <a:solidFill>
              <a:srgbClr val="4EAE3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64" name="Google Shape;364;p23"/>
            <p:cNvSpPr/>
            <p:nvPr/>
          </p:nvSpPr>
          <p:spPr>
            <a:xfrm>
              <a:off x="6714426" y="1699635"/>
              <a:ext cx="70917" cy="34536"/>
            </a:xfrm>
            <a:custGeom>
              <a:avLst/>
              <a:gdLst/>
              <a:ahLst/>
              <a:cxnLst/>
              <a:rect l="l" t="t" r="r" b="b"/>
              <a:pathLst>
                <a:path w="2228" h="1085" extrusionOk="0">
                  <a:moveTo>
                    <a:pt x="358" y="1"/>
                  </a:moveTo>
                  <a:cubicBezTo>
                    <a:pt x="156" y="1"/>
                    <a:pt x="1" y="167"/>
                    <a:pt x="1" y="358"/>
                  </a:cubicBezTo>
                  <a:lnTo>
                    <a:pt x="1" y="727"/>
                  </a:lnTo>
                  <a:cubicBezTo>
                    <a:pt x="1" y="941"/>
                    <a:pt x="168" y="1084"/>
                    <a:pt x="358" y="1084"/>
                  </a:cubicBezTo>
                  <a:lnTo>
                    <a:pt x="1870" y="1084"/>
                  </a:lnTo>
                  <a:cubicBezTo>
                    <a:pt x="2073" y="1084"/>
                    <a:pt x="2227" y="918"/>
                    <a:pt x="2227" y="727"/>
                  </a:cubicBezTo>
                  <a:lnTo>
                    <a:pt x="2227" y="358"/>
                  </a:lnTo>
                  <a:cubicBezTo>
                    <a:pt x="2227" y="167"/>
                    <a:pt x="2061" y="1"/>
                    <a:pt x="1870" y="1"/>
                  </a:cubicBezTo>
                  <a:lnTo>
                    <a:pt x="1668" y="1"/>
                  </a:lnTo>
                  <a:cubicBezTo>
                    <a:pt x="1573" y="1"/>
                    <a:pt x="1489" y="72"/>
                    <a:pt x="1489" y="179"/>
                  </a:cubicBezTo>
                  <a:cubicBezTo>
                    <a:pt x="1489" y="287"/>
                    <a:pt x="1573" y="358"/>
                    <a:pt x="1668" y="358"/>
                  </a:cubicBezTo>
                  <a:lnTo>
                    <a:pt x="1870" y="358"/>
                  </a:lnTo>
                  <a:cubicBezTo>
                    <a:pt x="1870" y="358"/>
                    <a:pt x="1882" y="358"/>
                    <a:pt x="1882" y="370"/>
                  </a:cubicBezTo>
                  <a:lnTo>
                    <a:pt x="1882" y="751"/>
                  </a:lnTo>
                  <a:cubicBezTo>
                    <a:pt x="1882" y="751"/>
                    <a:pt x="1882" y="763"/>
                    <a:pt x="1870" y="763"/>
                  </a:cubicBezTo>
                  <a:lnTo>
                    <a:pt x="358" y="763"/>
                  </a:lnTo>
                  <a:cubicBezTo>
                    <a:pt x="358" y="763"/>
                    <a:pt x="346" y="763"/>
                    <a:pt x="346" y="751"/>
                  </a:cubicBezTo>
                  <a:lnTo>
                    <a:pt x="346" y="370"/>
                  </a:lnTo>
                  <a:cubicBezTo>
                    <a:pt x="346" y="370"/>
                    <a:pt x="346" y="358"/>
                    <a:pt x="358" y="358"/>
                  </a:cubicBezTo>
                  <a:lnTo>
                    <a:pt x="930" y="358"/>
                  </a:lnTo>
                  <a:cubicBezTo>
                    <a:pt x="1037" y="358"/>
                    <a:pt x="1108" y="287"/>
                    <a:pt x="1108" y="179"/>
                  </a:cubicBezTo>
                  <a:cubicBezTo>
                    <a:pt x="1108" y="72"/>
                    <a:pt x="1037" y="1"/>
                    <a:pt x="930" y="1"/>
                  </a:cubicBezTo>
                  <a:close/>
                </a:path>
              </a:pathLst>
            </a:custGeom>
            <a:solidFill>
              <a:srgbClr val="4EAE3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sp>
        <p:nvSpPr>
          <p:cNvPr id="365" name="Google Shape;365;p23"/>
          <p:cNvSpPr txBox="1"/>
          <p:nvPr/>
        </p:nvSpPr>
        <p:spPr>
          <a:xfrm>
            <a:off x="1328301" y="883500"/>
            <a:ext cx="8921400" cy="38190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accent1"/>
              </a:buClr>
              <a:buSzPts val="3200"/>
              <a:buFont typeface="Arial"/>
              <a:buNone/>
            </a:pPr>
            <a:r>
              <a:rPr lang="en-US" sz="3200" b="1">
                <a:solidFill>
                  <a:schemeClr val="accent1"/>
                </a:solidFill>
                <a:latin typeface="Calibri"/>
                <a:ea typeface="Calibri"/>
                <a:cs typeface="Calibri"/>
                <a:sym typeface="Calibri"/>
              </a:rPr>
              <a:t>1.5. Bevarande och uppdatering av digitalt material</a:t>
            </a:r>
            <a:endParaRPr sz="3200">
              <a:solidFill>
                <a:schemeClr val="accent1"/>
              </a:solidFill>
              <a:latin typeface="Calibri"/>
              <a:ea typeface="Calibri"/>
              <a:cs typeface="Calibri"/>
              <a:sym typeface="Calibri"/>
            </a:endParaRPr>
          </a:p>
          <a:p>
            <a:pPr marL="0" marR="0" lvl="0" indent="0" algn="r" rtl="0">
              <a:lnSpc>
                <a:spcPct val="90000"/>
              </a:lnSpc>
              <a:spcBef>
                <a:spcPts val="1000"/>
              </a:spcBef>
              <a:spcAft>
                <a:spcPts val="0"/>
              </a:spcAft>
              <a:buClr>
                <a:schemeClr val="dk1"/>
              </a:buClr>
              <a:buSzPts val="3200"/>
              <a:buFont typeface="Arial"/>
              <a:buNone/>
            </a:pPr>
            <a:endParaRPr sz="3200" b="1">
              <a:solidFill>
                <a:schemeClr val="accent1"/>
              </a:solidFill>
              <a:latin typeface="Calibri"/>
              <a:ea typeface="Calibri"/>
              <a:cs typeface="Calibri"/>
              <a:sym typeface="Calibri"/>
            </a:endParaRPr>
          </a:p>
        </p:txBody>
      </p:sp>
      <p:pic>
        <p:nvPicPr>
          <p:cNvPr id="366" name="Google Shape;366;p23"/>
          <p:cNvPicPr preferRelativeResize="0"/>
          <p:nvPr/>
        </p:nvPicPr>
        <p:blipFill rotWithShape="1">
          <a:blip r:embed="rId3">
            <a:alphaModFix/>
          </a:blip>
          <a:srcRect/>
          <a:stretch/>
        </p:blipFill>
        <p:spPr>
          <a:xfrm>
            <a:off x="819848" y="4438675"/>
            <a:ext cx="2429257" cy="161317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24"/>
          <p:cNvSpPr/>
          <p:nvPr/>
        </p:nvSpPr>
        <p:spPr>
          <a:xfrm>
            <a:off x="1630328" y="1352987"/>
            <a:ext cx="92688" cy="317649"/>
          </a:xfrm>
          <a:prstGeom prst="rect">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F3F3F"/>
              </a:solidFill>
              <a:latin typeface="Calibri"/>
              <a:ea typeface="Calibri"/>
              <a:cs typeface="Calibri"/>
              <a:sym typeface="Calibri"/>
            </a:endParaRPr>
          </a:p>
        </p:txBody>
      </p:sp>
      <p:sp>
        <p:nvSpPr>
          <p:cNvPr id="372" name="Google Shape;372;p24"/>
          <p:cNvSpPr txBox="1"/>
          <p:nvPr/>
        </p:nvSpPr>
        <p:spPr>
          <a:xfrm>
            <a:off x="1734397" y="1274818"/>
            <a:ext cx="8188073" cy="461665"/>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400" b="1">
                <a:solidFill>
                  <a:srgbClr val="3F3F3F"/>
                </a:solidFill>
                <a:latin typeface="Calibri"/>
                <a:ea typeface="Calibri"/>
                <a:cs typeface="Calibri"/>
                <a:sym typeface="Calibri"/>
              </a:rPr>
              <a:t>Metoder för effektiv hantering och bevarande</a:t>
            </a:r>
            <a:endParaRPr sz="1800">
              <a:solidFill>
                <a:srgbClr val="3F3F3F"/>
              </a:solidFill>
              <a:latin typeface="Calibri"/>
              <a:ea typeface="Calibri"/>
              <a:cs typeface="Calibri"/>
              <a:sym typeface="Calibri"/>
            </a:endParaRPr>
          </a:p>
        </p:txBody>
      </p:sp>
      <p:sp>
        <p:nvSpPr>
          <p:cNvPr id="373" name="Google Shape;373;p24"/>
          <p:cNvSpPr txBox="1"/>
          <p:nvPr/>
        </p:nvSpPr>
        <p:spPr>
          <a:xfrm>
            <a:off x="827156" y="1736480"/>
            <a:ext cx="9466800" cy="443310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US" sz="1800" b="1">
                <a:solidFill>
                  <a:schemeClr val="dk1"/>
                </a:solidFill>
                <a:latin typeface="Calibri"/>
                <a:ea typeface="Calibri"/>
                <a:cs typeface="Calibri"/>
                <a:sym typeface="Calibri"/>
              </a:rPr>
              <a:t>Medellång till lång sikt digitala bevarandestrategier: </a:t>
            </a:r>
            <a:endParaRPr/>
          </a:p>
          <a:p>
            <a:pPr marL="800100" marR="0" lvl="1" indent="-342900" algn="l" rtl="0">
              <a:spcBef>
                <a:spcPts val="0"/>
              </a:spcBef>
              <a:spcAft>
                <a:spcPts val="0"/>
              </a:spcAft>
              <a:buClr>
                <a:schemeClr val="dk1"/>
              </a:buClr>
              <a:buSzPts val="1800"/>
              <a:buFont typeface="Noto Sans Symbols"/>
              <a:buChar char="⮚"/>
            </a:pPr>
            <a:r>
              <a:rPr lang="en-US" sz="1800" b="0" i="0" u="none" strike="noStrike" cap="none">
                <a:solidFill>
                  <a:schemeClr val="dk1"/>
                </a:solidFill>
                <a:latin typeface="Calibri"/>
                <a:ea typeface="Calibri"/>
                <a:cs typeface="Calibri"/>
                <a:sym typeface="Calibri"/>
              </a:rPr>
              <a:t>Mottagare och överföring: ger åtkomst till mjukvaruverktyget via en originaldataström </a:t>
            </a:r>
            <a:endParaRPr sz="1800" b="0" i="0" u="none" strike="noStrike" cap="none">
              <a:solidFill>
                <a:schemeClr val="dk1"/>
              </a:solidFill>
              <a:latin typeface="Calibri"/>
              <a:ea typeface="Calibri"/>
              <a:cs typeface="Calibri"/>
              <a:sym typeface="Calibri"/>
            </a:endParaRPr>
          </a:p>
          <a:p>
            <a:pPr marL="800100" marR="0" lvl="1" indent="-342900" algn="l" rtl="0">
              <a:spcBef>
                <a:spcPts val="0"/>
              </a:spcBef>
              <a:spcAft>
                <a:spcPts val="0"/>
              </a:spcAft>
              <a:buClr>
                <a:schemeClr val="dk1"/>
              </a:buClr>
              <a:buSzPts val="1800"/>
              <a:buFont typeface="Noto Sans Symbols"/>
              <a:buChar char="⮚"/>
            </a:pPr>
            <a:r>
              <a:rPr lang="en-US" sz="1800" b="0" i="0" u="none" strike="noStrike" cap="none">
                <a:solidFill>
                  <a:schemeClr val="dk1"/>
                </a:solidFill>
                <a:latin typeface="Calibri"/>
                <a:ea typeface="Calibri"/>
                <a:cs typeface="Calibri"/>
                <a:sym typeface="Calibri"/>
              </a:rPr>
              <a:t>Simulering: processen att skapa den virtuella miljön där de ursprungliga dokumentfilerna skapas</a:t>
            </a:r>
            <a:endParaRPr sz="1800" b="0" i="0" u="none" strike="noStrike" cap="none">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b="1">
                <a:solidFill>
                  <a:schemeClr val="dk1"/>
                </a:solidFill>
                <a:latin typeface="Calibri"/>
                <a:ea typeface="Calibri"/>
                <a:cs typeface="Calibri"/>
                <a:sym typeface="Calibri"/>
              </a:rPr>
              <a:t>Alternativa strategier</a:t>
            </a: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marL="800100" marR="0" lvl="1" indent="-342900" algn="l" rtl="0">
              <a:spcBef>
                <a:spcPts val="0"/>
              </a:spcBef>
              <a:spcAft>
                <a:spcPts val="0"/>
              </a:spcAft>
              <a:buClr>
                <a:schemeClr val="dk1"/>
              </a:buClr>
              <a:buSzPts val="1800"/>
              <a:buFont typeface="Noto Sans Symbols"/>
              <a:buChar char="⮚"/>
            </a:pPr>
            <a:r>
              <a:rPr lang="en-US" sz="1800" b="0" i="0" u="none" strike="noStrike" cap="none">
                <a:solidFill>
                  <a:schemeClr val="dk1"/>
                </a:solidFill>
                <a:latin typeface="Calibri"/>
                <a:ea typeface="Calibri"/>
                <a:cs typeface="Calibri"/>
                <a:sym typeface="Calibri"/>
              </a:rPr>
              <a:t>Analoga metoder: "skriv ut" data på jämförelsevis stabila analoga medier, t.ex. papper och mikrofilm</a:t>
            </a:r>
            <a:endParaRPr sz="1800" b="0" i="0" u="none" strike="noStrike" cap="none">
              <a:solidFill>
                <a:schemeClr val="dk1"/>
              </a:solidFill>
              <a:latin typeface="Calibri"/>
              <a:ea typeface="Calibri"/>
              <a:cs typeface="Calibri"/>
              <a:sym typeface="Calibri"/>
            </a:endParaRPr>
          </a:p>
          <a:p>
            <a:pPr marL="800100" marR="0" lvl="1" indent="-342900" algn="l" rtl="0">
              <a:spcBef>
                <a:spcPts val="0"/>
              </a:spcBef>
              <a:spcAft>
                <a:spcPts val="0"/>
              </a:spcAft>
              <a:buClr>
                <a:schemeClr val="dk1"/>
              </a:buClr>
              <a:buSzPts val="1800"/>
              <a:buFont typeface="Noto Sans Symbols"/>
              <a:buChar char="⮚"/>
            </a:pPr>
            <a:r>
              <a:rPr lang="en-US" sz="1800" b="0" i="0" u="none" strike="noStrike" cap="none">
                <a:solidFill>
                  <a:schemeClr val="dk1"/>
                </a:solidFill>
                <a:latin typeface="Calibri"/>
                <a:ea typeface="Calibri"/>
                <a:cs typeface="Calibri"/>
                <a:sym typeface="Calibri"/>
              </a:rPr>
              <a:t>Dataarkeologi: konvertera data som bitar från fysiska medier åtföljd av steg för att återställa tillgängligheten för den hämtade datan</a:t>
            </a:r>
            <a:endParaRPr sz="1800" b="0" i="0" u="none" strike="noStrike" cap="none">
              <a:solidFill>
                <a:schemeClr val="dk1"/>
              </a:solidFill>
              <a:latin typeface="Calibri"/>
              <a:ea typeface="Calibri"/>
              <a:cs typeface="Calibri"/>
              <a:sym typeface="Calibri"/>
            </a:endParaRPr>
          </a:p>
          <a:p>
            <a:pPr marL="457200" marR="0" lvl="1"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800"/>
              <a:buFont typeface="Arial"/>
              <a:buChar char="•"/>
            </a:pPr>
            <a:r>
              <a:rPr lang="en-US" sz="1800" b="1">
                <a:solidFill>
                  <a:schemeClr val="dk1"/>
                </a:solidFill>
                <a:latin typeface="Calibri"/>
                <a:ea typeface="Calibri"/>
                <a:cs typeface="Calibri"/>
                <a:sym typeface="Calibri"/>
              </a:rPr>
              <a:t>Kombinationer:</a:t>
            </a:r>
            <a:endParaRPr sz="1800" b="1">
              <a:solidFill>
                <a:schemeClr val="dk1"/>
              </a:solidFill>
              <a:latin typeface="Calibri"/>
              <a:ea typeface="Calibri"/>
              <a:cs typeface="Calibri"/>
              <a:sym typeface="Calibri"/>
            </a:endParaRPr>
          </a:p>
          <a:p>
            <a:pPr marL="800100" marR="0" lvl="1" indent="-342900" algn="l" rtl="0">
              <a:spcBef>
                <a:spcPts val="0"/>
              </a:spcBef>
              <a:spcAft>
                <a:spcPts val="0"/>
              </a:spcAft>
              <a:buClr>
                <a:schemeClr val="dk1"/>
              </a:buClr>
              <a:buSzPts val="1800"/>
              <a:buFont typeface="Noto Sans Symbols"/>
              <a:buChar char="⮚"/>
            </a:pPr>
            <a:r>
              <a:rPr lang="en-US" sz="1800" b="0" i="0" u="none" strike="noStrike" cap="none">
                <a:solidFill>
                  <a:schemeClr val="dk1"/>
                </a:solidFill>
                <a:latin typeface="Calibri"/>
                <a:ea typeface="Calibri"/>
                <a:cs typeface="Calibri"/>
                <a:sym typeface="Calibri"/>
              </a:rPr>
              <a:t>Av metoderna</a:t>
            </a:r>
            <a:endParaRPr sz="1800" b="0" i="0" u="none" strike="noStrike" cap="none">
              <a:solidFill>
                <a:schemeClr val="dk1"/>
              </a:solidFill>
              <a:latin typeface="Calibri"/>
              <a:ea typeface="Calibri"/>
              <a:cs typeface="Calibri"/>
              <a:sym typeface="Calibri"/>
            </a:endParaRPr>
          </a:p>
          <a:p>
            <a:pPr marL="342900" marR="0" lvl="0" indent="-228600" algn="l" rtl="0">
              <a:spcBef>
                <a:spcPts val="0"/>
              </a:spcBef>
              <a:spcAft>
                <a:spcPts val="0"/>
              </a:spcAft>
              <a:buClr>
                <a:schemeClr val="dk1"/>
              </a:buClr>
              <a:buSzPts val="1800"/>
              <a:buFont typeface="Arial"/>
              <a:buNone/>
            </a:pPr>
            <a:endParaRPr sz="1800" b="1">
              <a:solidFill>
                <a:schemeClr val="dk1"/>
              </a:solidFill>
              <a:latin typeface="Calibri"/>
              <a:ea typeface="Calibri"/>
              <a:cs typeface="Calibri"/>
              <a:sym typeface="Calibri"/>
            </a:endParaRPr>
          </a:p>
          <a:p>
            <a:pPr marL="342900" marR="0" lvl="0" indent="-228600" algn="l" rtl="0">
              <a:spcBef>
                <a:spcPts val="0"/>
              </a:spcBef>
              <a:spcAft>
                <a:spcPts val="0"/>
              </a:spcAft>
              <a:buClr>
                <a:schemeClr val="dk1"/>
              </a:buClr>
              <a:buSzPts val="1800"/>
              <a:buFont typeface="Arial"/>
              <a:buNone/>
            </a:pPr>
            <a:endParaRPr sz="1800" b="1">
              <a:solidFill>
                <a:schemeClr val="dk1"/>
              </a:solidFill>
              <a:latin typeface="Calibri"/>
              <a:ea typeface="Calibri"/>
              <a:cs typeface="Calibri"/>
              <a:sym typeface="Calibri"/>
            </a:endParaRPr>
          </a:p>
          <a:p>
            <a:pPr marL="342900" marR="0" lvl="0" indent="-228600" algn="l" rtl="0">
              <a:spcBef>
                <a:spcPts val="0"/>
              </a:spcBef>
              <a:spcAft>
                <a:spcPts val="0"/>
              </a:spcAft>
              <a:buClr>
                <a:schemeClr val="dk1"/>
              </a:buClr>
              <a:buSzPts val="1800"/>
              <a:buFont typeface="Arial"/>
              <a:buNone/>
            </a:pPr>
            <a:endParaRPr sz="1800" b="1">
              <a:solidFill>
                <a:schemeClr val="dk1"/>
              </a:solidFill>
              <a:latin typeface="Calibri"/>
              <a:ea typeface="Calibri"/>
              <a:cs typeface="Calibri"/>
              <a:sym typeface="Calibri"/>
            </a:endParaRPr>
          </a:p>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Shimray, Somipam &amp; Ramaiah, Chennupati. (2018). Digital Preservation Strategies: An Overview.</a:t>
            </a:r>
            <a:endParaRPr sz="1200">
              <a:solidFill>
                <a:schemeClr val="dk1"/>
              </a:solidFill>
              <a:latin typeface="Calibri"/>
              <a:ea typeface="Calibri"/>
              <a:cs typeface="Calibri"/>
              <a:sym typeface="Calibri"/>
            </a:endParaRPr>
          </a:p>
        </p:txBody>
      </p:sp>
      <p:sp>
        <p:nvSpPr>
          <p:cNvPr id="374" name="Google Shape;374;p24"/>
          <p:cNvSpPr/>
          <p:nvPr/>
        </p:nvSpPr>
        <p:spPr>
          <a:xfrm>
            <a:off x="8232002" y="2760282"/>
            <a:ext cx="482102" cy="440635"/>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FB500"/>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Calibri"/>
              <a:buNone/>
            </a:pPr>
            <a:endParaRPr sz="2400">
              <a:solidFill>
                <a:srgbClr val="A4C2F4"/>
              </a:solidFill>
              <a:latin typeface="Calibri"/>
              <a:ea typeface="Calibri"/>
              <a:cs typeface="Calibri"/>
              <a:sym typeface="Calibri"/>
            </a:endParaRPr>
          </a:p>
        </p:txBody>
      </p:sp>
      <p:sp>
        <p:nvSpPr>
          <p:cNvPr id="375" name="Google Shape;375;p24"/>
          <p:cNvSpPr/>
          <p:nvPr/>
        </p:nvSpPr>
        <p:spPr>
          <a:xfrm>
            <a:off x="5227026" y="5018956"/>
            <a:ext cx="1052099" cy="505544"/>
          </a:xfrm>
          <a:custGeom>
            <a:avLst/>
            <a:gdLst/>
            <a:ahLst/>
            <a:cxnLst/>
            <a:rect l="l" t="t" r="r" b="b"/>
            <a:pathLst>
              <a:path w="11967" h="9809" extrusionOk="0">
                <a:moveTo>
                  <a:pt x="8309" y="358"/>
                </a:moveTo>
                <a:cubicBezTo>
                  <a:pt x="8940" y="358"/>
                  <a:pt x="9663" y="469"/>
                  <a:pt x="10418" y="796"/>
                </a:cubicBezTo>
                <a:lnTo>
                  <a:pt x="10418" y="7796"/>
                </a:lnTo>
                <a:cubicBezTo>
                  <a:pt x="9723" y="7513"/>
                  <a:pt x="8997" y="7381"/>
                  <a:pt x="8289" y="7381"/>
                </a:cubicBezTo>
                <a:cubicBezTo>
                  <a:pt x="7542" y="7381"/>
                  <a:pt x="6816" y="7527"/>
                  <a:pt x="6168" y="7796"/>
                </a:cubicBezTo>
                <a:lnTo>
                  <a:pt x="6168" y="796"/>
                </a:lnTo>
                <a:cubicBezTo>
                  <a:pt x="6430" y="676"/>
                  <a:pt x="7238" y="358"/>
                  <a:pt x="8309" y="358"/>
                </a:cubicBezTo>
                <a:close/>
                <a:moveTo>
                  <a:pt x="3700" y="358"/>
                </a:moveTo>
                <a:cubicBezTo>
                  <a:pt x="4458" y="358"/>
                  <a:pt x="5191" y="513"/>
                  <a:pt x="5823" y="796"/>
                </a:cubicBezTo>
                <a:cubicBezTo>
                  <a:pt x="5811" y="1677"/>
                  <a:pt x="5811" y="6761"/>
                  <a:pt x="5811" y="7796"/>
                </a:cubicBezTo>
                <a:cubicBezTo>
                  <a:pt x="5418" y="7642"/>
                  <a:pt x="4656" y="7392"/>
                  <a:pt x="3668" y="7392"/>
                </a:cubicBezTo>
                <a:cubicBezTo>
                  <a:pt x="2929" y="7392"/>
                  <a:pt x="2215" y="7523"/>
                  <a:pt x="1548" y="7808"/>
                </a:cubicBezTo>
                <a:lnTo>
                  <a:pt x="1548" y="3867"/>
                </a:lnTo>
                <a:cubicBezTo>
                  <a:pt x="1548" y="3760"/>
                  <a:pt x="1477" y="3689"/>
                  <a:pt x="1370" y="3689"/>
                </a:cubicBezTo>
                <a:cubicBezTo>
                  <a:pt x="1262" y="3689"/>
                  <a:pt x="1191" y="3760"/>
                  <a:pt x="1191" y="3867"/>
                </a:cubicBezTo>
                <a:lnTo>
                  <a:pt x="1191" y="7987"/>
                </a:lnTo>
                <a:cubicBezTo>
                  <a:pt x="1191" y="8118"/>
                  <a:pt x="1298" y="8225"/>
                  <a:pt x="1429" y="8225"/>
                </a:cubicBezTo>
                <a:cubicBezTo>
                  <a:pt x="1465" y="8225"/>
                  <a:pt x="1489" y="8225"/>
                  <a:pt x="1524" y="8213"/>
                </a:cubicBezTo>
                <a:cubicBezTo>
                  <a:pt x="2203" y="7916"/>
                  <a:pt x="2917" y="7761"/>
                  <a:pt x="3656" y="7761"/>
                </a:cubicBezTo>
                <a:cubicBezTo>
                  <a:pt x="4715" y="7761"/>
                  <a:pt x="5537" y="8070"/>
                  <a:pt x="5799" y="8189"/>
                </a:cubicBezTo>
                <a:lnTo>
                  <a:pt x="5799" y="8606"/>
                </a:lnTo>
                <a:lnTo>
                  <a:pt x="417" y="8606"/>
                </a:lnTo>
                <a:cubicBezTo>
                  <a:pt x="381" y="8606"/>
                  <a:pt x="358" y="8582"/>
                  <a:pt x="358" y="8547"/>
                </a:cubicBezTo>
                <a:lnTo>
                  <a:pt x="358" y="1248"/>
                </a:lnTo>
                <a:cubicBezTo>
                  <a:pt x="358" y="1212"/>
                  <a:pt x="381" y="1188"/>
                  <a:pt x="417" y="1188"/>
                </a:cubicBezTo>
                <a:lnTo>
                  <a:pt x="1203" y="1188"/>
                </a:lnTo>
                <a:lnTo>
                  <a:pt x="1203" y="3153"/>
                </a:lnTo>
                <a:cubicBezTo>
                  <a:pt x="1203" y="3248"/>
                  <a:pt x="1274" y="3332"/>
                  <a:pt x="1382" y="3332"/>
                </a:cubicBezTo>
                <a:cubicBezTo>
                  <a:pt x="1489" y="3332"/>
                  <a:pt x="1560" y="3248"/>
                  <a:pt x="1560" y="3153"/>
                </a:cubicBezTo>
                <a:lnTo>
                  <a:pt x="1560" y="796"/>
                </a:lnTo>
                <a:cubicBezTo>
                  <a:pt x="2253" y="495"/>
                  <a:pt x="2987" y="358"/>
                  <a:pt x="3700" y="358"/>
                </a:cubicBezTo>
                <a:close/>
                <a:moveTo>
                  <a:pt x="6608" y="7987"/>
                </a:moveTo>
                <a:lnTo>
                  <a:pt x="6608" y="9249"/>
                </a:lnTo>
                <a:lnTo>
                  <a:pt x="6501" y="9166"/>
                </a:lnTo>
                <a:cubicBezTo>
                  <a:pt x="6471" y="9136"/>
                  <a:pt x="6430" y="9121"/>
                  <a:pt x="6390" y="9121"/>
                </a:cubicBezTo>
                <a:cubicBezTo>
                  <a:pt x="6349" y="9121"/>
                  <a:pt x="6311" y="9136"/>
                  <a:pt x="6287" y="9166"/>
                </a:cubicBezTo>
                <a:lnTo>
                  <a:pt x="6168" y="9261"/>
                </a:lnTo>
                <a:lnTo>
                  <a:pt x="6168" y="8166"/>
                </a:lnTo>
                <a:cubicBezTo>
                  <a:pt x="6251" y="8118"/>
                  <a:pt x="6418" y="8058"/>
                  <a:pt x="6608" y="7987"/>
                </a:cubicBezTo>
                <a:close/>
                <a:moveTo>
                  <a:pt x="8273" y="0"/>
                </a:moveTo>
                <a:cubicBezTo>
                  <a:pt x="7438" y="0"/>
                  <a:pt x="6643" y="178"/>
                  <a:pt x="5989" y="486"/>
                </a:cubicBezTo>
                <a:cubicBezTo>
                  <a:pt x="5715" y="367"/>
                  <a:pt x="4858" y="10"/>
                  <a:pt x="3668" y="10"/>
                </a:cubicBezTo>
                <a:cubicBezTo>
                  <a:pt x="2858" y="10"/>
                  <a:pt x="2072" y="176"/>
                  <a:pt x="1322" y="510"/>
                </a:cubicBezTo>
                <a:cubicBezTo>
                  <a:pt x="1143" y="593"/>
                  <a:pt x="1191" y="796"/>
                  <a:pt x="1191" y="843"/>
                </a:cubicBezTo>
                <a:lnTo>
                  <a:pt x="405" y="843"/>
                </a:lnTo>
                <a:cubicBezTo>
                  <a:pt x="179" y="843"/>
                  <a:pt x="0" y="1022"/>
                  <a:pt x="0" y="1248"/>
                </a:cubicBezTo>
                <a:lnTo>
                  <a:pt x="0" y="8535"/>
                </a:lnTo>
                <a:cubicBezTo>
                  <a:pt x="0" y="8761"/>
                  <a:pt x="179" y="8939"/>
                  <a:pt x="405" y="8939"/>
                </a:cubicBezTo>
                <a:lnTo>
                  <a:pt x="5811" y="8939"/>
                </a:lnTo>
                <a:lnTo>
                  <a:pt x="5811" y="9630"/>
                </a:lnTo>
                <a:cubicBezTo>
                  <a:pt x="5811" y="9740"/>
                  <a:pt x="5889" y="9808"/>
                  <a:pt x="5977" y="9808"/>
                </a:cubicBezTo>
                <a:cubicBezTo>
                  <a:pt x="6013" y="9808"/>
                  <a:pt x="6050" y="9797"/>
                  <a:pt x="6084" y="9773"/>
                </a:cubicBezTo>
                <a:lnTo>
                  <a:pt x="6382" y="9535"/>
                </a:lnTo>
                <a:cubicBezTo>
                  <a:pt x="6656" y="9737"/>
                  <a:pt x="6668" y="9809"/>
                  <a:pt x="6787" y="9809"/>
                </a:cubicBezTo>
                <a:cubicBezTo>
                  <a:pt x="6894" y="9809"/>
                  <a:pt x="6966" y="9737"/>
                  <a:pt x="6966" y="9630"/>
                </a:cubicBezTo>
                <a:lnTo>
                  <a:pt x="6966" y="8939"/>
                </a:lnTo>
                <a:lnTo>
                  <a:pt x="9335" y="8939"/>
                </a:lnTo>
                <a:cubicBezTo>
                  <a:pt x="9442" y="8939"/>
                  <a:pt x="9513" y="8856"/>
                  <a:pt x="9513" y="8761"/>
                </a:cubicBezTo>
                <a:cubicBezTo>
                  <a:pt x="9513" y="8654"/>
                  <a:pt x="9442" y="8582"/>
                  <a:pt x="9335" y="8582"/>
                </a:cubicBezTo>
                <a:lnTo>
                  <a:pt x="6966" y="8582"/>
                </a:lnTo>
                <a:lnTo>
                  <a:pt x="6966" y="7892"/>
                </a:lnTo>
                <a:cubicBezTo>
                  <a:pt x="7400" y="7783"/>
                  <a:pt x="7847" y="7728"/>
                  <a:pt x="8295" y="7728"/>
                </a:cubicBezTo>
                <a:cubicBezTo>
                  <a:pt x="9025" y="7728"/>
                  <a:pt x="9760" y="7875"/>
                  <a:pt x="10454" y="8177"/>
                </a:cubicBezTo>
                <a:cubicBezTo>
                  <a:pt x="10483" y="8192"/>
                  <a:pt x="10514" y="8199"/>
                  <a:pt x="10544" y="8199"/>
                </a:cubicBezTo>
                <a:cubicBezTo>
                  <a:pt x="10662" y="8199"/>
                  <a:pt x="10776" y="8096"/>
                  <a:pt x="10776" y="7963"/>
                </a:cubicBezTo>
                <a:lnTo>
                  <a:pt x="10776" y="1177"/>
                </a:lnTo>
                <a:lnTo>
                  <a:pt x="11561" y="1177"/>
                </a:lnTo>
                <a:cubicBezTo>
                  <a:pt x="11597" y="1177"/>
                  <a:pt x="11621" y="1212"/>
                  <a:pt x="11621" y="1236"/>
                </a:cubicBezTo>
                <a:lnTo>
                  <a:pt x="11621" y="8535"/>
                </a:lnTo>
                <a:cubicBezTo>
                  <a:pt x="11621" y="8570"/>
                  <a:pt x="11597" y="8594"/>
                  <a:pt x="11561" y="8594"/>
                </a:cubicBezTo>
                <a:lnTo>
                  <a:pt x="10049" y="8594"/>
                </a:lnTo>
                <a:cubicBezTo>
                  <a:pt x="9942" y="8594"/>
                  <a:pt x="9871" y="8666"/>
                  <a:pt x="9871" y="8773"/>
                </a:cubicBezTo>
                <a:cubicBezTo>
                  <a:pt x="9871" y="8880"/>
                  <a:pt x="9942" y="8951"/>
                  <a:pt x="10049" y="8951"/>
                </a:cubicBezTo>
                <a:lnTo>
                  <a:pt x="11561" y="8951"/>
                </a:lnTo>
                <a:cubicBezTo>
                  <a:pt x="11788" y="8951"/>
                  <a:pt x="11966" y="8773"/>
                  <a:pt x="11966" y="8547"/>
                </a:cubicBezTo>
                <a:lnTo>
                  <a:pt x="11966" y="1236"/>
                </a:lnTo>
                <a:cubicBezTo>
                  <a:pt x="11954" y="998"/>
                  <a:pt x="11776" y="831"/>
                  <a:pt x="11549" y="831"/>
                </a:cubicBezTo>
                <a:lnTo>
                  <a:pt x="10764" y="831"/>
                </a:lnTo>
                <a:cubicBezTo>
                  <a:pt x="10752" y="784"/>
                  <a:pt x="10811" y="581"/>
                  <a:pt x="10633" y="498"/>
                </a:cubicBezTo>
                <a:cubicBezTo>
                  <a:pt x="9864" y="154"/>
                  <a:pt x="9051" y="0"/>
                  <a:pt x="8273"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76" name="Google Shape;376;p24"/>
          <p:cNvSpPr txBox="1"/>
          <p:nvPr/>
        </p:nvSpPr>
        <p:spPr>
          <a:xfrm>
            <a:off x="1515551" y="779575"/>
            <a:ext cx="8921400" cy="38190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accent1"/>
              </a:buClr>
              <a:buSzPts val="3200"/>
              <a:buFont typeface="Arial"/>
              <a:buNone/>
            </a:pPr>
            <a:r>
              <a:rPr lang="en-US" sz="3200" b="1">
                <a:solidFill>
                  <a:schemeClr val="accent1"/>
                </a:solidFill>
                <a:latin typeface="Calibri"/>
                <a:ea typeface="Calibri"/>
                <a:cs typeface="Calibri"/>
                <a:sym typeface="Calibri"/>
              </a:rPr>
              <a:t>1.5. Bevarande och uppdatering av digitalt material</a:t>
            </a:r>
            <a:endParaRPr sz="3200">
              <a:solidFill>
                <a:schemeClr val="accent1"/>
              </a:solidFill>
              <a:latin typeface="Calibri"/>
              <a:ea typeface="Calibri"/>
              <a:cs typeface="Calibri"/>
              <a:sym typeface="Calibri"/>
            </a:endParaRPr>
          </a:p>
          <a:p>
            <a:pPr marL="0" marR="0" lvl="0" indent="0" algn="r" rtl="0">
              <a:lnSpc>
                <a:spcPct val="90000"/>
              </a:lnSpc>
              <a:spcBef>
                <a:spcPts val="1000"/>
              </a:spcBef>
              <a:spcAft>
                <a:spcPts val="0"/>
              </a:spcAft>
              <a:buClr>
                <a:schemeClr val="dk1"/>
              </a:buClr>
              <a:buSzPts val="3200"/>
              <a:buFont typeface="Arial"/>
              <a:buNone/>
            </a:pPr>
            <a:endParaRPr sz="3200" b="1">
              <a:solidFill>
                <a:schemeClr val="accent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25"/>
          <p:cNvSpPr/>
          <p:nvPr/>
        </p:nvSpPr>
        <p:spPr>
          <a:xfrm>
            <a:off x="2526861" y="1655334"/>
            <a:ext cx="79072" cy="317649"/>
          </a:xfrm>
          <a:prstGeom prst="rect">
            <a:avLst/>
          </a:prstGeom>
          <a:solidFill>
            <a:srgbClr val="2796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F3F3F"/>
              </a:solidFill>
              <a:latin typeface="Calibri"/>
              <a:ea typeface="Calibri"/>
              <a:cs typeface="Calibri"/>
              <a:sym typeface="Calibri"/>
            </a:endParaRPr>
          </a:p>
        </p:txBody>
      </p:sp>
      <p:sp>
        <p:nvSpPr>
          <p:cNvPr id="382" name="Google Shape;382;p25"/>
          <p:cNvSpPr txBox="1"/>
          <p:nvPr/>
        </p:nvSpPr>
        <p:spPr>
          <a:xfrm>
            <a:off x="2630930" y="1577165"/>
            <a:ext cx="5862959" cy="461665"/>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400" b="1">
                <a:solidFill>
                  <a:srgbClr val="3F3F3F"/>
                </a:solidFill>
                <a:latin typeface="Calibri"/>
                <a:ea typeface="Calibri"/>
                <a:cs typeface="Calibri"/>
                <a:sym typeface="Calibri"/>
              </a:rPr>
              <a:t>Referenser</a:t>
            </a:r>
            <a:endParaRPr sz="2400" b="1">
              <a:solidFill>
                <a:srgbClr val="3F3F3F"/>
              </a:solidFill>
              <a:latin typeface="Calibri"/>
              <a:ea typeface="Calibri"/>
              <a:cs typeface="Calibri"/>
              <a:sym typeface="Calibri"/>
            </a:endParaRPr>
          </a:p>
        </p:txBody>
      </p:sp>
      <p:sp>
        <p:nvSpPr>
          <p:cNvPr id="383" name="Google Shape;383;p25"/>
          <p:cNvSpPr txBox="1"/>
          <p:nvPr/>
        </p:nvSpPr>
        <p:spPr>
          <a:xfrm>
            <a:off x="2412090" y="2008052"/>
            <a:ext cx="7932060" cy="315471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600"/>
              <a:buFont typeface="Arial"/>
              <a:buChar char="•"/>
            </a:pPr>
            <a:r>
              <a:rPr lang="en-US" sz="16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https://natlib.govt.nz/schools/digital-literacy/strategies-for-developing-digital-literacy/digital-content-finding-evaluating-using-and-creating-it</a:t>
            </a:r>
            <a:endParaRPr sz="16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600"/>
              <a:buFont typeface="Arial"/>
              <a:buChar char="•"/>
            </a:pPr>
            <a:r>
              <a:rPr lang="en-US" sz="16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https://researchguides.ben.edu/source-evaluation</a:t>
            </a:r>
            <a:endParaRPr sz="16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600"/>
              <a:buFont typeface="Arial"/>
              <a:buChar char="•"/>
            </a:pPr>
            <a:r>
              <a:rPr lang="en-US" sz="1600"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https://www.youtube.com/watch?v=WvVdkKHkBxw</a:t>
            </a:r>
            <a:endParaRPr sz="16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600"/>
              <a:buFont typeface="Arial"/>
              <a:buChar char="•"/>
            </a:pPr>
            <a:r>
              <a:rPr lang="en-US" sz="1600"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https://www.youtube.com/watch?v=fhbMXNyqb7g</a:t>
            </a:r>
            <a:endParaRPr sz="16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600"/>
              <a:buFont typeface="Arial"/>
              <a:buChar char="•"/>
            </a:pPr>
            <a:r>
              <a:rPr lang="en-US" sz="1600" u="sng">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https://drexel.edu/cci/academics/graduate-programs/digital-content-management/</a:t>
            </a:r>
            <a:endParaRPr sz="16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600"/>
              <a:buFont typeface="Arial"/>
              <a:buChar char="•"/>
            </a:pPr>
            <a:r>
              <a:rPr lang="en-US" sz="1600" u="sng">
                <a:solidFill>
                  <a:schemeClr val="dk1"/>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https://www.youtube.com/watch?v=nrbpOmNC_mM</a:t>
            </a:r>
            <a:endParaRPr sz="16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Lekakis, S. (2020). Cultural heritage in the realm of the commons. London: Ubiquity Press. DOI: </a:t>
            </a:r>
            <a:r>
              <a:rPr lang="en-US" sz="1600" u="sng">
                <a:solidFill>
                  <a:schemeClr val="dk1"/>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https://doi.org/10.5334/bcj</a:t>
            </a:r>
            <a:r>
              <a:rPr lang="en-US" sz="1600">
                <a:solidFill>
                  <a:schemeClr val="dk1"/>
                </a:solidFill>
                <a:latin typeface="Calibri"/>
                <a:ea typeface="Calibri"/>
                <a:cs typeface="Calibri"/>
                <a:sym typeface="Calibri"/>
              </a:rPr>
              <a:t> </a:t>
            </a:r>
            <a:endParaRPr/>
          </a:p>
          <a:p>
            <a:pPr marL="285750" marR="0" lvl="0" indent="-215900" algn="l" rtl="0">
              <a:spcBef>
                <a:spcPts val="0"/>
              </a:spcBef>
              <a:spcAft>
                <a:spcPts val="0"/>
              </a:spcAft>
              <a:buClr>
                <a:schemeClr val="dk1"/>
              </a:buClr>
              <a:buSzPts val="1100"/>
              <a:buFont typeface="Arial"/>
              <a:buNone/>
            </a:pPr>
            <a:endParaRPr sz="1100">
              <a:solidFill>
                <a:schemeClr val="dk1"/>
              </a:solidFill>
              <a:latin typeface="Calibri"/>
              <a:ea typeface="Calibri"/>
              <a:cs typeface="Calibri"/>
              <a:sym typeface="Calibri"/>
            </a:endParaRPr>
          </a:p>
          <a:p>
            <a:pPr marL="0" marR="0" lvl="0" indent="0" algn="l" rtl="0">
              <a:spcBef>
                <a:spcPts val="0"/>
              </a:spcBef>
              <a:spcAft>
                <a:spcPts val="0"/>
              </a:spcAft>
              <a:buNone/>
            </a:pPr>
            <a:endParaRPr sz="1100">
              <a:solidFill>
                <a:schemeClr val="dk1"/>
              </a:solidFill>
              <a:latin typeface="Calibri"/>
              <a:ea typeface="Calibri"/>
              <a:cs typeface="Calibri"/>
              <a:sym typeface="Calibri"/>
            </a:endParaRPr>
          </a:p>
          <a:p>
            <a:pPr marL="285750" marR="0" lvl="0" indent="-215900" algn="l" rtl="0">
              <a:spcBef>
                <a:spcPts val="0"/>
              </a:spcBef>
              <a:spcAft>
                <a:spcPts val="0"/>
              </a:spcAft>
              <a:buClr>
                <a:schemeClr val="dk1"/>
              </a:buClr>
              <a:buSzPts val="1100"/>
              <a:buFont typeface="Arial"/>
              <a:buNone/>
            </a:pPr>
            <a:endParaRPr sz="1100">
              <a:solidFill>
                <a:schemeClr val="dk1"/>
              </a:solidFill>
              <a:latin typeface="Calibri"/>
              <a:ea typeface="Calibri"/>
              <a:cs typeface="Calibri"/>
              <a:sym typeface="Calibri"/>
            </a:endParaRPr>
          </a:p>
          <a:p>
            <a:pPr marL="285750" marR="0" lvl="0" indent="-215900" algn="l" rtl="0">
              <a:spcBef>
                <a:spcPts val="0"/>
              </a:spcBef>
              <a:spcAft>
                <a:spcPts val="0"/>
              </a:spcAft>
              <a:buClr>
                <a:schemeClr val="dk1"/>
              </a:buClr>
              <a:buSzPts val="1100"/>
              <a:buFont typeface="Arial"/>
              <a:buNone/>
            </a:pPr>
            <a:endParaRPr sz="1100">
              <a:solidFill>
                <a:schemeClr val="dk1"/>
              </a:solidFill>
              <a:latin typeface="Calibri"/>
              <a:ea typeface="Calibri"/>
              <a:cs typeface="Calibri"/>
              <a:sym typeface="Calibri"/>
            </a:endParaRPr>
          </a:p>
          <a:p>
            <a:pPr marL="285750" marR="0" lvl="0" indent="-215900" algn="l" rtl="0">
              <a:spcBef>
                <a:spcPts val="0"/>
              </a:spcBef>
              <a:spcAft>
                <a:spcPts val="0"/>
              </a:spcAft>
              <a:buClr>
                <a:schemeClr val="dk1"/>
              </a:buClr>
              <a:buSzPts val="1100"/>
              <a:buFont typeface="Arial"/>
              <a:buNone/>
            </a:pPr>
            <a:endParaRPr sz="1100" b="1">
              <a:solidFill>
                <a:schemeClr val="dk1"/>
              </a:solidFill>
              <a:latin typeface="Calibri"/>
              <a:ea typeface="Calibri"/>
              <a:cs typeface="Calibri"/>
              <a:sym typeface="Calibri"/>
            </a:endParaRPr>
          </a:p>
        </p:txBody>
      </p:sp>
      <p:sp>
        <p:nvSpPr>
          <p:cNvPr id="384" name="Google Shape;384;p25"/>
          <p:cNvSpPr/>
          <p:nvPr/>
        </p:nvSpPr>
        <p:spPr>
          <a:xfrm rot="611098">
            <a:off x="8772915" y="4383085"/>
            <a:ext cx="539426" cy="570921"/>
          </a:xfrm>
          <a:custGeom>
            <a:avLst/>
            <a:gdLst/>
            <a:ahLst/>
            <a:cxnLst/>
            <a:rect l="l" t="t" r="r" b="b"/>
            <a:pathLst>
              <a:path w="10396" h="11003" extrusionOk="0">
                <a:moveTo>
                  <a:pt x="9740" y="2406"/>
                </a:moveTo>
                <a:cubicBezTo>
                  <a:pt x="9764" y="2418"/>
                  <a:pt x="9788" y="2442"/>
                  <a:pt x="9800" y="2466"/>
                </a:cubicBezTo>
                <a:cubicBezTo>
                  <a:pt x="9919" y="2620"/>
                  <a:pt x="9883" y="2847"/>
                  <a:pt x="9728" y="2966"/>
                </a:cubicBezTo>
                <a:lnTo>
                  <a:pt x="9740" y="2406"/>
                </a:lnTo>
                <a:close/>
                <a:moveTo>
                  <a:pt x="9728" y="3656"/>
                </a:moveTo>
                <a:cubicBezTo>
                  <a:pt x="9764" y="3680"/>
                  <a:pt x="9812" y="3716"/>
                  <a:pt x="9847" y="3751"/>
                </a:cubicBezTo>
                <a:cubicBezTo>
                  <a:pt x="9967" y="3918"/>
                  <a:pt x="9931" y="4144"/>
                  <a:pt x="9764" y="4275"/>
                </a:cubicBezTo>
                <a:lnTo>
                  <a:pt x="9705" y="4323"/>
                </a:lnTo>
                <a:lnTo>
                  <a:pt x="9728" y="3656"/>
                </a:lnTo>
                <a:close/>
                <a:moveTo>
                  <a:pt x="9705" y="4883"/>
                </a:moveTo>
                <a:cubicBezTo>
                  <a:pt x="9788" y="4906"/>
                  <a:pt x="9847" y="4942"/>
                  <a:pt x="9895" y="5025"/>
                </a:cubicBezTo>
                <a:cubicBezTo>
                  <a:pt x="9967" y="5109"/>
                  <a:pt x="9990" y="5216"/>
                  <a:pt x="9978" y="5299"/>
                </a:cubicBezTo>
                <a:cubicBezTo>
                  <a:pt x="9967" y="5406"/>
                  <a:pt x="9919" y="5478"/>
                  <a:pt x="9847" y="5537"/>
                </a:cubicBezTo>
                <a:lnTo>
                  <a:pt x="9705" y="5633"/>
                </a:lnTo>
                <a:lnTo>
                  <a:pt x="9705" y="4883"/>
                </a:lnTo>
                <a:close/>
                <a:moveTo>
                  <a:pt x="8835" y="8490"/>
                </a:moveTo>
                <a:lnTo>
                  <a:pt x="8835" y="8847"/>
                </a:lnTo>
                <a:lnTo>
                  <a:pt x="5264" y="8847"/>
                </a:lnTo>
                <a:lnTo>
                  <a:pt x="5264" y="8490"/>
                </a:lnTo>
                <a:close/>
                <a:moveTo>
                  <a:pt x="2299" y="6061"/>
                </a:moveTo>
                <a:lnTo>
                  <a:pt x="2323" y="6109"/>
                </a:lnTo>
                <a:lnTo>
                  <a:pt x="3894" y="8145"/>
                </a:lnTo>
                <a:lnTo>
                  <a:pt x="4466" y="8907"/>
                </a:lnTo>
                <a:lnTo>
                  <a:pt x="4192" y="9109"/>
                </a:lnTo>
                <a:lnTo>
                  <a:pt x="2013" y="6287"/>
                </a:lnTo>
                <a:lnTo>
                  <a:pt x="2299" y="6061"/>
                </a:lnTo>
                <a:close/>
                <a:moveTo>
                  <a:pt x="1656" y="6335"/>
                </a:moveTo>
                <a:lnTo>
                  <a:pt x="4037" y="9443"/>
                </a:lnTo>
                <a:lnTo>
                  <a:pt x="2858" y="10443"/>
                </a:lnTo>
                <a:lnTo>
                  <a:pt x="382" y="7192"/>
                </a:lnTo>
                <a:lnTo>
                  <a:pt x="1656" y="6335"/>
                </a:lnTo>
                <a:close/>
                <a:moveTo>
                  <a:pt x="8978" y="9169"/>
                </a:moveTo>
                <a:lnTo>
                  <a:pt x="9085" y="10705"/>
                </a:lnTo>
                <a:lnTo>
                  <a:pt x="5002" y="10705"/>
                </a:lnTo>
                <a:lnTo>
                  <a:pt x="5097" y="9169"/>
                </a:lnTo>
                <a:close/>
                <a:moveTo>
                  <a:pt x="6895" y="1"/>
                </a:moveTo>
                <a:cubicBezTo>
                  <a:pt x="6716" y="1"/>
                  <a:pt x="6538" y="84"/>
                  <a:pt x="6407" y="215"/>
                </a:cubicBezTo>
                <a:cubicBezTo>
                  <a:pt x="6276" y="346"/>
                  <a:pt x="6192" y="513"/>
                  <a:pt x="6192" y="703"/>
                </a:cubicBezTo>
                <a:lnTo>
                  <a:pt x="6192" y="727"/>
                </a:lnTo>
                <a:cubicBezTo>
                  <a:pt x="6073" y="656"/>
                  <a:pt x="5942" y="632"/>
                  <a:pt x="5811" y="632"/>
                </a:cubicBezTo>
                <a:cubicBezTo>
                  <a:pt x="5442" y="644"/>
                  <a:pt x="5144" y="953"/>
                  <a:pt x="5144" y="1323"/>
                </a:cubicBezTo>
                <a:lnTo>
                  <a:pt x="5144" y="3751"/>
                </a:lnTo>
                <a:lnTo>
                  <a:pt x="4680" y="4109"/>
                </a:lnTo>
                <a:lnTo>
                  <a:pt x="4811" y="3192"/>
                </a:lnTo>
                <a:cubicBezTo>
                  <a:pt x="4859" y="2811"/>
                  <a:pt x="4609" y="2466"/>
                  <a:pt x="4216" y="2418"/>
                </a:cubicBezTo>
                <a:cubicBezTo>
                  <a:pt x="4174" y="2411"/>
                  <a:pt x="4135" y="2408"/>
                  <a:pt x="4097" y="2408"/>
                </a:cubicBezTo>
                <a:cubicBezTo>
                  <a:pt x="3664" y="2408"/>
                  <a:pt x="3509" y="2823"/>
                  <a:pt x="3454" y="2966"/>
                </a:cubicBezTo>
                <a:lnTo>
                  <a:pt x="3180" y="3728"/>
                </a:lnTo>
                <a:cubicBezTo>
                  <a:pt x="3144" y="3811"/>
                  <a:pt x="3192" y="3906"/>
                  <a:pt x="3263" y="3930"/>
                </a:cubicBezTo>
                <a:cubicBezTo>
                  <a:pt x="3286" y="3938"/>
                  <a:pt x="3307" y="3942"/>
                  <a:pt x="3328" y="3942"/>
                </a:cubicBezTo>
                <a:cubicBezTo>
                  <a:pt x="3395" y="3942"/>
                  <a:pt x="3450" y="3901"/>
                  <a:pt x="3478" y="3847"/>
                </a:cubicBezTo>
                <a:lnTo>
                  <a:pt x="3751" y="3085"/>
                </a:lnTo>
                <a:cubicBezTo>
                  <a:pt x="3875" y="2775"/>
                  <a:pt x="3999" y="2725"/>
                  <a:pt x="4116" y="2725"/>
                </a:cubicBezTo>
                <a:cubicBezTo>
                  <a:pt x="4133" y="2725"/>
                  <a:pt x="4151" y="2726"/>
                  <a:pt x="4168" y="2728"/>
                </a:cubicBezTo>
                <a:cubicBezTo>
                  <a:pt x="4371" y="2751"/>
                  <a:pt x="4513" y="2930"/>
                  <a:pt x="4490" y="3144"/>
                </a:cubicBezTo>
                <a:lnTo>
                  <a:pt x="4335" y="4204"/>
                </a:lnTo>
                <a:cubicBezTo>
                  <a:pt x="4323" y="4299"/>
                  <a:pt x="4371" y="4406"/>
                  <a:pt x="4466" y="4466"/>
                </a:cubicBezTo>
                <a:cubicBezTo>
                  <a:pt x="4514" y="4493"/>
                  <a:pt x="4562" y="4505"/>
                  <a:pt x="4608" y="4505"/>
                </a:cubicBezTo>
                <a:cubicBezTo>
                  <a:pt x="4665" y="4505"/>
                  <a:pt x="4718" y="4487"/>
                  <a:pt x="4763" y="4454"/>
                </a:cubicBezTo>
                <a:lnTo>
                  <a:pt x="5144" y="4168"/>
                </a:lnTo>
                <a:lnTo>
                  <a:pt x="5144" y="5383"/>
                </a:lnTo>
                <a:lnTo>
                  <a:pt x="4490" y="4704"/>
                </a:lnTo>
                <a:cubicBezTo>
                  <a:pt x="4353" y="4573"/>
                  <a:pt x="4177" y="4507"/>
                  <a:pt x="4001" y="4507"/>
                </a:cubicBezTo>
                <a:cubicBezTo>
                  <a:pt x="3826" y="4507"/>
                  <a:pt x="3650" y="4573"/>
                  <a:pt x="3513" y="4704"/>
                </a:cubicBezTo>
                <a:lnTo>
                  <a:pt x="3490" y="4740"/>
                </a:lnTo>
                <a:cubicBezTo>
                  <a:pt x="3370" y="4871"/>
                  <a:pt x="3311" y="5014"/>
                  <a:pt x="3311" y="5204"/>
                </a:cubicBezTo>
                <a:cubicBezTo>
                  <a:pt x="3311" y="5347"/>
                  <a:pt x="3359" y="5502"/>
                  <a:pt x="3454" y="5621"/>
                </a:cubicBezTo>
                <a:cubicBezTo>
                  <a:pt x="3454" y="5633"/>
                  <a:pt x="3478" y="5633"/>
                  <a:pt x="3478" y="5645"/>
                </a:cubicBezTo>
                <a:cubicBezTo>
                  <a:pt x="3478" y="5656"/>
                  <a:pt x="3490" y="5656"/>
                  <a:pt x="3501" y="5680"/>
                </a:cubicBezTo>
                <a:lnTo>
                  <a:pt x="5025" y="8073"/>
                </a:lnTo>
                <a:lnTo>
                  <a:pt x="5037" y="8085"/>
                </a:lnTo>
                <a:cubicBezTo>
                  <a:pt x="5037" y="8097"/>
                  <a:pt x="5049" y="8121"/>
                  <a:pt x="5049" y="8133"/>
                </a:cubicBezTo>
                <a:lnTo>
                  <a:pt x="5049" y="8145"/>
                </a:lnTo>
                <a:lnTo>
                  <a:pt x="5049" y="8157"/>
                </a:lnTo>
                <a:cubicBezTo>
                  <a:pt x="5025" y="8181"/>
                  <a:pt x="4990" y="8192"/>
                  <a:pt x="4966" y="8216"/>
                </a:cubicBezTo>
                <a:cubicBezTo>
                  <a:pt x="4942" y="8240"/>
                  <a:pt x="4918" y="8264"/>
                  <a:pt x="4906" y="8300"/>
                </a:cubicBezTo>
                <a:cubicBezTo>
                  <a:pt x="4799" y="8335"/>
                  <a:pt x="4692" y="8383"/>
                  <a:pt x="4621" y="8443"/>
                </a:cubicBezTo>
                <a:lnTo>
                  <a:pt x="4537" y="8502"/>
                </a:lnTo>
                <a:lnTo>
                  <a:pt x="2870" y="6311"/>
                </a:lnTo>
                <a:lnTo>
                  <a:pt x="2608" y="5978"/>
                </a:lnTo>
                <a:cubicBezTo>
                  <a:pt x="2668" y="5895"/>
                  <a:pt x="2728" y="5811"/>
                  <a:pt x="2751" y="5740"/>
                </a:cubicBezTo>
                <a:lnTo>
                  <a:pt x="3204" y="4525"/>
                </a:lnTo>
                <a:cubicBezTo>
                  <a:pt x="3239" y="4442"/>
                  <a:pt x="3192" y="4347"/>
                  <a:pt x="3120" y="4323"/>
                </a:cubicBezTo>
                <a:cubicBezTo>
                  <a:pt x="3098" y="4315"/>
                  <a:pt x="3077" y="4311"/>
                  <a:pt x="3056" y="4311"/>
                </a:cubicBezTo>
                <a:cubicBezTo>
                  <a:pt x="2989" y="4311"/>
                  <a:pt x="2933" y="4352"/>
                  <a:pt x="2906" y="4406"/>
                </a:cubicBezTo>
                <a:lnTo>
                  <a:pt x="2454" y="5621"/>
                </a:lnTo>
                <a:lnTo>
                  <a:pt x="2454" y="5633"/>
                </a:lnTo>
                <a:cubicBezTo>
                  <a:pt x="2454" y="5645"/>
                  <a:pt x="2442" y="5680"/>
                  <a:pt x="2394" y="5716"/>
                </a:cubicBezTo>
                <a:cubicBezTo>
                  <a:pt x="2357" y="5693"/>
                  <a:pt x="2313" y="5682"/>
                  <a:pt x="2267" y="5682"/>
                </a:cubicBezTo>
                <a:cubicBezTo>
                  <a:pt x="2197" y="5682"/>
                  <a:pt x="2124" y="5708"/>
                  <a:pt x="2073" y="5752"/>
                </a:cubicBezTo>
                <a:lnTo>
                  <a:pt x="1739" y="6002"/>
                </a:lnTo>
                <a:cubicBezTo>
                  <a:pt x="1698" y="5981"/>
                  <a:pt x="1653" y="5970"/>
                  <a:pt x="1607" y="5970"/>
                </a:cubicBezTo>
                <a:cubicBezTo>
                  <a:pt x="1546" y="5970"/>
                  <a:pt x="1484" y="5990"/>
                  <a:pt x="1430" y="6037"/>
                </a:cubicBezTo>
                <a:lnTo>
                  <a:pt x="156" y="6907"/>
                </a:lnTo>
                <a:cubicBezTo>
                  <a:pt x="72" y="6954"/>
                  <a:pt x="37" y="7026"/>
                  <a:pt x="13" y="7121"/>
                </a:cubicBezTo>
                <a:cubicBezTo>
                  <a:pt x="1" y="7204"/>
                  <a:pt x="37" y="7300"/>
                  <a:pt x="72" y="7359"/>
                </a:cubicBezTo>
                <a:lnTo>
                  <a:pt x="2561" y="10621"/>
                </a:lnTo>
                <a:cubicBezTo>
                  <a:pt x="2620" y="10693"/>
                  <a:pt x="2704" y="10740"/>
                  <a:pt x="2787" y="10740"/>
                </a:cubicBezTo>
                <a:lnTo>
                  <a:pt x="2823" y="10740"/>
                </a:lnTo>
                <a:cubicBezTo>
                  <a:pt x="2894" y="10740"/>
                  <a:pt x="2966" y="10705"/>
                  <a:pt x="3025" y="10657"/>
                </a:cubicBezTo>
                <a:lnTo>
                  <a:pt x="4204" y="9645"/>
                </a:lnTo>
                <a:cubicBezTo>
                  <a:pt x="4287" y="9574"/>
                  <a:pt x="4323" y="9455"/>
                  <a:pt x="4311" y="9347"/>
                </a:cubicBezTo>
                <a:lnTo>
                  <a:pt x="4633" y="9097"/>
                </a:lnTo>
                <a:cubicBezTo>
                  <a:pt x="4692" y="9050"/>
                  <a:pt x="4740" y="8978"/>
                  <a:pt x="4752" y="8895"/>
                </a:cubicBezTo>
                <a:cubicBezTo>
                  <a:pt x="4752" y="8847"/>
                  <a:pt x="4752" y="8800"/>
                  <a:pt x="4740" y="8752"/>
                </a:cubicBezTo>
                <a:lnTo>
                  <a:pt x="4823" y="8681"/>
                </a:lnTo>
                <a:cubicBezTo>
                  <a:pt x="4847" y="8669"/>
                  <a:pt x="4859" y="8657"/>
                  <a:pt x="4883" y="8657"/>
                </a:cubicBezTo>
                <a:lnTo>
                  <a:pt x="4883" y="8847"/>
                </a:lnTo>
                <a:cubicBezTo>
                  <a:pt x="4799" y="8895"/>
                  <a:pt x="4728" y="8990"/>
                  <a:pt x="4728" y="9109"/>
                </a:cubicBezTo>
                <a:lnTo>
                  <a:pt x="4633" y="10657"/>
                </a:lnTo>
                <a:cubicBezTo>
                  <a:pt x="4633" y="10752"/>
                  <a:pt x="4668" y="10836"/>
                  <a:pt x="4728" y="10895"/>
                </a:cubicBezTo>
                <a:cubicBezTo>
                  <a:pt x="4787" y="10955"/>
                  <a:pt x="4871" y="11002"/>
                  <a:pt x="4942" y="11002"/>
                </a:cubicBezTo>
                <a:lnTo>
                  <a:pt x="9038" y="11002"/>
                </a:lnTo>
                <a:cubicBezTo>
                  <a:pt x="9133" y="11002"/>
                  <a:pt x="9205" y="10979"/>
                  <a:pt x="9264" y="10895"/>
                </a:cubicBezTo>
                <a:cubicBezTo>
                  <a:pt x="9324" y="10836"/>
                  <a:pt x="9347" y="10752"/>
                  <a:pt x="9347" y="10657"/>
                </a:cubicBezTo>
                <a:lnTo>
                  <a:pt x="9264" y="9109"/>
                </a:lnTo>
                <a:cubicBezTo>
                  <a:pt x="9264" y="8990"/>
                  <a:pt x="9193" y="8907"/>
                  <a:pt x="9097" y="8847"/>
                </a:cubicBezTo>
                <a:lnTo>
                  <a:pt x="9097" y="8431"/>
                </a:lnTo>
                <a:cubicBezTo>
                  <a:pt x="9097" y="8359"/>
                  <a:pt x="9074" y="8264"/>
                  <a:pt x="9014" y="8216"/>
                </a:cubicBezTo>
                <a:cubicBezTo>
                  <a:pt x="8978" y="8192"/>
                  <a:pt x="8931" y="8157"/>
                  <a:pt x="8907" y="8145"/>
                </a:cubicBezTo>
                <a:lnTo>
                  <a:pt x="8907" y="8026"/>
                </a:lnTo>
                <a:cubicBezTo>
                  <a:pt x="8907" y="7919"/>
                  <a:pt x="8966" y="7728"/>
                  <a:pt x="9038" y="7490"/>
                </a:cubicBezTo>
                <a:cubicBezTo>
                  <a:pt x="9074" y="7407"/>
                  <a:pt x="9026" y="7311"/>
                  <a:pt x="8954" y="7288"/>
                </a:cubicBezTo>
                <a:cubicBezTo>
                  <a:pt x="8932" y="7279"/>
                  <a:pt x="8911" y="7275"/>
                  <a:pt x="8890" y="7275"/>
                </a:cubicBezTo>
                <a:cubicBezTo>
                  <a:pt x="8823" y="7275"/>
                  <a:pt x="8768" y="7316"/>
                  <a:pt x="8740" y="7371"/>
                </a:cubicBezTo>
                <a:cubicBezTo>
                  <a:pt x="8669" y="7561"/>
                  <a:pt x="8573" y="7835"/>
                  <a:pt x="8573" y="8014"/>
                </a:cubicBezTo>
                <a:lnTo>
                  <a:pt x="8573" y="8121"/>
                </a:lnTo>
                <a:lnTo>
                  <a:pt x="5406" y="8121"/>
                </a:lnTo>
                <a:cubicBezTo>
                  <a:pt x="5395" y="8014"/>
                  <a:pt x="5347" y="7919"/>
                  <a:pt x="5323" y="7859"/>
                </a:cubicBezTo>
                <a:lnTo>
                  <a:pt x="3787" y="5454"/>
                </a:lnTo>
                <a:cubicBezTo>
                  <a:pt x="3787" y="5442"/>
                  <a:pt x="3775" y="5442"/>
                  <a:pt x="3751" y="5418"/>
                </a:cubicBezTo>
                <a:cubicBezTo>
                  <a:pt x="3609" y="5275"/>
                  <a:pt x="3609" y="5049"/>
                  <a:pt x="3751" y="4906"/>
                </a:cubicBezTo>
                <a:cubicBezTo>
                  <a:pt x="3829" y="4829"/>
                  <a:pt x="3924" y="4790"/>
                  <a:pt x="4018" y="4790"/>
                </a:cubicBezTo>
                <a:cubicBezTo>
                  <a:pt x="4112" y="4790"/>
                  <a:pt x="4204" y="4829"/>
                  <a:pt x="4275" y="4906"/>
                </a:cubicBezTo>
                <a:lnTo>
                  <a:pt x="5025" y="5656"/>
                </a:lnTo>
                <a:cubicBezTo>
                  <a:pt x="5072" y="5711"/>
                  <a:pt x="5140" y="5740"/>
                  <a:pt x="5211" y="5740"/>
                </a:cubicBezTo>
                <a:cubicBezTo>
                  <a:pt x="5248" y="5740"/>
                  <a:pt x="5286" y="5732"/>
                  <a:pt x="5323" y="5716"/>
                </a:cubicBezTo>
                <a:cubicBezTo>
                  <a:pt x="5418" y="5680"/>
                  <a:pt x="5478" y="5585"/>
                  <a:pt x="5478" y="5466"/>
                </a:cubicBezTo>
                <a:lnTo>
                  <a:pt x="5478" y="3799"/>
                </a:lnTo>
                <a:lnTo>
                  <a:pt x="5478" y="1287"/>
                </a:lnTo>
                <a:cubicBezTo>
                  <a:pt x="5478" y="1073"/>
                  <a:pt x="5645" y="918"/>
                  <a:pt x="5835" y="918"/>
                </a:cubicBezTo>
                <a:cubicBezTo>
                  <a:pt x="5942" y="918"/>
                  <a:pt x="6037" y="942"/>
                  <a:pt x="6109" y="1013"/>
                </a:cubicBezTo>
                <a:cubicBezTo>
                  <a:pt x="6180" y="1096"/>
                  <a:pt x="6216" y="1180"/>
                  <a:pt x="6216" y="1287"/>
                </a:cubicBezTo>
                <a:lnTo>
                  <a:pt x="6216" y="4454"/>
                </a:lnTo>
                <a:cubicBezTo>
                  <a:pt x="6216" y="4549"/>
                  <a:pt x="6287" y="4621"/>
                  <a:pt x="6371" y="4621"/>
                </a:cubicBezTo>
                <a:cubicBezTo>
                  <a:pt x="6466" y="4621"/>
                  <a:pt x="6538" y="4549"/>
                  <a:pt x="6538" y="4454"/>
                </a:cubicBezTo>
                <a:lnTo>
                  <a:pt x="6538" y="1287"/>
                </a:lnTo>
                <a:lnTo>
                  <a:pt x="6538" y="680"/>
                </a:lnTo>
                <a:cubicBezTo>
                  <a:pt x="6538" y="572"/>
                  <a:pt x="6585" y="477"/>
                  <a:pt x="6645" y="418"/>
                </a:cubicBezTo>
                <a:cubicBezTo>
                  <a:pt x="6716" y="346"/>
                  <a:pt x="6811" y="322"/>
                  <a:pt x="6895" y="322"/>
                </a:cubicBezTo>
                <a:cubicBezTo>
                  <a:pt x="7002" y="322"/>
                  <a:pt x="7085" y="358"/>
                  <a:pt x="7145" y="418"/>
                </a:cubicBezTo>
                <a:cubicBezTo>
                  <a:pt x="7228" y="501"/>
                  <a:pt x="7252" y="584"/>
                  <a:pt x="7252" y="680"/>
                </a:cubicBezTo>
                <a:lnTo>
                  <a:pt x="7252" y="4454"/>
                </a:lnTo>
                <a:cubicBezTo>
                  <a:pt x="7252" y="4549"/>
                  <a:pt x="7323" y="4621"/>
                  <a:pt x="7419" y="4621"/>
                </a:cubicBezTo>
                <a:cubicBezTo>
                  <a:pt x="7502" y="4621"/>
                  <a:pt x="7585" y="4549"/>
                  <a:pt x="7585" y="4454"/>
                </a:cubicBezTo>
                <a:lnTo>
                  <a:pt x="7585" y="1430"/>
                </a:lnTo>
                <a:cubicBezTo>
                  <a:pt x="7585" y="1334"/>
                  <a:pt x="7621" y="1239"/>
                  <a:pt x="7681" y="1180"/>
                </a:cubicBezTo>
                <a:cubicBezTo>
                  <a:pt x="7740" y="1120"/>
                  <a:pt x="7847" y="1073"/>
                  <a:pt x="7942" y="1073"/>
                </a:cubicBezTo>
                <a:cubicBezTo>
                  <a:pt x="8038" y="1073"/>
                  <a:pt x="8133" y="1120"/>
                  <a:pt x="8192" y="1180"/>
                </a:cubicBezTo>
                <a:cubicBezTo>
                  <a:pt x="8264" y="1251"/>
                  <a:pt x="8300" y="1346"/>
                  <a:pt x="8300" y="1430"/>
                </a:cubicBezTo>
                <a:lnTo>
                  <a:pt x="8300" y="4454"/>
                </a:lnTo>
                <a:cubicBezTo>
                  <a:pt x="8300" y="4549"/>
                  <a:pt x="8371" y="4621"/>
                  <a:pt x="8454" y="4621"/>
                </a:cubicBezTo>
                <a:cubicBezTo>
                  <a:pt x="8550" y="4621"/>
                  <a:pt x="8621" y="4549"/>
                  <a:pt x="8621" y="4454"/>
                </a:cubicBezTo>
                <a:lnTo>
                  <a:pt x="8621" y="2168"/>
                </a:lnTo>
                <a:cubicBezTo>
                  <a:pt x="8621" y="1954"/>
                  <a:pt x="8788" y="1787"/>
                  <a:pt x="8990" y="1787"/>
                </a:cubicBezTo>
                <a:cubicBezTo>
                  <a:pt x="9097" y="1787"/>
                  <a:pt x="9193" y="1835"/>
                  <a:pt x="9252" y="1894"/>
                </a:cubicBezTo>
                <a:cubicBezTo>
                  <a:pt x="9324" y="1966"/>
                  <a:pt x="9347" y="2061"/>
                  <a:pt x="9347" y="2144"/>
                </a:cubicBezTo>
                <a:lnTo>
                  <a:pt x="9324" y="5883"/>
                </a:lnTo>
                <a:lnTo>
                  <a:pt x="9324" y="5918"/>
                </a:lnTo>
                <a:cubicBezTo>
                  <a:pt x="9312" y="6180"/>
                  <a:pt x="9228" y="6430"/>
                  <a:pt x="9085" y="6657"/>
                </a:cubicBezTo>
                <a:cubicBezTo>
                  <a:pt x="9038" y="6728"/>
                  <a:pt x="9050" y="6835"/>
                  <a:pt x="9133" y="6883"/>
                </a:cubicBezTo>
                <a:cubicBezTo>
                  <a:pt x="9158" y="6900"/>
                  <a:pt x="9188" y="6908"/>
                  <a:pt x="9218" y="6908"/>
                </a:cubicBezTo>
                <a:cubicBezTo>
                  <a:pt x="9271" y="6908"/>
                  <a:pt x="9324" y="6881"/>
                  <a:pt x="9347" y="6835"/>
                </a:cubicBezTo>
                <a:cubicBezTo>
                  <a:pt x="9526" y="6585"/>
                  <a:pt x="9621" y="6299"/>
                  <a:pt x="9645" y="6002"/>
                </a:cubicBezTo>
                <a:lnTo>
                  <a:pt x="9978" y="5752"/>
                </a:lnTo>
                <a:cubicBezTo>
                  <a:pt x="10336" y="5573"/>
                  <a:pt x="10395" y="5144"/>
                  <a:pt x="10157" y="4847"/>
                </a:cubicBezTo>
                <a:cubicBezTo>
                  <a:pt x="10086" y="4740"/>
                  <a:pt x="9967" y="4668"/>
                  <a:pt x="9847" y="4621"/>
                </a:cubicBezTo>
                <a:lnTo>
                  <a:pt x="9967" y="4525"/>
                </a:lnTo>
                <a:cubicBezTo>
                  <a:pt x="10109" y="4406"/>
                  <a:pt x="10205" y="4263"/>
                  <a:pt x="10228" y="4073"/>
                </a:cubicBezTo>
                <a:cubicBezTo>
                  <a:pt x="10264" y="3894"/>
                  <a:pt x="10205" y="3716"/>
                  <a:pt x="10097" y="3561"/>
                </a:cubicBezTo>
                <a:cubicBezTo>
                  <a:pt x="10026" y="3454"/>
                  <a:pt x="9907" y="3382"/>
                  <a:pt x="9788" y="3335"/>
                </a:cubicBezTo>
                <a:lnTo>
                  <a:pt x="9919" y="3239"/>
                </a:lnTo>
                <a:cubicBezTo>
                  <a:pt x="10062" y="3120"/>
                  <a:pt x="10157" y="2966"/>
                  <a:pt x="10181" y="2775"/>
                </a:cubicBezTo>
                <a:cubicBezTo>
                  <a:pt x="10217" y="2597"/>
                  <a:pt x="10157" y="2418"/>
                  <a:pt x="10050" y="2263"/>
                </a:cubicBezTo>
                <a:cubicBezTo>
                  <a:pt x="9967" y="2144"/>
                  <a:pt x="9847" y="2073"/>
                  <a:pt x="9705" y="2025"/>
                </a:cubicBezTo>
                <a:cubicBezTo>
                  <a:pt x="9681" y="1906"/>
                  <a:pt x="9621" y="1811"/>
                  <a:pt x="9526" y="1715"/>
                </a:cubicBezTo>
                <a:cubicBezTo>
                  <a:pt x="9395" y="1585"/>
                  <a:pt x="9228" y="1513"/>
                  <a:pt x="9038" y="1513"/>
                </a:cubicBezTo>
                <a:cubicBezTo>
                  <a:pt x="8907" y="1513"/>
                  <a:pt x="8788" y="1549"/>
                  <a:pt x="8669" y="1608"/>
                </a:cubicBezTo>
                <a:lnTo>
                  <a:pt x="8669" y="1465"/>
                </a:lnTo>
                <a:cubicBezTo>
                  <a:pt x="8669" y="1287"/>
                  <a:pt x="8597" y="1108"/>
                  <a:pt x="8454" y="977"/>
                </a:cubicBezTo>
                <a:cubicBezTo>
                  <a:pt x="8323" y="834"/>
                  <a:pt x="8157" y="763"/>
                  <a:pt x="7966" y="763"/>
                </a:cubicBezTo>
                <a:cubicBezTo>
                  <a:pt x="7835" y="763"/>
                  <a:pt x="7716" y="799"/>
                  <a:pt x="7597" y="870"/>
                </a:cubicBezTo>
                <a:lnTo>
                  <a:pt x="7597" y="703"/>
                </a:lnTo>
                <a:cubicBezTo>
                  <a:pt x="7597" y="525"/>
                  <a:pt x="7526" y="346"/>
                  <a:pt x="7383" y="215"/>
                </a:cubicBezTo>
                <a:cubicBezTo>
                  <a:pt x="7252" y="84"/>
                  <a:pt x="7085" y="1"/>
                  <a:pt x="6895" y="1"/>
                </a:cubicBezTo>
                <a:close/>
              </a:path>
            </a:pathLst>
          </a:custGeom>
          <a:solidFill>
            <a:srgbClr val="266C9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nvGrpSpPr>
          <p:cNvPr id="385" name="Google Shape;385;p25"/>
          <p:cNvGrpSpPr/>
          <p:nvPr/>
        </p:nvGrpSpPr>
        <p:grpSpPr>
          <a:xfrm rot="-941420">
            <a:off x="2763693" y="4792448"/>
            <a:ext cx="776882" cy="641663"/>
            <a:chOff x="6889712" y="3833413"/>
            <a:chExt cx="355230" cy="293401"/>
          </a:xfrm>
        </p:grpSpPr>
        <p:sp>
          <p:nvSpPr>
            <p:cNvPr id="386" name="Google Shape;386;p25"/>
            <p:cNvSpPr/>
            <p:nvPr/>
          </p:nvSpPr>
          <p:spPr>
            <a:xfrm>
              <a:off x="6926797" y="3833413"/>
              <a:ext cx="279121" cy="293401"/>
            </a:xfrm>
            <a:custGeom>
              <a:avLst/>
              <a:gdLst/>
              <a:ahLst/>
              <a:cxnLst/>
              <a:rect l="l" t="t" r="r" b="b"/>
              <a:pathLst>
                <a:path w="8776" h="9225" extrusionOk="0">
                  <a:moveTo>
                    <a:pt x="5097" y="3534"/>
                  </a:moveTo>
                  <a:cubicBezTo>
                    <a:pt x="5121" y="3534"/>
                    <a:pt x="5156" y="3546"/>
                    <a:pt x="5180" y="3557"/>
                  </a:cubicBezTo>
                  <a:cubicBezTo>
                    <a:pt x="5228" y="3617"/>
                    <a:pt x="5228" y="3688"/>
                    <a:pt x="5180" y="3736"/>
                  </a:cubicBezTo>
                  <a:cubicBezTo>
                    <a:pt x="5162" y="3760"/>
                    <a:pt x="5130" y="3772"/>
                    <a:pt x="5095" y="3772"/>
                  </a:cubicBezTo>
                  <a:cubicBezTo>
                    <a:pt x="5061" y="3772"/>
                    <a:pt x="5025" y="3760"/>
                    <a:pt x="5002" y="3736"/>
                  </a:cubicBezTo>
                  <a:cubicBezTo>
                    <a:pt x="4978" y="3712"/>
                    <a:pt x="4978" y="3677"/>
                    <a:pt x="4978" y="3653"/>
                  </a:cubicBezTo>
                  <a:cubicBezTo>
                    <a:pt x="4978" y="3617"/>
                    <a:pt x="4990" y="3593"/>
                    <a:pt x="5002" y="3557"/>
                  </a:cubicBezTo>
                  <a:cubicBezTo>
                    <a:pt x="5037" y="3534"/>
                    <a:pt x="5061" y="3534"/>
                    <a:pt x="5097" y="3534"/>
                  </a:cubicBezTo>
                  <a:close/>
                  <a:moveTo>
                    <a:pt x="3710" y="3543"/>
                  </a:moveTo>
                  <a:cubicBezTo>
                    <a:pt x="3742" y="3543"/>
                    <a:pt x="3775" y="3551"/>
                    <a:pt x="3799" y="3569"/>
                  </a:cubicBezTo>
                  <a:cubicBezTo>
                    <a:pt x="3835" y="3605"/>
                    <a:pt x="3835" y="3629"/>
                    <a:pt x="3835" y="3665"/>
                  </a:cubicBezTo>
                  <a:cubicBezTo>
                    <a:pt x="3835" y="3688"/>
                    <a:pt x="3811" y="3724"/>
                    <a:pt x="3799" y="3748"/>
                  </a:cubicBezTo>
                  <a:cubicBezTo>
                    <a:pt x="3775" y="3772"/>
                    <a:pt x="3742" y="3784"/>
                    <a:pt x="3710" y="3784"/>
                  </a:cubicBezTo>
                  <a:cubicBezTo>
                    <a:pt x="3677" y="3784"/>
                    <a:pt x="3644" y="3772"/>
                    <a:pt x="3620" y="3748"/>
                  </a:cubicBezTo>
                  <a:cubicBezTo>
                    <a:pt x="3573" y="3688"/>
                    <a:pt x="3573" y="3617"/>
                    <a:pt x="3620" y="3569"/>
                  </a:cubicBezTo>
                  <a:cubicBezTo>
                    <a:pt x="3644" y="3551"/>
                    <a:pt x="3677" y="3543"/>
                    <a:pt x="3710" y="3543"/>
                  </a:cubicBezTo>
                  <a:close/>
                  <a:moveTo>
                    <a:pt x="8109" y="4498"/>
                  </a:moveTo>
                  <a:lnTo>
                    <a:pt x="8109" y="4665"/>
                  </a:lnTo>
                  <a:lnTo>
                    <a:pt x="8085" y="4665"/>
                  </a:lnTo>
                  <a:cubicBezTo>
                    <a:pt x="8073" y="4843"/>
                    <a:pt x="7764" y="5141"/>
                    <a:pt x="6895" y="5355"/>
                  </a:cubicBezTo>
                  <a:cubicBezTo>
                    <a:pt x="6216" y="5534"/>
                    <a:pt x="5335" y="5629"/>
                    <a:pt x="4406" y="5629"/>
                  </a:cubicBezTo>
                  <a:cubicBezTo>
                    <a:pt x="3501" y="5629"/>
                    <a:pt x="2608" y="5522"/>
                    <a:pt x="1930" y="5355"/>
                  </a:cubicBezTo>
                  <a:cubicBezTo>
                    <a:pt x="1049" y="5141"/>
                    <a:pt x="739" y="4843"/>
                    <a:pt x="739" y="4665"/>
                  </a:cubicBezTo>
                  <a:lnTo>
                    <a:pt x="739" y="4498"/>
                  </a:lnTo>
                  <a:cubicBezTo>
                    <a:pt x="941" y="4665"/>
                    <a:pt x="1251" y="4796"/>
                    <a:pt x="1656" y="4915"/>
                  </a:cubicBezTo>
                  <a:cubicBezTo>
                    <a:pt x="2406" y="5129"/>
                    <a:pt x="3382" y="5248"/>
                    <a:pt x="4418" y="5248"/>
                  </a:cubicBezTo>
                  <a:cubicBezTo>
                    <a:pt x="5466" y="5248"/>
                    <a:pt x="6442" y="5129"/>
                    <a:pt x="7192" y="4915"/>
                  </a:cubicBezTo>
                  <a:cubicBezTo>
                    <a:pt x="7597" y="4796"/>
                    <a:pt x="7907" y="4653"/>
                    <a:pt x="8109" y="4498"/>
                  </a:cubicBezTo>
                  <a:close/>
                  <a:moveTo>
                    <a:pt x="8085" y="5189"/>
                  </a:moveTo>
                  <a:lnTo>
                    <a:pt x="8085" y="7915"/>
                  </a:lnTo>
                  <a:cubicBezTo>
                    <a:pt x="8085" y="8106"/>
                    <a:pt x="7776" y="8356"/>
                    <a:pt x="7085" y="8558"/>
                  </a:cubicBezTo>
                  <a:lnTo>
                    <a:pt x="7085" y="5629"/>
                  </a:lnTo>
                  <a:cubicBezTo>
                    <a:pt x="7442" y="5522"/>
                    <a:pt x="7823" y="5391"/>
                    <a:pt x="8085" y="5189"/>
                  </a:cubicBezTo>
                  <a:close/>
                  <a:moveTo>
                    <a:pt x="739" y="5201"/>
                  </a:moveTo>
                  <a:cubicBezTo>
                    <a:pt x="953" y="5355"/>
                    <a:pt x="1287" y="5510"/>
                    <a:pt x="1727" y="5629"/>
                  </a:cubicBezTo>
                  <a:lnTo>
                    <a:pt x="1727" y="6713"/>
                  </a:lnTo>
                  <a:cubicBezTo>
                    <a:pt x="1727" y="6808"/>
                    <a:pt x="1811" y="6879"/>
                    <a:pt x="1894" y="6879"/>
                  </a:cubicBezTo>
                  <a:cubicBezTo>
                    <a:pt x="1989" y="6879"/>
                    <a:pt x="2061" y="6808"/>
                    <a:pt x="2061" y="6713"/>
                  </a:cubicBezTo>
                  <a:lnTo>
                    <a:pt x="2061" y="5712"/>
                  </a:lnTo>
                  <a:cubicBezTo>
                    <a:pt x="2704" y="5867"/>
                    <a:pt x="3454" y="5939"/>
                    <a:pt x="4263" y="5951"/>
                  </a:cubicBezTo>
                  <a:lnTo>
                    <a:pt x="4263" y="8891"/>
                  </a:lnTo>
                  <a:lnTo>
                    <a:pt x="4251" y="8891"/>
                  </a:lnTo>
                  <a:cubicBezTo>
                    <a:pt x="4097" y="8891"/>
                    <a:pt x="3954" y="8891"/>
                    <a:pt x="3811" y="8868"/>
                  </a:cubicBezTo>
                  <a:cubicBezTo>
                    <a:pt x="3275" y="8844"/>
                    <a:pt x="2775" y="8784"/>
                    <a:pt x="2323" y="8701"/>
                  </a:cubicBezTo>
                  <a:cubicBezTo>
                    <a:pt x="2239" y="8689"/>
                    <a:pt x="2144" y="8665"/>
                    <a:pt x="2061" y="8653"/>
                  </a:cubicBezTo>
                  <a:lnTo>
                    <a:pt x="2061" y="7403"/>
                  </a:lnTo>
                  <a:cubicBezTo>
                    <a:pt x="2061" y="7308"/>
                    <a:pt x="1989" y="7236"/>
                    <a:pt x="1894" y="7236"/>
                  </a:cubicBezTo>
                  <a:cubicBezTo>
                    <a:pt x="1811" y="7236"/>
                    <a:pt x="1727" y="7308"/>
                    <a:pt x="1727" y="7403"/>
                  </a:cubicBezTo>
                  <a:lnTo>
                    <a:pt x="1727" y="8558"/>
                  </a:lnTo>
                  <a:lnTo>
                    <a:pt x="1465" y="8463"/>
                  </a:lnTo>
                  <a:cubicBezTo>
                    <a:pt x="1001" y="8308"/>
                    <a:pt x="739" y="8094"/>
                    <a:pt x="739" y="7915"/>
                  </a:cubicBezTo>
                  <a:lnTo>
                    <a:pt x="739" y="5201"/>
                  </a:lnTo>
                  <a:close/>
                  <a:moveTo>
                    <a:pt x="8582" y="0"/>
                  </a:moveTo>
                  <a:cubicBezTo>
                    <a:pt x="8541" y="0"/>
                    <a:pt x="8496" y="15"/>
                    <a:pt x="8454" y="45"/>
                  </a:cubicBezTo>
                  <a:lnTo>
                    <a:pt x="5775" y="2724"/>
                  </a:lnTo>
                  <a:cubicBezTo>
                    <a:pt x="5502" y="2700"/>
                    <a:pt x="5204" y="2664"/>
                    <a:pt x="4882" y="2664"/>
                  </a:cubicBezTo>
                  <a:cubicBezTo>
                    <a:pt x="4799" y="2664"/>
                    <a:pt x="4728" y="2724"/>
                    <a:pt x="4728" y="2831"/>
                  </a:cubicBezTo>
                  <a:cubicBezTo>
                    <a:pt x="4728" y="2915"/>
                    <a:pt x="4787" y="2998"/>
                    <a:pt x="4882" y="2998"/>
                  </a:cubicBezTo>
                  <a:cubicBezTo>
                    <a:pt x="5097" y="3010"/>
                    <a:pt x="5299" y="3010"/>
                    <a:pt x="5502" y="3034"/>
                  </a:cubicBezTo>
                  <a:lnTo>
                    <a:pt x="5275" y="3260"/>
                  </a:lnTo>
                  <a:cubicBezTo>
                    <a:pt x="5216" y="3234"/>
                    <a:pt x="5151" y="3221"/>
                    <a:pt x="5086" y="3221"/>
                  </a:cubicBezTo>
                  <a:cubicBezTo>
                    <a:pt x="4971" y="3221"/>
                    <a:pt x="4855" y="3263"/>
                    <a:pt x="4763" y="3355"/>
                  </a:cubicBezTo>
                  <a:cubicBezTo>
                    <a:pt x="4680" y="3438"/>
                    <a:pt x="4632" y="3546"/>
                    <a:pt x="4632" y="3665"/>
                  </a:cubicBezTo>
                  <a:cubicBezTo>
                    <a:pt x="4632" y="3784"/>
                    <a:pt x="4680" y="3903"/>
                    <a:pt x="4763" y="3974"/>
                  </a:cubicBezTo>
                  <a:cubicBezTo>
                    <a:pt x="4859" y="4069"/>
                    <a:pt x="4978" y="4105"/>
                    <a:pt x="5085" y="4105"/>
                  </a:cubicBezTo>
                  <a:cubicBezTo>
                    <a:pt x="5204" y="4105"/>
                    <a:pt x="5311" y="4069"/>
                    <a:pt x="5394" y="3974"/>
                  </a:cubicBezTo>
                  <a:cubicBezTo>
                    <a:pt x="5525" y="3843"/>
                    <a:pt x="5549" y="3629"/>
                    <a:pt x="5478" y="3474"/>
                  </a:cubicBezTo>
                  <a:lnTo>
                    <a:pt x="5883" y="3069"/>
                  </a:lnTo>
                  <a:cubicBezTo>
                    <a:pt x="7299" y="3248"/>
                    <a:pt x="8050" y="3653"/>
                    <a:pt x="8050" y="3950"/>
                  </a:cubicBezTo>
                  <a:cubicBezTo>
                    <a:pt x="8050" y="4343"/>
                    <a:pt x="6656" y="4915"/>
                    <a:pt x="4382" y="4915"/>
                  </a:cubicBezTo>
                  <a:cubicBezTo>
                    <a:pt x="2096" y="4915"/>
                    <a:pt x="703" y="4343"/>
                    <a:pt x="703" y="3950"/>
                  </a:cubicBezTo>
                  <a:cubicBezTo>
                    <a:pt x="703" y="3653"/>
                    <a:pt x="1465" y="3248"/>
                    <a:pt x="2870" y="3069"/>
                  </a:cubicBezTo>
                  <a:lnTo>
                    <a:pt x="3275" y="3474"/>
                  </a:lnTo>
                  <a:cubicBezTo>
                    <a:pt x="3204" y="3629"/>
                    <a:pt x="3227" y="3843"/>
                    <a:pt x="3370" y="3974"/>
                  </a:cubicBezTo>
                  <a:cubicBezTo>
                    <a:pt x="3454" y="4069"/>
                    <a:pt x="3573" y="4105"/>
                    <a:pt x="3680" y="4105"/>
                  </a:cubicBezTo>
                  <a:cubicBezTo>
                    <a:pt x="3799" y="4105"/>
                    <a:pt x="3918" y="4069"/>
                    <a:pt x="3989" y="3974"/>
                  </a:cubicBezTo>
                  <a:cubicBezTo>
                    <a:pt x="4085" y="3891"/>
                    <a:pt x="4120" y="3784"/>
                    <a:pt x="4120" y="3665"/>
                  </a:cubicBezTo>
                  <a:cubicBezTo>
                    <a:pt x="4120" y="3546"/>
                    <a:pt x="4085" y="3426"/>
                    <a:pt x="3989" y="3355"/>
                  </a:cubicBezTo>
                  <a:cubicBezTo>
                    <a:pt x="3906" y="3263"/>
                    <a:pt x="3787" y="3221"/>
                    <a:pt x="3672" y="3221"/>
                  </a:cubicBezTo>
                  <a:cubicBezTo>
                    <a:pt x="3608" y="3221"/>
                    <a:pt x="3545" y="3234"/>
                    <a:pt x="3489" y="3260"/>
                  </a:cubicBezTo>
                  <a:lnTo>
                    <a:pt x="3263" y="3034"/>
                  </a:lnTo>
                  <a:cubicBezTo>
                    <a:pt x="3561" y="3010"/>
                    <a:pt x="3870" y="2998"/>
                    <a:pt x="4216" y="2998"/>
                  </a:cubicBezTo>
                  <a:cubicBezTo>
                    <a:pt x="4299" y="2998"/>
                    <a:pt x="4382" y="2915"/>
                    <a:pt x="4382" y="2831"/>
                  </a:cubicBezTo>
                  <a:cubicBezTo>
                    <a:pt x="4382" y="2736"/>
                    <a:pt x="4299" y="2664"/>
                    <a:pt x="4216" y="2664"/>
                  </a:cubicBezTo>
                  <a:cubicBezTo>
                    <a:pt x="3799" y="2664"/>
                    <a:pt x="3382" y="2700"/>
                    <a:pt x="2977" y="2736"/>
                  </a:cubicBezTo>
                  <a:lnTo>
                    <a:pt x="299" y="57"/>
                  </a:lnTo>
                  <a:cubicBezTo>
                    <a:pt x="269" y="27"/>
                    <a:pt x="227" y="12"/>
                    <a:pt x="184" y="12"/>
                  </a:cubicBezTo>
                  <a:cubicBezTo>
                    <a:pt x="141" y="12"/>
                    <a:pt x="96" y="27"/>
                    <a:pt x="60" y="57"/>
                  </a:cubicBezTo>
                  <a:cubicBezTo>
                    <a:pt x="1" y="117"/>
                    <a:pt x="1" y="224"/>
                    <a:pt x="60" y="295"/>
                  </a:cubicBezTo>
                  <a:lnTo>
                    <a:pt x="2561" y="2795"/>
                  </a:lnTo>
                  <a:cubicBezTo>
                    <a:pt x="1322" y="2998"/>
                    <a:pt x="358" y="3379"/>
                    <a:pt x="358" y="3962"/>
                  </a:cubicBezTo>
                  <a:lnTo>
                    <a:pt x="358" y="4236"/>
                  </a:lnTo>
                  <a:lnTo>
                    <a:pt x="358" y="4653"/>
                  </a:lnTo>
                  <a:lnTo>
                    <a:pt x="358" y="7927"/>
                  </a:lnTo>
                  <a:cubicBezTo>
                    <a:pt x="358" y="8165"/>
                    <a:pt x="525" y="8499"/>
                    <a:pt x="1299" y="8796"/>
                  </a:cubicBezTo>
                  <a:cubicBezTo>
                    <a:pt x="1549" y="8880"/>
                    <a:pt x="1858" y="8975"/>
                    <a:pt x="2204" y="9034"/>
                  </a:cubicBezTo>
                  <a:cubicBezTo>
                    <a:pt x="2668" y="9118"/>
                    <a:pt x="3192" y="9177"/>
                    <a:pt x="3739" y="9213"/>
                  </a:cubicBezTo>
                  <a:cubicBezTo>
                    <a:pt x="3942" y="9225"/>
                    <a:pt x="4144" y="9225"/>
                    <a:pt x="4347" y="9225"/>
                  </a:cubicBezTo>
                  <a:cubicBezTo>
                    <a:pt x="4751" y="9225"/>
                    <a:pt x="5156" y="9213"/>
                    <a:pt x="5537" y="9165"/>
                  </a:cubicBezTo>
                  <a:cubicBezTo>
                    <a:pt x="5633" y="9153"/>
                    <a:pt x="5692" y="9082"/>
                    <a:pt x="5692" y="8987"/>
                  </a:cubicBezTo>
                  <a:cubicBezTo>
                    <a:pt x="5668" y="8903"/>
                    <a:pt x="5597" y="8844"/>
                    <a:pt x="5513" y="8844"/>
                  </a:cubicBezTo>
                  <a:cubicBezTo>
                    <a:pt x="5180" y="8868"/>
                    <a:pt x="4859" y="8880"/>
                    <a:pt x="4513" y="8880"/>
                  </a:cubicBezTo>
                  <a:lnTo>
                    <a:pt x="4513" y="5939"/>
                  </a:lnTo>
                  <a:cubicBezTo>
                    <a:pt x="5299" y="5927"/>
                    <a:pt x="6073" y="5855"/>
                    <a:pt x="6716" y="5701"/>
                  </a:cubicBezTo>
                  <a:lnTo>
                    <a:pt x="6716" y="8630"/>
                  </a:lnTo>
                  <a:cubicBezTo>
                    <a:pt x="6537" y="8677"/>
                    <a:pt x="6359" y="8713"/>
                    <a:pt x="6145" y="8737"/>
                  </a:cubicBezTo>
                  <a:cubicBezTo>
                    <a:pt x="6061" y="8749"/>
                    <a:pt x="6002" y="8844"/>
                    <a:pt x="6014" y="8927"/>
                  </a:cubicBezTo>
                  <a:cubicBezTo>
                    <a:pt x="6025" y="9011"/>
                    <a:pt x="6109" y="9070"/>
                    <a:pt x="6180" y="9070"/>
                  </a:cubicBezTo>
                  <a:lnTo>
                    <a:pt x="6204" y="9070"/>
                  </a:lnTo>
                  <a:cubicBezTo>
                    <a:pt x="6383" y="9034"/>
                    <a:pt x="6645" y="8987"/>
                    <a:pt x="6907" y="8915"/>
                  </a:cubicBezTo>
                  <a:cubicBezTo>
                    <a:pt x="6918" y="8915"/>
                    <a:pt x="6918" y="8915"/>
                    <a:pt x="6942" y="8903"/>
                  </a:cubicBezTo>
                  <a:cubicBezTo>
                    <a:pt x="7609" y="8725"/>
                    <a:pt x="8371" y="8415"/>
                    <a:pt x="8371" y="7891"/>
                  </a:cubicBezTo>
                  <a:lnTo>
                    <a:pt x="8371" y="4629"/>
                  </a:lnTo>
                  <a:lnTo>
                    <a:pt x="8371" y="4617"/>
                  </a:lnTo>
                  <a:lnTo>
                    <a:pt x="8371" y="3903"/>
                  </a:lnTo>
                  <a:cubicBezTo>
                    <a:pt x="8371" y="3546"/>
                    <a:pt x="7990" y="3236"/>
                    <a:pt x="7299" y="2998"/>
                  </a:cubicBezTo>
                  <a:cubicBezTo>
                    <a:pt x="6966" y="2891"/>
                    <a:pt x="6585" y="2795"/>
                    <a:pt x="6168" y="2736"/>
                  </a:cubicBezTo>
                  <a:lnTo>
                    <a:pt x="8669" y="236"/>
                  </a:lnTo>
                  <a:cubicBezTo>
                    <a:pt x="8776" y="224"/>
                    <a:pt x="8776" y="117"/>
                    <a:pt x="8692" y="45"/>
                  </a:cubicBezTo>
                  <a:cubicBezTo>
                    <a:pt x="8663" y="15"/>
                    <a:pt x="8624" y="0"/>
                    <a:pt x="8582" y="0"/>
                  </a:cubicBezTo>
                  <a:close/>
                </a:path>
              </a:pathLst>
            </a:custGeom>
            <a:solidFill>
              <a:srgbClr val="266C9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87" name="Google Shape;387;p25"/>
            <p:cNvSpPr/>
            <p:nvPr/>
          </p:nvSpPr>
          <p:spPr>
            <a:xfrm>
              <a:off x="6922281" y="3873646"/>
              <a:ext cx="40170" cy="54387"/>
            </a:xfrm>
            <a:custGeom>
              <a:avLst/>
              <a:gdLst/>
              <a:ahLst/>
              <a:cxnLst/>
              <a:rect l="l" t="t" r="r" b="b"/>
              <a:pathLst>
                <a:path w="1263" h="1710" extrusionOk="0">
                  <a:moveTo>
                    <a:pt x="191" y="0"/>
                  </a:moveTo>
                  <a:cubicBezTo>
                    <a:pt x="162" y="0"/>
                    <a:pt x="132" y="9"/>
                    <a:pt x="107" y="30"/>
                  </a:cubicBezTo>
                  <a:cubicBezTo>
                    <a:pt x="24" y="78"/>
                    <a:pt x="0" y="185"/>
                    <a:pt x="60" y="256"/>
                  </a:cubicBezTo>
                  <a:lnTo>
                    <a:pt x="953" y="1638"/>
                  </a:lnTo>
                  <a:cubicBezTo>
                    <a:pt x="976" y="1685"/>
                    <a:pt x="1036" y="1709"/>
                    <a:pt x="1083" y="1709"/>
                  </a:cubicBezTo>
                  <a:cubicBezTo>
                    <a:pt x="1119" y="1709"/>
                    <a:pt x="1143" y="1697"/>
                    <a:pt x="1179" y="1685"/>
                  </a:cubicBezTo>
                  <a:cubicBezTo>
                    <a:pt x="1250" y="1638"/>
                    <a:pt x="1262" y="1530"/>
                    <a:pt x="1214" y="1459"/>
                  </a:cubicBezTo>
                  <a:lnTo>
                    <a:pt x="321" y="78"/>
                  </a:lnTo>
                  <a:cubicBezTo>
                    <a:pt x="298" y="32"/>
                    <a:pt x="245" y="0"/>
                    <a:pt x="191" y="0"/>
                  </a:cubicBezTo>
                  <a:close/>
                </a:path>
              </a:pathLst>
            </a:custGeom>
            <a:solidFill>
              <a:srgbClr val="266C9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88" name="Google Shape;388;p25"/>
            <p:cNvSpPr/>
            <p:nvPr/>
          </p:nvSpPr>
          <p:spPr>
            <a:xfrm>
              <a:off x="6889712" y="3913529"/>
              <a:ext cx="56804" cy="29261"/>
            </a:xfrm>
            <a:custGeom>
              <a:avLst/>
              <a:gdLst/>
              <a:ahLst/>
              <a:cxnLst/>
              <a:rect l="l" t="t" r="r" b="b"/>
              <a:pathLst>
                <a:path w="1786" h="920" extrusionOk="0">
                  <a:moveTo>
                    <a:pt x="167" y="1"/>
                  </a:moveTo>
                  <a:cubicBezTo>
                    <a:pt x="103" y="1"/>
                    <a:pt x="50" y="36"/>
                    <a:pt x="24" y="98"/>
                  </a:cubicBezTo>
                  <a:cubicBezTo>
                    <a:pt x="0" y="193"/>
                    <a:pt x="24" y="276"/>
                    <a:pt x="119" y="312"/>
                  </a:cubicBezTo>
                  <a:lnTo>
                    <a:pt x="1536" y="907"/>
                  </a:lnTo>
                  <a:cubicBezTo>
                    <a:pt x="1560" y="919"/>
                    <a:pt x="1584" y="919"/>
                    <a:pt x="1607" y="919"/>
                  </a:cubicBezTo>
                  <a:cubicBezTo>
                    <a:pt x="1667" y="919"/>
                    <a:pt x="1715" y="872"/>
                    <a:pt x="1750" y="812"/>
                  </a:cubicBezTo>
                  <a:cubicBezTo>
                    <a:pt x="1786" y="729"/>
                    <a:pt x="1738" y="634"/>
                    <a:pt x="1667" y="610"/>
                  </a:cubicBezTo>
                  <a:lnTo>
                    <a:pt x="238" y="15"/>
                  </a:lnTo>
                  <a:cubicBezTo>
                    <a:pt x="213" y="5"/>
                    <a:pt x="189" y="1"/>
                    <a:pt x="167" y="1"/>
                  </a:cubicBezTo>
                  <a:close/>
                </a:path>
              </a:pathLst>
            </a:custGeom>
            <a:solidFill>
              <a:srgbClr val="266C9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89" name="Google Shape;389;p25"/>
            <p:cNvSpPr/>
            <p:nvPr/>
          </p:nvSpPr>
          <p:spPr>
            <a:xfrm>
              <a:off x="7171823" y="3873710"/>
              <a:ext cx="39788" cy="54323"/>
            </a:xfrm>
            <a:custGeom>
              <a:avLst/>
              <a:gdLst/>
              <a:ahLst/>
              <a:cxnLst/>
              <a:rect l="l" t="t" r="r" b="b"/>
              <a:pathLst>
                <a:path w="1251" h="1708" extrusionOk="0">
                  <a:moveTo>
                    <a:pt x="1062" y="0"/>
                  </a:moveTo>
                  <a:cubicBezTo>
                    <a:pt x="1010" y="0"/>
                    <a:pt x="958" y="25"/>
                    <a:pt x="929" y="76"/>
                  </a:cubicBezTo>
                  <a:lnTo>
                    <a:pt x="36" y="1457"/>
                  </a:lnTo>
                  <a:cubicBezTo>
                    <a:pt x="0" y="1528"/>
                    <a:pt x="12" y="1636"/>
                    <a:pt x="84" y="1683"/>
                  </a:cubicBezTo>
                  <a:cubicBezTo>
                    <a:pt x="119" y="1695"/>
                    <a:pt x="143" y="1707"/>
                    <a:pt x="179" y="1707"/>
                  </a:cubicBezTo>
                  <a:cubicBezTo>
                    <a:pt x="238" y="1707"/>
                    <a:pt x="274" y="1683"/>
                    <a:pt x="310" y="1636"/>
                  </a:cubicBezTo>
                  <a:lnTo>
                    <a:pt x="1203" y="254"/>
                  </a:lnTo>
                  <a:cubicBezTo>
                    <a:pt x="1250" y="183"/>
                    <a:pt x="1227" y="76"/>
                    <a:pt x="1155" y="28"/>
                  </a:cubicBezTo>
                  <a:cubicBezTo>
                    <a:pt x="1128" y="10"/>
                    <a:pt x="1095" y="0"/>
                    <a:pt x="1062" y="0"/>
                  </a:cubicBezTo>
                  <a:close/>
                </a:path>
              </a:pathLst>
            </a:custGeom>
            <a:solidFill>
              <a:srgbClr val="266C9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90" name="Google Shape;390;p25"/>
            <p:cNvSpPr/>
            <p:nvPr/>
          </p:nvSpPr>
          <p:spPr>
            <a:xfrm>
              <a:off x="7187725" y="3913529"/>
              <a:ext cx="57217" cy="29261"/>
            </a:xfrm>
            <a:custGeom>
              <a:avLst/>
              <a:gdLst/>
              <a:ahLst/>
              <a:cxnLst/>
              <a:rect l="l" t="t" r="r" b="b"/>
              <a:pathLst>
                <a:path w="1799" h="920" extrusionOk="0">
                  <a:moveTo>
                    <a:pt x="1610" y="1"/>
                  </a:moveTo>
                  <a:cubicBezTo>
                    <a:pt x="1588" y="1"/>
                    <a:pt x="1567" y="5"/>
                    <a:pt x="1548" y="15"/>
                  </a:cubicBezTo>
                  <a:lnTo>
                    <a:pt x="119" y="610"/>
                  </a:lnTo>
                  <a:cubicBezTo>
                    <a:pt x="36" y="634"/>
                    <a:pt x="0" y="741"/>
                    <a:pt x="36" y="812"/>
                  </a:cubicBezTo>
                  <a:cubicBezTo>
                    <a:pt x="60" y="872"/>
                    <a:pt x="119" y="919"/>
                    <a:pt x="179" y="919"/>
                  </a:cubicBezTo>
                  <a:cubicBezTo>
                    <a:pt x="191" y="919"/>
                    <a:pt x="227" y="919"/>
                    <a:pt x="238" y="907"/>
                  </a:cubicBezTo>
                  <a:lnTo>
                    <a:pt x="1667" y="312"/>
                  </a:lnTo>
                  <a:cubicBezTo>
                    <a:pt x="1762" y="276"/>
                    <a:pt x="1798" y="181"/>
                    <a:pt x="1762" y="98"/>
                  </a:cubicBezTo>
                  <a:cubicBezTo>
                    <a:pt x="1736" y="36"/>
                    <a:pt x="1671" y="1"/>
                    <a:pt x="1610" y="1"/>
                  </a:cubicBezTo>
                  <a:close/>
                </a:path>
              </a:pathLst>
            </a:custGeom>
            <a:solidFill>
              <a:srgbClr val="266C9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grpSp>
        <p:nvGrpSpPr>
          <p:cNvPr id="391" name="Google Shape;391;p25"/>
          <p:cNvGrpSpPr/>
          <p:nvPr/>
        </p:nvGrpSpPr>
        <p:grpSpPr>
          <a:xfrm rot="2003645">
            <a:off x="8721011" y="1400789"/>
            <a:ext cx="643255" cy="556900"/>
            <a:chOff x="3716358" y="1544655"/>
            <a:chExt cx="361971" cy="314958"/>
          </a:xfrm>
        </p:grpSpPr>
        <p:sp>
          <p:nvSpPr>
            <p:cNvPr id="392" name="Google Shape;392;p25"/>
            <p:cNvSpPr/>
            <p:nvPr/>
          </p:nvSpPr>
          <p:spPr>
            <a:xfrm>
              <a:off x="3767509" y="1646957"/>
              <a:ext cx="231213" cy="10663"/>
            </a:xfrm>
            <a:custGeom>
              <a:avLst/>
              <a:gdLst/>
              <a:ahLst/>
              <a:cxnLst/>
              <a:rect l="l" t="t" r="r" b="b"/>
              <a:pathLst>
                <a:path w="7264" h="335" extrusionOk="0">
                  <a:moveTo>
                    <a:pt x="168" y="1"/>
                  </a:moveTo>
                  <a:cubicBezTo>
                    <a:pt x="72" y="1"/>
                    <a:pt x="1" y="72"/>
                    <a:pt x="1" y="167"/>
                  </a:cubicBezTo>
                  <a:cubicBezTo>
                    <a:pt x="1" y="263"/>
                    <a:pt x="72" y="334"/>
                    <a:pt x="168" y="334"/>
                  </a:cubicBezTo>
                  <a:lnTo>
                    <a:pt x="7097" y="334"/>
                  </a:lnTo>
                  <a:cubicBezTo>
                    <a:pt x="7192" y="334"/>
                    <a:pt x="7264" y="263"/>
                    <a:pt x="7264" y="167"/>
                  </a:cubicBezTo>
                  <a:cubicBezTo>
                    <a:pt x="7264" y="72"/>
                    <a:pt x="7192" y="1"/>
                    <a:pt x="7097" y="1"/>
                  </a:cubicBezTo>
                  <a:close/>
                </a:path>
              </a:pathLst>
            </a:custGeom>
            <a:solidFill>
              <a:srgbClr val="4EAE3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93" name="Google Shape;393;p25"/>
            <p:cNvSpPr/>
            <p:nvPr/>
          </p:nvSpPr>
          <p:spPr>
            <a:xfrm>
              <a:off x="3767509" y="1618532"/>
              <a:ext cx="152020" cy="10663"/>
            </a:xfrm>
            <a:custGeom>
              <a:avLst/>
              <a:gdLst/>
              <a:ahLst/>
              <a:cxnLst/>
              <a:rect l="l" t="t" r="r" b="b"/>
              <a:pathLst>
                <a:path w="4776" h="335" extrusionOk="0">
                  <a:moveTo>
                    <a:pt x="168" y="1"/>
                  </a:moveTo>
                  <a:cubicBezTo>
                    <a:pt x="72" y="1"/>
                    <a:pt x="1" y="72"/>
                    <a:pt x="1" y="168"/>
                  </a:cubicBezTo>
                  <a:cubicBezTo>
                    <a:pt x="1" y="263"/>
                    <a:pt x="72" y="334"/>
                    <a:pt x="168" y="334"/>
                  </a:cubicBezTo>
                  <a:lnTo>
                    <a:pt x="4621" y="334"/>
                  </a:lnTo>
                  <a:cubicBezTo>
                    <a:pt x="4704" y="334"/>
                    <a:pt x="4775" y="263"/>
                    <a:pt x="4775" y="168"/>
                  </a:cubicBezTo>
                  <a:cubicBezTo>
                    <a:pt x="4775" y="72"/>
                    <a:pt x="4704" y="1"/>
                    <a:pt x="4621" y="1"/>
                  </a:cubicBezTo>
                  <a:close/>
                </a:path>
              </a:pathLst>
            </a:custGeom>
            <a:solidFill>
              <a:srgbClr val="4EAE3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94" name="Google Shape;394;p25"/>
            <p:cNvSpPr/>
            <p:nvPr/>
          </p:nvSpPr>
          <p:spPr>
            <a:xfrm>
              <a:off x="3931624" y="1618532"/>
              <a:ext cx="67098" cy="10663"/>
            </a:xfrm>
            <a:custGeom>
              <a:avLst/>
              <a:gdLst/>
              <a:ahLst/>
              <a:cxnLst/>
              <a:rect l="l" t="t" r="r" b="b"/>
              <a:pathLst>
                <a:path w="2108" h="335" extrusionOk="0">
                  <a:moveTo>
                    <a:pt x="155" y="1"/>
                  </a:moveTo>
                  <a:cubicBezTo>
                    <a:pt x="72" y="1"/>
                    <a:pt x="0" y="72"/>
                    <a:pt x="0" y="168"/>
                  </a:cubicBezTo>
                  <a:cubicBezTo>
                    <a:pt x="0" y="263"/>
                    <a:pt x="72" y="334"/>
                    <a:pt x="155" y="334"/>
                  </a:cubicBezTo>
                  <a:lnTo>
                    <a:pt x="1941" y="334"/>
                  </a:lnTo>
                  <a:cubicBezTo>
                    <a:pt x="2036" y="334"/>
                    <a:pt x="2108" y="263"/>
                    <a:pt x="2108" y="168"/>
                  </a:cubicBezTo>
                  <a:cubicBezTo>
                    <a:pt x="2108" y="72"/>
                    <a:pt x="2036" y="1"/>
                    <a:pt x="1941" y="1"/>
                  </a:cubicBezTo>
                  <a:close/>
                </a:path>
              </a:pathLst>
            </a:custGeom>
            <a:solidFill>
              <a:srgbClr val="4EAE3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95" name="Google Shape;395;p25"/>
            <p:cNvSpPr/>
            <p:nvPr/>
          </p:nvSpPr>
          <p:spPr>
            <a:xfrm>
              <a:off x="3767509" y="1590108"/>
              <a:ext cx="39087" cy="10663"/>
            </a:xfrm>
            <a:custGeom>
              <a:avLst/>
              <a:gdLst/>
              <a:ahLst/>
              <a:cxnLst/>
              <a:rect l="l" t="t" r="r" b="b"/>
              <a:pathLst>
                <a:path w="1228" h="335" extrusionOk="0">
                  <a:moveTo>
                    <a:pt x="168" y="1"/>
                  </a:moveTo>
                  <a:cubicBezTo>
                    <a:pt x="72" y="1"/>
                    <a:pt x="1" y="72"/>
                    <a:pt x="1" y="168"/>
                  </a:cubicBezTo>
                  <a:cubicBezTo>
                    <a:pt x="1" y="263"/>
                    <a:pt x="72" y="334"/>
                    <a:pt x="168" y="334"/>
                  </a:cubicBezTo>
                  <a:lnTo>
                    <a:pt x="1061" y="334"/>
                  </a:lnTo>
                  <a:cubicBezTo>
                    <a:pt x="1144" y="334"/>
                    <a:pt x="1227" y="263"/>
                    <a:pt x="1227" y="168"/>
                  </a:cubicBezTo>
                  <a:cubicBezTo>
                    <a:pt x="1227" y="72"/>
                    <a:pt x="1144" y="1"/>
                    <a:pt x="1061" y="1"/>
                  </a:cubicBezTo>
                  <a:close/>
                </a:path>
              </a:pathLst>
            </a:custGeom>
            <a:solidFill>
              <a:srgbClr val="4EAE3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96" name="Google Shape;396;p25"/>
            <p:cNvSpPr/>
            <p:nvPr/>
          </p:nvSpPr>
          <p:spPr>
            <a:xfrm>
              <a:off x="3818309" y="1590108"/>
              <a:ext cx="180412" cy="10663"/>
            </a:xfrm>
            <a:custGeom>
              <a:avLst/>
              <a:gdLst/>
              <a:ahLst/>
              <a:cxnLst/>
              <a:rect l="l" t="t" r="r" b="b"/>
              <a:pathLst>
                <a:path w="5668" h="335" extrusionOk="0">
                  <a:moveTo>
                    <a:pt x="167" y="1"/>
                  </a:moveTo>
                  <a:cubicBezTo>
                    <a:pt x="72" y="1"/>
                    <a:pt x="0" y="72"/>
                    <a:pt x="0" y="168"/>
                  </a:cubicBezTo>
                  <a:cubicBezTo>
                    <a:pt x="0" y="263"/>
                    <a:pt x="72" y="334"/>
                    <a:pt x="167" y="334"/>
                  </a:cubicBezTo>
                  <a:lnTo>
                    <a:pt x="5501" y="334"/>
                  </a:lnTo>
                  <a:cubicBezTo>
                    <a:pt x="5596" y="334"/>
                    <a:pt x="5668" y="263"/>
                    <a:pt x="5668" y="168"/>
                  </a:cubicBezTo>
                  <a:cubicBezTo>
                    <a:pt x="5668" y="72"/>
                    <a:pt x="5596" y="1"/>
                    <a:pt x="5501" y="1"/>
                  </a:cubicBezTo>
                  <a:close/>
                </a:path>
              </a:pathLst>
            </a:custGeom>
            <a:solidFill>
              <a:srgbClr val="4EAE3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nvGrpSpPr>
            <p:cNvPr id="397" name="Google Shape;397;p25"/>
            <p:cNvGrpSpPr/>
            <p:nvPr/>
          </p:nvGrpSpPr>
          <p:grpSpPr>
            <a:xfrm>
              <a:off x="3716358" y="1544655"/>
              <a:ext cx="361971" cy="314958"/>
              <a:chOff x="3716358" y="1544655"/>
              <a:chExt cx="361971" cy="314958"/>
            </a:xfrm>
          </p:grpSpPr>
          <p:sp>
            <p:nvSpPr>
              <p:cNvPr id="398" name="Google Shape;398;p25"/>
              <p:cNvSpPr/>
              <p:nvPr/>
            </p:nvSpPr>
            <p:spPr>
              <a:xfrm>
                <a:off x="3767509" y="1675381"/>
                <a:ext cx="84540" cy="10663"/>
              </a:xfrm>
              <a:custGeom>
                <a:avLst/>
                <a:gdLst/>
                <a:ahLst/>
                <a:cxnLst/>
                <a:rect l="l" t="t" r="r" b="b"/>
                <a:pathLst>
                  <a:path w="2656" h="335" extrusionOk="0">
                    <a:moveTo>
                      <a:pt x="168" y="1"/>
                    </a:moveTo>
                    <a:cubicBezTo>
                      <a:pt x="72" y="1"/>
                      <a:pt x="1" y="72"/>
                      <a:pt x="1" y="167"/>
                    </a:cubicBezTo>
                    <a:cubicBezTo>
                      <a:pt x="1" y="263"/>
                      <a:pt x="72" y="334"/>
                      <a:pt x="168" y="334"/>
                    </a:cubicBezTo>
                    <a:lnTo>
                      <a:pt x="2477" y="334"/>
                    </a:lnTo>
                    <a:cubicBezTo>
                      <a:pt x="2561" y="334"/>
                      <a:pt x="2632" y="263"/>
                      <a:pt x="2632" y="167"/>
                    </a:cubicBezTo>
                    <a:cubicBezTo>
                      <a:pt x="2656" y="72"/>
                      <a:pt x="2573" y="1"/>
                      <a:pt x="2477" y="1"/>
                    </a:cubicBezTo>
                    <a:close/>
                  </a:path>
                </a:pathLst>
              </a:custGeom>
              <a:solidFill>
                <a:srgbClr val="4EAE3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99" name="Google Shape;399;p25"/>
              <p:cNvSpPr/>
              <p:nvPr/>
            </p:nvSpPr>
            <p:spPr>
              <a:xfrm>
                <a:off x="3875158" y="1675381"/>
                <a:ext cx="123564" cy="10663"/>
              </a:xfrm>
              <a:custGeom>
                <a:avLst/>
                <a:gdLst/>
                <a:ahLst/>
                <a:cxnLst/>
                <a:rect l="l" t="t" r="r" b="b"/>
                <a:pathLst>
                  <a:path w="3882" h="335" extrusionOk="0">
                    <a:moveTo>
                      <a:pt x="167" y="1"/>
                    </a:moveTo>
                    <a:cubicBezTo>
                      <a:pt x="72" y="1"/>
                      <a:pt x="0" y="72"/>
                      <a:pt x="0" y="167"/>
                    </a:cubicBezTo>
                    <a:cubicBezTo>
                      <a:pt x="0" y="263"/>
                      <a:pt x="72" y="334"/>
                      <a:pt x="167" y="334"/>
                    </a:cubicBezTo>
                    <a:lnTo>
                      <a:pt x="3715" y="334"/>
                    </a:lnTo>
                    <a:cubicBezTo>
                      <a:pt x="3810" y="334"/>
                      <a:pt x="3882" y="263"/>
                      <a:pt x="3882" y="167"/>
                    </a:cubicBezTo>
                    <a:cubicBezTo>
                      <a:pt x="3882" y="72"/>
                      <a:pt x="3810" y="1"/>
                      <a:pt x="3715" y="1"/>
                    </a:cubicBezTo>
                    <a:close/>
                  </a:path>
                </a:pathLst>
              </a:custGeom>
              <a:solidFill>
                <a:srgbClr val="4EAE3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00" name="Google Shape;400;p25"/>
              <p:cNvSpPr/>
              <p:nvPr/>
            </p:nvSpPr>
            <p:spPr>
              <a:xfrm>
                <a:off x="3767509" y="1703423"/>
                <a:ext cx="174747" cy="10663"/>
              </a:xfrm>
              <a:custGeom>
                <a:avLst/>
                <a:gdLst/>
                <a:ahLst/>
                <a:cxnLst/>
                <a:rect l="l" t="t" r="r" b="b"/>
                <a:pathLst>
                  <a:path w="5490" h="335" extrusionOk="0">
                    <a:moveTo>
                      <a:pt x="168" y="1"/>
                    </a:moveTo>
                    <a:cubicBezTo>
                      <a:pt x="72" y="1"/>
                      <a:pt x="1" y="72"/>
                      <a:pt x="1" y="168"/>
                    </a:cubicBezTo>
                    <a:cubicBezTo>
                      <a:pt x="1" y="251"/>
                      <a:pt x="72" y="334"/>
                      <a:pt x="168" y="334"/>
                    </a:cubicBezTo>
                    <a:lnTo>
                      <a:pt x="5335" y="334"/>
                    </a:lnTo>
                    <a:cubicBezTo>
                      <a:pt x="5418" y="334"/>
                      <a:pt x="5490" y="251"/>
                      <a:pt x="5490" y="168"/>
                    </a:cubicBezTo>
                    <a:cubicBezTo>
                      <a:pt x="5490" y="72"/>
                      <a:pt x="5418" y="1"/>
                      <a:pt x="5335" y="1"/>
                    </a:cubicBezTo>
                    <a:close/>
                  </a:path>
                </a:pathLst>
              </a:custGeom>
              <a:solidFill>
                <a:srgbClr val="4EAE3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01" name="Google Shape;401;p25"/>
              <p:cNvSpPr/>
              <p:nvPr/>
            </p:nvSpPr>
            <p:spPr>
              <a:xfrm>
                <a:off x="3954351" y="1703423"/>
                <a:ext cx="44371" cy="10663"/>
              </a:xfrm>
              <a:custGeom>
                <a:avLst/>
                <a:gdLst/>
                <a:ahLst/>
                <a:cxnLst/>
                <a:rect l="l" t="t" r="r" b="b"/>
                <a:pathLst>
                  <a:path w="1394" h="335" extrusionOk="0">
                    <a:moveTo>
                      <a:pt x="155" y="1"/>
                    </a:moveTo>
                    <a:cubicBezTo>
                      <a:pt x="72" y="1"/>
                      <a:pt x="1" y="72"/>
                      <a:pt x="1" y="168"/>
                    </a:cubicBezTo>
                    <a:cubicBezTo>
                      <a:pt x="1" y="251"/>
                      <a:pt x="72" y="334"/>
                      <a:pt x="155" y="334"/>
                    </a:cubicBezTo>
                    <a:lnTo>
                      <a:pt x="1227" y="334"/>
                    </a:lnTo>
                    <a:cubicBezTo>
                      <a:pt x="1322" y="334"/>
                      <a:pt x="1394" y="251"/>
                      <a:pt x="1394" y="168"/>
                    </a:cubicBezTo>
                    <a:cubicBezTo>
                      <a:pt x="1394" y="72"/>
                      <a:pt x="1322" y="1"/>
                      <a:pt x="1227" y="1"/>
                    </a:cubicBezTo>
                    <a:close/>
                  </a:path>
                </a:pathLst>
              </a:custGeom>
              <a:solidFill>
                <a:srgbClr val="4EAE3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02" name="Google Shape;402;p25"/>
              <p:cNvSpPr/>
              <p:nvPr/>
            </p:nvSpPr>
            <p:spPr>
              <a:xfrm>
                <a:off x="3716358" y="1544655"/>
                <a:ext cx="361971" cy="314958"/>
              </a:xfrm>
              <a:custGeom>
                <a:avLst/>
                <a:gdLst/>
                <a:ahLst/>
                <a:cxnLst/>
                <a:rect l="l" t="t" r="r" b="b"/>
                <a:pathLst>
                  <a:path w="11372" h="9895" extrusionOk="0">
                    <a:moveTo>
                      <a:pt x="3513" y="6751"/>
                    </a:moveTo>
                    <a:lnTo>
                      <a:pt x="3346" y="7477"/>
                    </a:lnTo>
                    <a:lnTo>
                      <a:pt x="1953" y="7477"/>
                    </a:lnTo>
                    <a:lnTo>
                      <a:pt x="1953" y="7489"/>
                    </a:lnTo>
                    <a:cubicBezTo>
                      <a:pt x="1656" y="7489"/>
                      <a:pt x="1394" y="7251"/>
                      <a:pt x="1394" y="6941"/>
                    </a:cubicBezTo>
                    <a:lnTo>
                      <a:pt x="1394" y="6751"/>
                    </a:lnTo>
                    <a:close/>
                    <a:moveTo>
                      <a:pt x="9430" y="333"/>
                    </a:moveTo>
                    <a:cubicBezTo>
                      <a:pt x="9728" y="333"/>
                      <a:pt x="9990" y="572"/>
                      <a:pt x="9990" y="881"/>
                    </a:cubicBezTo>
                    <a:lnTo>
                      <a:pt x="9990" y="5870"/>
                    </a:lnTo>
                    <a:cubicBezTo>
                      <a:pt x="9990" y="6168"/>
                      <a:pt x="9752" y="6418"/>
                      <a:pt x="9430" y="6418"/>
                    </a:cubicBezTo>
                    <a:lnTo>
                      <a:pt x="6597" y="6418"/>
                    </a:lnTo>
                    <a:cubicBezTo>
                      <a:pt x="6561" y="6418"/>
                      <a:pt x="6537" y="6429"/>
                      <a:pt x="6501" y="6441"/>
                    </a:cubicBezTo>
                    <a:lnTo>
                      <a:pt x="3489" y="8501"/>
                    </a:lnTo>
                    <a:cubicBezTo>
                      <a:pt x="3465" y="8501"/>
                      <a:pt x="3465" y="8489"/>
                      <a:pt x="3465" y="8489"/>
                    </a:cubicBezTo>
                    <a:lnTo>
                      <a:pt x="3906" y="6608"/>
                    </a:lnTo>
                    <a:cubicBezTo>
                      <a:pt x="3918" y="6560"/>
                      <a:pt x="3906" y="6501"/>
                      <a:pt x="3870" y="6477"/>
                    </a:cubicBezTo>
                    <a:cubicBezTo>
                      <a:pt x="3834" y="6429"/>
                      <a:pt x="3799" y="6418"/>
                      <a:pt x="3739" y="6418"/>
                    </a:cubicBezTo>
                    <a:lnTo>
                      <a:pt x="894" y="6418"/>
                    </a:lnTo>
                    <a:cubicBezTo>
                      <a:pt x="596" y="6418"/>
                      <a:pt x="346" y="6179"/>
                      <a:pt x="346" y="5870"/>
                    </a:cubicBezTo>
                    <a:lnTo>
                      <a:pt x="346" y="881"/>
                    </a:lnTo>
                    <a:cubicBezTo>
                      <a:pt x="346" y="584"/>
                      <a:pt x="584" y="333"/>
                      <a:pt x="894" y="333"/>
                    </a:cubicBezTo>
                    <a:close/>
                    <a:moveTo>
                      <a:pt x="10502" y="1405"/>
                    </a:moveTo>
                    <a:cubicBezTo>
                      <a:pt x="10800" y="1405"/>
                      <a:pt x="11061" y="1643"/>
                      <a:pt x="11061" y="1953"/>
                    </a:cubicBezTo>
                    <a:lnTo>
                      <a:pt x="11061" y="6941"/>
                    </a:lnTo>
                    <a:cubicBezTo>
                      <a:pt x="11050" y="7239"/>
                      <a:pt x="10788" y="7489"/>
                      <a:pt x="10490" y="7489"/>
                    </a:cubicBezTo>
                    <a:lnTo>
                      <a:pt x="7656" y="7489"/>
                    </a:lnTo>
                    <a:cubicBezTo>
                      <a:pt x="7609" y="7489"/>
                      <a:pt x="7549" y="7525"/>
                      <a:pt x="7513" y="7549"/>
                    </a:cubicBezTo>
                    <a:cubicBezTo>
                      <a:pt x="7490" y="7596"/>
                      <a:pt x="7478" y="7644"/>
                      <a:pt x="7490" y="7680"/>
                    </a:cubicBezTo>
                    <a:lnTo>
                      <a:pt x="7918" y="9561"/>
                    </a:lnTo>
                    <a:lnTo>
                      <a:pt x="7918" y="9573"/>
                    </a:lnTo>
                    <a:lnTo>
                      <a:pt x="7906" y="9573"/>
                    </a:lnTo>
                    <a:lnTo>
                      <a:pt x="5216" y="7727"/>
                    </a:lnTo>
                    <a:lnTo>
                      <a:pt x="6644" y="6751"/>
                    </a:lnTo>
                    <a:lnTo>
                      <a:pt x="9430" y="6751"/>
                    </a:lnTo>
                    <a:cubicBezTo>
                      <a:pt x="9930" y="6751"/>
                      <a:pt x="10311" y="6358"/>
                      <a:pt x="10311" y="5870"/>
                    </a:cubicBezTo>
                    <a:lnTo>
                      <a:pt x="10311" y="1405"/>
                    </a:lnTo>
                    <a:close/>
                    <a:moveTo>
                      <a:pt x="882" y="0"/>
                    </a:moveTo>
                    <a:cubicBezTo>
                      <a:pt x="393" y="0"/>
                      <a:pt x="1" y="393"/>
                      <a:pt x="1" y="881"/>
                    </a:cubicBezTo>
                    <a:lnTo>
                      <a:pt x="1" y="5870"/>
                    </a:lnTo>
                    <a:cubicBezTo>
                      <a:pt x="1" y="6358"/>
                      <a:pt x="393" y="6739"/>
                      <a:pt x="882" y="6739"/>
                    </a:cubicBezTo>
                    <a:lnTo>
                      <a:pt x="1072" y="6739"/>
                    </a:lnTo>
                    <a:lnTo>
                      <a:pt x="1072" y="6941"/>
                    </a:lnTo>
                    <a:cubicBezTo>
                      <a:pt x="1072" y="7430"/>
                      <a:pt x="1465" y="7811"/>
                      <a:pt x="1953" y="7811"/>
                    </a:cubicBezTo>
                    <a:lnTo>
                      <a:pt x="3275" y="7811"/>
                    </a:lnTo>
                    <a:lnTo>
                      <a:pt x="3144" y="8406"/>
                    </a:lnTo>
                    <a:cubicBezTo>
                      <a:pt x="3108" y="8549"/>
                      <a:pt x="3168" y="8692"/>
                      <a:pt x="3287" y="8763"/>
                    </a:cubicBezTo>
                    <a:cubicBezTo>
                      <a:pt x="3346" y="8811"/>
                      <a:pt x="3430" y="8823"/>
                      <a:pt x="3489" y="8823"/>
                    </a:cubicBezTo>
                    <a:cubicBezTo>
                      <a:pt x="3561" y="8823"/>
                      <a:pt x="3620" y="8811"/>
                      <a:pt x="3680" y="8763"/>
                    </a:cubicBezTo>
                    <a:lnTo>
                      <a:pt x="4918" y="7918"/>
                    </a:lnTo>
                    <a:lnTo>
                      <a:pt x="7704" y="9835"/>
                    </a:lnTo>
                    <a:cubicBezTo>
                      <a:pt x="7763" y="9882"/>
                      <a:pt x="7847" y="9894"/>
                      <a:pt x="7906" y="9894"/>
                    </a:cubicBezTo>
                    <a:cubicBezTo>
                      <a:pt x="7978" y="9894"/>
                      <a:pt x="8037" y="9882"/>
                      <a:pt x="8097" y="9835"/>
                    </a:cubicBezTo>
                    <a:cubicBezTo>
                      <a:pt x="8216" y="9763"/>
                      <a:pt x="8275" y="9620"/>
                      <a:pt x="8240" y="9477"/>
                    </a:cubicBezTo>
                    <a:lnTo>
                      <a:pt x="7859" y="7811"/>
                    </a:lnTo>
                    <a:lnTo>
                      <a:pt x="10490" y="7811"/>
                    </a:lnTo>
                    <a:cubicBezTo>
                      <a:pt x="10978" y="7811"/>
                      <a:pt x="11371" y="7430"/>
                      <a:pt x="11371" y="6941"/>
                    </a:cubicBezTo>
                    <a:lnTo>
                      <a:pt x="11371" y="1953"/>
                    </a:lnTo>
                    <a:cubicBezTo>
                      <a:pt x="11371" y="1476"/>
                      <a:pt x="10966" y="1072"/>
                      <a:pt x="10490" y="1072"/>
                    </a:cubicBezTo>
                    <a:lnTo>
                      <a:pt x="10299" y="1072"/>
                    </a:lnTo>
                    <a:lnTo>
                      <a:pt x="10299" y="881"/>
                    </a:lnTo>
                    <a:cubicBezTo>
                      <a:pt x="10299" y="393"/>
                      <a:pt x="9918" y="0"/>
                      <a:pt x="9418" y="0"/>
                    </a:cubicBezTo>
                    <a:close/>
                  </a:path>
                </a:pathLst>
              </a:custGeom>
              <a:solidFill>
                <a:srgbClr val="4EAE3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grpSp>
      <p:sp>
        <p:nvSpPr>
          <p:cNvPr id="403" name="Google Shape;403;p25"/>
          <p:cNvSpPr txBox="1"/>
          <p:nvPr/>
        </p:nvSpPr>
        <p:spPr>
          <a:xfrm>
            <a:off x="990601" y="727600"/>
            <a:ext cx="8921400" cy="38190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accent1"/>
              </a:buClr>
              <a:buSzPts val="3200"/>
              <a:buFont typeface="Arial"/>
              <a:buNone/>
            </a:pPr>
            <a:r>
              <a:rPr lang="en-US" sz="3200" b="1">
                <a:solidFill>
                  <a:schemeClr val="accent1"/>
                </a:solidFill>
                <a:latin typeface="Calibri"/>
                <a:ea typeface="Calibri"/>
                <a:cs typeface="Calibri"/>
                <a:sym typeface="Calibri"/>
              </a:rPr>
              <a:t>Digital läskunnighet och affärskommunikation</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pic>
        <p:nvPicPr>
          <p:cNvPr id="408" name="Google Shape;408;p26"/>
          <p:cNvPicPr preferRelativeResize="0"/>
          <p:nvPr/>
        </p:nvPicPr>
        <p:blipFill rotWithShape="1">
          <a:blip r:embed="rId3">
            <a:alphaModFix/>
          </a:blip>
          <a:srcRect/>
          <a:stretch/>
        </p:blipFill>
        <p:spPr>
          <a:xfrm>
            <a:off x="9957816" y="0"/>
            <a:ext cx="2219417" cy="883966"/>
          </a:xfrm>
          <a:prstGeom prst="rect">
            <a:avLst/>
          </a:prstGeom>
          <a:noFill/>
          <a:ln>
            <a:noFill/>
          </a:ln>
        </p:spPr>
      </p:pic>
      <p:pic>
        <p:nvPicPr>
          <p:cNvPr id="409" name="Google Shape;409;p2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392596" y="6290760"/>
            <a:ext cx="2580150" cy="567240"/>
          </a:xfrm>
          <a:prstGeom prst="rect">
            <a:avLst/>
          </a:prstGeom>
          <a:noFill/>
          <a:ln>
            <a:noFill/>
          </a:ln>
        </p:spPr>
      </p:pic>
      <p:sp>
        <p:nvSpPr>
          <p:cNvPr id="410" name="Google Shape;410;p26"/>
          <p:cNvSpPr txBox="1"/>
          <p:nvPr/>
        </p:nvSpPr>
        <p:spPr>
          <a:xfrm>
            <a:off x="503224" y="6457890"/>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sp>
        <p:nvSpPr>
          <p:cNvPr id="411" name="Google Shape;411;p26"/>
          <p:cNvSpPr txBox="1"/>
          <p:nvPr/>
        </p:nvSpPr>
        <p:spPr>
          <a:xfrm>
            <a:off x="4592136" y="1028184"/>
            <a:ext cx="6903900" cy="2555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FFC000"/>
                </a:solidFill>
                <a:latin typeface="Calibri"/>
                <a:ea typeface="Calibri"/>
                <a:cs typeface="Calibri"/>
                <a:sym typeface="Calibri"/>
              </a:rPr>
              <a:t>Enhet 2: Dataskydd, hållbarhet och </a:t>
            </a:r>
            <a:endParaRPr sz="1800">
              <a:solidFill>
                <a:srgbClr val="000000"/>
              </a:solidFill>
              <a:latin typeface="Calibri"/>
              <a:ea typeface="Calibri"/>
              <a:cs typeface="Calibri"/>
              <a:sym typeface="Calibri"/>
            </a:endParaRPr>
          </a:p>
          <a:p>
            <a:pPr marL="0" marR="0" lvl="0" indent="0" algn="l" rtl="0">
              <a:spcBef>
                <a:spcPts val="0"/>
              </a:spcBef>
              <a:spcAft>
                <a:spcPts val="0"/>
              </a:spcAft>
              <a:buNone/>
            </a:pPr>
            <a:r>
              <a:rPr lang="en-US" sz="3200" b="1">
                <a:solidFill>
                  <a:srgbClr val="FFC000"/>
                </a:solidFill>
                <a:latin typeface="Calibri"/>
                <a:ea typeface="Calibri"/>
                <a:cs typeface="Calibri"/>
                <a:sym typeface="Calibri"/>
              </a:rPr>
              <a:t>             kunskapsöverföring</a:t>
            </a:r>
            <a:endParaRPr sz="1800">
              <a:solidFill>
                <a:srgbClr val="000000"/>
              </a:solidFill>
              <a:latin typeface="Calibri"/>
              <a:ea typeface="Calibri"/>
              <a:cs typeface="Calibri"/>
              <a:sym typeface="Calibri"/>
            </a:endParaRPr>
          </a:p>
          <a:p>
            <a:pPr marL="0" marR="0" lvl="0" indent="0" algn="l" rtl="0">
              <a:spcBef>
                <a:spcPts val="0"/>
              </a:spcBef>
              <a:spcAft>
                <a:spcPts val="0"/>
              </a:spcAft>
              <a:buNone/>
            </a:pPr>
            <a:endParaRPr sz="3200" b="1">
              <a:solidFill>
                <a:srgbClr val="FFC000"/>
              </a:solidFill>
              <a:latin typeface="Calibri"/>
              <a:ea typeface="Calibri"/>
              <a:cs typeface="Calibri"/>
              <a:sym typeface="Calibri"/>
            </a:endParaRPr>
          </a:p>
          <a:p>
            <a:pPr marL="0" marR="0" lvl="0" indent="0" algn="l" rtl="0">
              <a:spcBef>
                <a:spcPts val="0"/>
              </a:spcBef>
              <a:spcAft>
                <a:spcPts val="0"/>
              </a:spcAft>
              <a:buNone/>
            </a:pPr>
            <a:endParaRPr sz="2800">
              <a:solidFill>
                <a:srgbClr val="000000"/>
              </a:solidFill>
              <a:latin typeface="Calibri"/>
              <a:ea typeface="Calibri"/>
              <a:cs typeface="Calibri"/>
              <a:sym typeface="Calibri"/>
            </a:endParaRPr>
          </a:p>
          <a:p>
            <a:pPr marL="0" marR="0" lvl="0" indent="0" algn="l" rtl="0">
              <a:spcBef>
                <a:spcPts val="0"/>
              </a:spcBef>
              <a:spcAft>
                <a:spcPts val="0"/>
              </a:spcAft>
              <a:buNone/>
            </a:pPr>
            <a:endParaRPr sz="3600" b="1">
              <a:solidFill>
                <a:srgbClr val="FFC000"/>
              </a:solidFill>
              <a:latin typeface="Calibri"/>
              <a:ea typeface="Calibri"/>
              <a:cs typeface="Calibri"/>
              <a:sym typeface="Calibri"/>
            </a:endParaRPr>
          </a:p>
        </p:txBody>
      </p:sp>
      <p:sp>
        <p:nvSpPr>
          <p:cNvPr id="412" name="Google Shape;412;p26"/>
          <p:cNvSpPr txBox="1"/>
          <p:nvPr/>
        </p:nvSpPr>
        <p:spPr>
          <a:xfrm>
            <a:off x="5164311" y="2325260"/>
            <a:ext cx="6505800" cy="2524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2F5496"/>
                </a:solidFill>
                <a:latin typeface="Calibri"/>
                <a:ea typeface="Calibri"/>
                <a:cs typeface="Calibri"/>
                <a:sym typeface="Calibri"/>
              </a:rPr>
              <a:t>2.1. Säkerställa efterlevnad av GDPR</a:t>
            </a:r>
            <a:endParaRPr sz="2000" b="1">
              <a:solidFill>
                <a:srgbClr val="2F5496"/>
              </a:solidFill>
              <a:latin typeface="Calibri"/>
              <a:ea typeface="Calibri"/>
              <a:cs typeface="Calibri"/>
              <a:sym typeface="Calibri"/>
            </a:endParaRPr>
          </a:p>
          <a:p>
            <a:pPr marL="0" marR="0" lvl="0" indent="0" algn="l" rtl="0">
              <a:spcBef>
                <a:spcPts val="0"/>
              </a:spcBef>
              <a:spcAft>
                <a:spcPts val="0"/>
              </a:spcAft>
              <a:buNone/>
            </a:pPr>
            <a:endParaRPr sz="2000" b="1">
              <a:solidFill>
                <a:srgbClr val="2F5496"/>
              </a:solidFill>
              <a:latin typeface="Calibri"/>
              <a:ea typeface="Calibri"/>
              <a:cs typeface="Calibri"/>
              <a:sym typeface="Calibri"/>
            </a:endParaRPr>
          </a:p>
          <a:p>
            <a:pPr marL="0" marR="0" lvl="0" indent="0" algn="l" rtl="0">
              <a:spcBef>
                <a:spcPts val="0"/>
              </a:spcBef>
              <a:spcAft>
                <a:spcPts val="0"/>
              </a:spcAft>
              <a:buNone/>
            </a:pPr>
            <a:r>
              <a:rPr lang="en-US" sz="2000" b="1">
                <a:solidFill>
                  <a:srgbClr val="2F5496"/>
                </a:solidFill>
                <a:latin typeface="Calibri"/>
                <a:ea typeface="Calibri"/>
                <a:cs typeface="Calibri"/>
                <a:sym typeface="Calibri"/>
              </a:rPr>
              <a:t>2.2. Hänsynsfull och rättvis behandling av individer </a:t>
            </a:r>
            <a:endParaRPr/>
          </a:p>
          <a:p>
            <a:pPr marL="0" marR="0" lvl="0" indent="0" algn="l" rtl="0">
              <a:spcBef>
                <a:spcPts val="0"/>
              </a:spcBef>
              <a:spcAft>
                <a:spcPts val="0"/>
              </a:spcAft>
              <a:buNone/>
            </a:pPr>
            <a:endParaRPr sz="2000" b="1">
              <a:solidFill>
                <a:srgbClr val="2F5496"/>
              </a:solidFill>
              <a:latin typeface="Calibri"/>
              <a:ea typeface="Calibri"/>
              <a:cs typeface="Calibri"/>
              <a:sym typeface="Calibri"/>
            </a:endParaRPr>
          </a:p>
          <a:p>
            <a:pPr marL="0" marR="0" lvl="0" indent="0" algn="l" rtl="0">
              <a:spcBef>
                <a:spcPts val="0"/>
              </a:spcBef>
              <a:spcAft>
                <a:spcPts val="0"/>
              </a:spcAft>
              <a:buNone/>
            </a:pPr>
            <a:endParaRPr sz="2000" b="1">
              <a:solidFill>
                <a:srgbClr val="2F5496"/>
              </a:solidFill>
              <a:latin typeface="Calibri"/>
              <a:ea typeface="Calibri"/>
              <a:cs typeface="Calibri"/>
              <a:sym typeface="Calibri"/>
            </a:endParaRPr>
          </a:p>
          <a:p>
            <a:pPr marL="0" marR="0" lvl="0" indent="0" algn="l" rtl="0">
              <a:spcBef>
                <a:spcPts val="0"/>
              </a:spcBef>
              <a:spcAft>
                <a:spcPts val="0"/>
              </a:spcAft>
              <a:buNone/>
            </a:pPr>
            <a:endParaRPr sz="2000" b="1">
              <a:solidFill>
                <a:srgbClr val="2F5496"/>
              </a:solidFill>
              <a:latin typeface="Calibri"/>
              <a:ea typeface="Calibri"/>
              <a:cs typeface="Calibri"/>
              <a:sym typeface="Calibri"/>
            </a:endParaRPr>
          </a:p>
          <a:p>
            <a:pPr marL="0" marR="0" lvl="0" indent="0" algn="l" rtl="0">
              <a:spcBef>
                <a:spcPts val="0"/>
              </a:spcBef>
              <a:spcAft>
                <a:spcPts val="0"/>
              </a:spcAft>
              <a:buNone/>
            </a:pPr>
            <a:endParaRPr sz="2000" b="1">
              <a:solidFill>
                <a:srgbClr val="2F5496"/>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413" name="Google Shape;413;p26"/>
          <p:cNvGrpSpPr/>
          <p:nvPr/>
        </p:nvGrpSpPr>
        <p:grpSpPr>
          <a:xfrm>
            <a:off x="5164303" y="141870"/>
            <a:ext cx="1361572" cy="349188"/>
            <a:chOff x="10604072" y="448487"/>
            <a:chExt cx="1361572" cy="349188"/>
          </a:xfrm>
        </p:grpSpPr>
        <p:sp>
          <p:nvSpPr>
            <p:cNvPr id="414" name="Google Shape;414;p26"/>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15" name="Google Shape;415;p26"/>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16" name="Google Shape;416;p26"/>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pic>
        <p:nvPicPr>
          <p:cNvPr id="417" name="Google Shape;417;p26"/>
          <p:cNvPicPr preferRelativeResize="0"/>
          <p:nvPr/>
        </p:nvPicPr>
        <p:blipFill rotWithShape="1">
          <a:blip r:embed="rId5">
            <a:alphaModFix/>
          </a:blip>
          <a:srcRect/>
          <a:stretch/>
        </p:blipFill>
        <p:spPr>
          <a:xfrm>
            <a:off x="632994" y="1975158"/>
            <a:ext cx="3959131" cy="2641482"/>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pic>
        <p:nvPicPr>
          <p:cNvPr id="422" name="Google Shape;422;p27"/>
          <p:cNvPicPr preferRelativeResize="0"/>
          <p:nvPr/>
        </p:nvPicPr>
        <p:blipFill rotWithShape="1">
          <a:blip r:embed="rId3">
            <a:alphaModFix/>
          </a:blip>
          <a:srcRect/>
          <a:stretch/>
        </p:blipFill>
        <p:spPr>
          <a:xfrm>
            <a:off x="216280" y="1591901"/>
            <a:ext cx="3834641" cy="2538452"/>
          </a:xfrm>
          <a:prstGeom prst="rect">
            <a:avLst/>
          </a:prstGeom>
          <a:noFill/>
          <a:ln>
            <a:noFill/>
          </a:ln>
        </p:spPr>
      </p:pic>
      <p:sp>
        <p:nvSpPr>
          <p:cNvPr id="423" name="Google Shape;423;p27"/>
          <p:cNvSpPr/>
          <p:nvPr/>
        </p:nvSpPr>
        <p:spPr>
          <a:xfrm>
            <a:off x="4678328" y="1639293"/>
            <a:ext cx="79072" cy="317649"/>
          </a:xfrm>
          <a:prstGeom prst="rect">
            <a:avLst/>
          </a:prstGeom>
          <a:solidFill>
            <a:srgbClr val="2796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F3F3F"/>
              </a:solidFill>
              <a:latin typeface="Calibri"/>
              <a:ea typeface="Calibri"/>
              <a:cs typeface="Calibri"/>
              <a:sym typeface="Calibri"/>
            </a:endParaRPr>
          </a:p>
        </p:txBody>
      </p:sp>
      <p:sp>
        <p:nvSpPr>
          <p:cNvPr id="424" name="Google Shape;424;p27"/>
          <p:cNvSpPr txBox="1"/>
          <p:nvPr/>
        </p:nvSpPr>
        <p:spPr>
          <a:xfrm>
            <a:off x="4294547" y="1405274"/>
            <a:ext cx="5862900" cy="4617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G</a:t>
            </a:r>
            <a:r>
              <a:rPr lang="en-US" sz="2400">
                <a:solidFill>
                  <a:schemeClr val="dk1"/>
                </a:solidFill>
                <a:latin typeface="Calibri"/>
                <a:ea typeface="Calibri"/>
                <a:cs typeface="Calibri"/>
                <a:sym typeface="Calibri"/>
              </a:rPr>
              <a:t>eneral</a:t>
            </a:r>
            <a:r>
              <a:rPr lang="en-US" sz="2400" b="1">
                <a:solidFill>
                  <a:schemeClr val="dk1"/>
                </a:solidFill>
                <a:latin typeface="Calibri"/>
                <a:ea typeface="Calibri"/>
                <a:cs typeface="Calibri"/>
                <a:sym typeface="Calibri"/>
              </a:rPr>
              <a:t> D</a:t>
            </a:r>
            <a:r>
              <a:rPr lang="en-US" sz="2400">
                <a:solidFill>
                  <a:schemeClr val="dk1"/>
                </a:solidFill>
                <a:latin typeface="Calibri"/>
                <a:ea typeface="Calibri"/>
                <a:cs typeface="Calibri"/>
                <a:sym typeface="Calibri"/>
              </a:rPr>
              <a:t>ata</a:t>
            </a:r>
            <a:r>
              <a:rPr lang="en-US" sz="2400" b="1">
                <a:solidFill>
                  <a:schemeClr val="dk1"/>
                </a:solidFill>
                <a:latin typeface="Calibri"/>
                <a:ea typeface="Calibri"/>
                <a:cs typeface="Calibri"/>
                <a:sym typeface="Calibri"/>
              </a:rPr>
              <a:t> P</a:t>
            </a:r>
            <a:r>
              <a:rPr lang="en-US" sz="2400">
                <a:solidFill>
                  <a:schemeClr val="dk1"/>
                </a:solidFill>
                <a:latin typeface="Calibri"/>
                <a:ea typeface="Calibri"/>
                <a:cs typeface="Calibri"/>
                <a:sym typeface="Calibri"/>
              </a:rPr>
              <a:t>rotection</a:t>
            </a:r>
            <a:r>
              <a:rPr lang="en-US" sz="2400" b="1">
                <a:solidFill>
                  <a:schemeClr val="dk1"/>
                </a:solidFill>
                <a:latin typeface="Calibri"/>
                <a:ea typeface="Calibri"/>
                <a:cs typeface="Calibri"/>
                <a:sym typeface="Calibri"/>
              </a:rPr>
              <a:t> R</a:t>
            </a:r>
            <a:r>
              <a:rPr lang="en-US" sz="2400">
                <a:solidFill>
                  <a:schemeClr val="dk1"/>
                </a:solidFill>
                <a:latin typeface="Calibri"/>
                <a:ea typeface="Calibri"/>
                <a:cs typeface="Calibri"/>
                <a:sym typeface="Calibri"/>
              </a:rPr>
              <a:t>egulation (</a:t>
            </a:r>
            <a:r>
              <a:rPr lang="en-US" sz="2400" b="1">
                <a:solidFill>
                  <a:schemeClr val="dk1"/>
                </a:solidFill>
                <a:latin typeface="Calibri"/>
                <a:ea typeface="Calibri"/>
                <a:cs typeface="Calibri"/>
                <a:sym typeface="Calibri"/>
              </a:rPr>
              <a:t>GDPR</a:t>
            </a:r>
            <a:r>
              <a:rPr lang="en-US" sz="2400">
                <a:solidFill>
                  <a:schemeClr val="dk1"/>
                </a:solidFill>
                <a:latin typeface="Calibri"/>
                <a:ea typeface="Calibri"/>
                <a:cs typeface="Calibri"/>
                <a:sym typeface="Calibri"/>
              </a:rPr>
              <a:t>)</a:t>
            </a:r>
            <a:endParaRPr/>
          </a:p>
        </p:txBody>
      </p:sp>
      <p:sp>
        <p:nvSpPr>
          <p:cNvPr id="425" name="Google Shape;425;p27"/>
          <p:cNvSpPr txBox="1"/>
          <p:nvPr/>
        </p:nvSpPr>
        <p:spPr>
          <a:xfrm>
            <a:off x="4186882" y="1956942"/>
            <a:ext cx="6078300" cy="3278400"/>
          </a:xfrm>
          <a:prstGeom prst="rect">
            <a:avLst/>
          </a:prstGeom>
          <a:noFill/>
          <a:ln>
            <a:noFill/>
          </a:ln>
        </p:spPr>
        <p:txBody>
          <a:bodyPr spcFirstLastPara="1" wrap="square" lIns="91425" tIns="45700" rIns="91425" bIns="45700" anchor="t" anchorCtr="0">
            <a:spAutoFit/>
          </a:bodyPr>
          <a:lstStyle/>
          <a:p>
            <a:pPr marL="285750" marR="0" lvl="0" indent="-285750" algn="just"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GDPR anger detaljerade krav för företag och organisationer för att</a:t>
            </a:r>
            <a:endParaRPr sz="1800">
              <a:solidFill>
                <a:schemeClr val="dk1"/>
              </a:solidFill>
              <a:latin typeface="Calibri"/>
              <a:ea typeface="Calibri"/>
              <a:cs typeface="Calibri"/>
              <a:sym typeface="Calibri"/>
            </a:endParaRPr>
          </a:p>
          <a:p>
            <a:pPr marL="742950" marR="0" lvl="1" indent="-285750" algn="just" rtl="0">
              <a:spcBef>
                <a:spcPts val="0"/>
              </a:spcBef>
              <a:spcAft>
                <a:spcPts val="0"/>
              </a:spcAft>
              <a:buClr>
                <a:schemeClr val="dk1"/>
              </a:buClr>
              <a:buSzPts val="1800"/>
              <a:buFont typeface="Noto Sans Symbols"/>
              <a:buChar char="❖"/>
            </a:pPr>
            <a:r>
              <a:rPr lang="en-US" sz="1800" b="0" i="0" u="none" strike="noStrike" cap="none">
                <a:solidFill>
                  <a:schemeClr val="dk1"/>
                </a:solidFill>
                <a:latin typeface="Calibri"/>
                <a:ea typeface="Calibri"/>
                <a:cs typeface="Calibri"/>
                <a:sym typeface="Calibri"/>
              </a:rPr>
              <a:t>samla</a:t>
            </a:r>
            <a:endParaRPr sz="1800" b="0" i="0" u="none" strike="noStrike" cap="none">
              <a:solidFill>
                <a:schemeClr val="dk1"/>
              </a:solidFill>
              <a:latin typeface="Calibri"/>
              <a:ea typeface="Calibri"/>
              <a:cs typeface="Calibri"/>
              <a:sym typeface="Calibri"/>
            </a:endParaRPr>
          </a:p>
          <a:p>
            <a:pPr marL="742950" marR="0" lvl="1" indent="-285750" algn="just" rtl="0">
              <a:spcBef>
                <a:spcPts val="0"/>
              </a:spcBef>
              <a:spcAft>
                <a:spcPts val="0"/>
              </a:spcAft>
              <a:buClr>
                <a:schemeClr val="dk1"/>
              </a:buClr>
              <a:buSzPts val="1800"/>
              <a:buFont typeface="Noto Sans Symbols"/>
              <a:buChar char="❖"/>
            </a:pPr>
            <a:r>
              <a:rPr lang="en-US" sz="1800" b="0" i="0" u="none" strike="noStrike" cap="none">
                <a:solidFill>
                  <a:schemeClr val="dk1"/>
                </a:solidFill>
                <a:latin typeface="Calibri"/>
                <a:ea typeface="Calibri"/>
                <a:cs typeface="Calibri"/>
                <a:sym typeface="Calibri"/>
              </a:rPr>
              <a:t>lagra</a:t>
            </a:r>
            <a:endParaRPr sz="1800" b="0" i="0" u="none" strike="noStrike" cap="none">
              <a:solidFill>
                <a:schemeClr val="dk1"/>
              </a:solidFill>
              <a:latin typeface="Calibri"/>
              <a:ea typeface="Calibri"/>
              <a:cs typeface="Calibri"/>
              <a:sym typeface="Calibri"/>
            </a:endParaRPr>
          </a:p>
          <a:p>
            <a:pPr marL="742950" marR="0" lvl="1" indent="-285750" algn="just" rtl="0">
              <a:spcBef>
                <a:spcPts val="0"/>
              </a:spcBef>
              <a:spcAft>
                <a:spcPts val="0"/>
              </a:spcAft>
              <a:buClr>
                <a:schemeClr val="dk1"/>
              </a:buClr>
              <a:buSzPts val="1800"/>
              <a:buFont typeface="Noto Sans Symbols"/>
              <a:buChar char="❖"/>
            </a:pPr>
            <a:r>
              <a:rPr lang="en-US" sz="1800" b="0" i="0" u="none" strike="noStrike" cap="none">
                <a:solidFill>
                  <a:schemeClr val="dk1"/>
                </a:solidFill>
                <a:latin typeface="Calibri"/>
                <a:ea typeface="Calibri"/>
                <a:cs typeface="Calibri"/>
                <a:sym typeface="Calibri"/>
              </a:rPr>
              <a:t>hantera </a:t>
            </a:r>
            <a:r>
              <a:rPr lang="en-US" sz="1800" b="1" i="0" u="none" strike="noStrike" cap="none">
                <a:solidFill>
                  <a:schemeClr val="dk1"/>
                </a:solidFill>
                <a:latin typeface="Calibri"/>
                <a:ea typeface="Calibri"/>
                <a:cs typeface="Calibri"/>
                <a:sym typeface="Calibri"/>
              </a:rPr>
              <a:t>personuppgifter </a:t>
            </a:r>
            <a:endParaRPr sz="1800" b="0" i="0" u="none" strike="noStrike" cap="none">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Det gäller både europeiska organisationer som behandlar personuppgifter om individer i EU och organisationer utanför EU som riktar sig till personer som bor i EU</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050">
              <a:solidFill>
                <a:schemeClr val="dk1"/>
              </a:solidFill>
              <a:latin typeface="Calibri"/>
              <a:ea typeface="Calibri"/>
              <a:cs typeface="Calibri"/>
              <a:sym typeface="Calibri"/>
            </a:endParaRPr>
          </a:p>
          <a:p>
            <a:pPr marL="285750" marR="0" lvl="0" indent="-219075" algn="l" rtl="0">
              <a:spcBef>
                <a:spcPts val="0"/>
              </a:spcBef>
              <a:spcAft>
                <a:spcPts val="0"/>
              </a:spcAft>
              <a:buClr>
                <a:schemeClr val="dk1"/>
              </a:buClr>
              <a:buSzPts val="1050"/>
              <a:buFont typeface="Arial"/>
              <a:buNone/>
            </a:pPr>
            <a:endParaRPr sz="1050">
              <a:solidFill>
                <a:schemeClr val="dk1"/>
              </a:solidFill>
              <a:latin typeface="Calibri"/>
              <a:ea typeface="Calibri"/>
              <a:cs typeface="Calibri"/>
              <a:sym typeface="Calibri"/>
            </a:endParaRPr>
          </a:p>
          <a:p>
            <a:pPr marL="285750" marR="0" lvl="0" indent="-219075" algn="l" rtl="0">
              <a:spcBef>
                <a:spcPts val="0"/>
              </a:spcBef>
              <a:spcAft>
                <a:spcPts val="0"/>
              </a:spcAft>
              <a:buClr>
                <a:schemeClr val="dk1"/>
              </a:buClr>
              <a:buSzPts val="1050"/>
              <a:buFont typeface="Arial"/>
              <a:buNone/>
            </a:pPr>
            <a:endParaRPr sz="1050">
              <a:solidFill>
                <a:schemeClr val="dk1"/>
              </a:solidFill>
              <a:latin typeface="Calibri"/>
              <a:ea typeface="Calibri"/>
              <a:cs typeface="Calibri"/>
              <a:sym typeface="Calibri"/>
            </a:endParaRPr>
          </a:p>
          <a:p>
            <a:pPr marL="0" marR="0" lvl="0" indent="0" algn="l" rtl="0">
              <a:spcBef>
                <a:spcPts val="0"/>
              </a:spcBef>
              <a:spcAft>
                <a:spcPts val="0"/>
              </a:spcAft>
              <a:buNone/>
            </a:pPr>
            <a:br>
              <a:rPr lang="en-US" sz="1050">
                <a:solidFill>
                  <a:schemeClr val="dk1"/>
                </a:solidFill>
                <a:latin typeface="Consolas"/>
                <a:ea typeface="Consolas"/>
                <a:cs typeface="Consolas"/>
                <a:sym typeface="Consolas"/>
              </a:rPr>
            </a:br>
            <a:br>
              <a:rPr lang="en-US" sz="1050">
                <a:solidFill>
                  <a:schemeClr val="dk1"/>
                </a:solidFill>
                <a:latin typeface="Consolas"/>
                <a:ea typeface="Consolas"/>
                <a:cs typeface="Consolas"/>
                <a:sym typeface="Consolas"/>
              </a:rPr>
            </a:br>
            <a:endParaRPr sz="1050">
              <a:solidFill>
                <a:schemeClr val="dk1"/>
              </a:solidFill>
              <a:latin typeface="Consolas"/>
              <a:ea typeface="Consolas"/>
              <a:cs typeface="Consolas"/>
              <a:sym typeface="Consolas"/>
            </a:endParaRPr>
          </a:p>
        </p:txBody>
      </p:sp>
      <p:grpSp>
        <p:nvGrpSpPr>
          <p:cNvPr id="426" name="Google Shape;426;p27"/>
          <p:cNvGrpSpPr/>
          <p:nvPr/>
        </p:nvGrpSpPr>
        <p:grpSpPr>
          <a:xfrm>
            <a:off x="7234541" y="4880893"/>
            <a:ext cx="736229" cy="737820"/>
            <a:chOff x="2280029" y="1970604"/>
            <a:chExt cx="353631" cy="354395"/>
          </a:xfrm>
        </p:grpSpPr>
        <p:sp>
          <p:nvSpPr>
            <p:cNvPr id="427" name="Google Shape;427;p27"/>
            <p:cNvSpPr/>
            <p:nvPr/>
          </p:nvSpPr>
          <p:spPr>
            <a:xfrm>
              <a:off x="2309981" y="2069086"/>
              <a:ext cx="323679" cy="255913"/>
            </a:xfrm>
            <a:custGeom>
              <a:avLst/>
              <a:gdLst/>
              <a:ahLst/>
              <a:cxnLst/>
              <a:rect l="l" t="t" r="r" b="b"/>
              <a:pathLst>
                <a:path w="10169" h="8040" extrusionOk="0">
                  <a:moveTo>
                    <a:pt x="9473" y="0"/>
                  </a:moveTo>
                  <a:cubicBezTo>
                    <a:pt x="9451" y="0"/>
                    <a:pt x="9428" y="5"/>
                    <a:pt x="9406" y="14"/>
                  </a:cubicBezTo>
                  <a:cubicBezTo>
                    <a:pt x="9335" y="62"/>
                    <a:pt x="9287" y="157"/>
                    <a:pt x="9335" y="240"/>
                  </a:cubicBezTo>
                  <a:cubicBezTo>
                    <a:pt x="9656" y="943"/>
                    <a:pt x="9835" y="1705"/>
                    <a:pt x="9835" y="2491"/>
                  </a:cubicBezTo>
                  <a:cubicBezTo>
                    <a:pt x="9835" y="3884"/>
                    <a:pt x="9287" y="5193"/>
                    <a:pt x="8299" y="6194"/>
                  </a:cubicBezTo>
                  <a:cubicBezTo>
                    <a:pt x="7323" y="7182"/>
                    <a:pt x="6001" y="7729"/>
                    <a:pt x="4596" y="7729"/>
                  </a:cubicBezTo>
                  <a:cubicBezTo>
                    <a:pt x="3763" y="7729"/>
                    <a:pt x="2977" y="7539"/>
                    <a:pt x="2251" y="7158"/>
                  </a:cubicBezTo>
                  <a:cubicBezTo>
                    <a:pt x="1632" y="6848"/>
                    <a:pt x="1084" y="6420"/>
                    <a:pt x="620" y="5896"/>
                  </a:cubicBezTo>
                  <a:lnTo>
                    <a:pt x="620" y="5896"/>
                  </a:lnTo>
                  <a:lnTo>
                    <a:pt x="1263" y="6110"/>
                  </a:lnTo>
                  <a:cubicBezTo>
                    <a:pt x="1279" y="6114"/>
                    <a:pt x="1295" y="6116"/>
                    <a:pt x="1311" y="6116"/>
                  </a:cubicBezTo>
                  <a:cubicBezTo>
                    <a:pt x="1385" y="6116"/>
                    <a:pt x="1447" y="6072"/>
                    <a:pt x="1477" y="6003"/>
                  </a:cubicBezTo>
                  <a:cubicBezTo>
                    <a:pt x="1501" y="5908"/>
                    <a:pt x="1453" y="5824"/>
                    <a:pt x="1370" y="5789"/>
                  </a:cubicBezTo>
                  <a:lnTo>
                    <a:pt x="203" y="5408"/>
                  </a:lnTo>
                  <a:cubicBezTo>
                    <a:pt x="187" y="5405"/>
                    <a:pt x="171" y="5403"/>
                    <a:pt x="156" y="5403"/>
                  </a:cubicBezTo>
                  <a:cubicBezTo>
                    <a:pt x="114" y="5403"/>
                    <a:pt x="77" y="5414"/>
                    <a:pt x="60" y="5432"/>
                  </a:cubicBezTo>
                  <a:cubicBezTo>
                    <a:pt x="12" y="5467"/>
                    <a:pt x="0" y="5527"/>
                    <a:pt x="0" y="5586"/>
                  </a:cubicBezTo>
                  <a:lnTo>
                    <a:pt x="191" y="6944"/>
                  </a:lnTo>
                  <a:cubicBezTo>
                    <a:pt x="203" y="7015"/>
                    <a:pt x="262" y="7075"/>
                    <a:pt x="358" y="7075"/>
                  </a:cubicBezTo>
                  <a:lnTo>
                    <a:pt x="381" y="7075"/>
                  </a:lnTo>
                  <a:cubicBezTo>
                    <a:pt x="477" y="7063"/>
                    <a:pt x="536" y="6979"/>
                    <a:pt x="524" y="6896"/>
                  </a:cubicBezTo>
                  <a:lnTo>
                    <a:pt x="417" y="6134"/>
                  </a:lnTo>
                  <a:lnTo>
                    <a:pt x="417" y="6134"/>
                  </a:lnTo>
                  <a:cubicBezTo>
                    <a:pt x="893" y="6670"/>
                    <a:pt x="1453" y="7122"/>
                    <a:pt x="2096" y="7444"/>
                  </a:cubicBezTo>
                  <a:cubicBezTo>
                    <a:pt x="2870" y="7849"/>
                    <a:pt x="3715" y="8039"/>
                    <a:pt x="4596" y="8039"/>
                  </a:cubicBezTo>
                  <a:cubicBezTo>
                    <a:pt x="6085" y="8039"/>
                    <a:pt x="7490" y="7456"/>
                    <a:pt x="8525" y="6420"/>
                  </a:cubicBezTo>
                  <a:cubicBezTo>
                    <a:pt x="9585" y="5360"/>
                    <a:pt x="10145" y="3979"/>
                    <a:pt x="10145" y="2491"/>
                  </a:cubicBezTo>
                  <a:cubicBezTo>
                    <a:pt x="10168" y="1645"/>
                    <a:pt x="9990" y="836"/>
                    <a:pt x="9633" y="98"/>
                  </a:cubicBezTo>
                  <a:cubicBezTo>
                    <a:pt x="9597" y="36"/>
                    <a:pt x="9536" y="0"/>
                    <a:pt x="9473" y="0"/>
                  </a:cubicBezTo>
                  <a:close/>
                </a:path>
              </a:pathLst>
            </a:custGeom>
            <a:solidFill>
              <a:srgbClr val="4EAE3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28" name="Google Shape;428;p27"/>
            <p:cNvSpPr/>
            <p:nvPr/>
          </p:nvSpPr>
          <p:spPr>
            <a:xfrm>
              <a:off x="2280029" y="1970604"/>
              <a:ext cx="322565" cy="255468"/>
            </a:xfrm>
            <a:custGeom>
              <a:avLst/>
              <a:gdLst/>
              <a:ahLst/>
              <a:cxnLst/>
              <a:rect l="l" t="t" r="r" b="b"/>
              <a:pathLst>
                <a:path w="10134" h="8026" extrusionOk="0">
                  <a:moveTo>
                    <a:pt x="5549" y="1"/>
                  </a:moveTo>
                  <a:cubicBezTo>
                    <a:pt x="4061" y="1"/>
                    <a:pt x="2668" y="584"/>
                    <a:pt x="1620" y="1620"/>
                  </a:cubicBezTo>
                  <a:cubicBezTo>
                    <a:pt x="572" y="2680"/>
                    <a:pt x="1" y="4061"/>
                    <a:pt x="1" y="5549"/>
                  </a:cubicBezTo>
                  <a:cubicBezTo>
                    <a:pt x="1" y="6382"/>
                    <a:pt x="179" y="7192"/>
                    <a:pt x="537" y="7930"/>
                  </a:cubicBezTo>
                  <a:cubicBezTo>
                    <a:pt x="572" y="7990"/>
                    <a:pt x="632" y="8026"/>
                    <a:pt x="691" y="8026"/>
                  </a:cubicBezTo>
                  <a:cubicBezTo>
                    <a:pt x="715" y="8026"/>
                    <a:pt x="727" y="8026"/>
                    <a:pt x="763" y="8002"/>
                  </a:cubicBezTo>
                  <a:cubicBezTo>
                    <a:pt x="834" y="7966"/>
                    <a:pt x="882" y="7871"/>
                    <a:pt x="834" y="7787"/>
                  </a:cubicBezTo>
                  <a:cubicBezTo>
                    <a:pt x="513" y="7085"/>
                    <a:pt x="334" y="6323"/>
                    <a:pt x="334" y="5537"/>
                  </a:cubicBezTo>
                  <a:cubicBezTo>
                    <a:pt x="334" y="4132"/>
                    <a:pt x="882" y="2822"/>
                    <a:pt x="1858" y="1834"/>
                  </a:cubicBezTo>
                  <a:cubicBezTo>
                    <a:pt x="2846" y="834"/>
                    <a:pt x="4168" y="298"/>
                    <a:pt x="5573" y="298"/>
                  </a:cubicBezTo>
                  <a:cubicBezTo>
                    <a:pt x="7097" y="298"/>
                    <a:pt x="8550" y="965"/>
                    <a:pt x="9538" y="2132"/>
                  </a:cubicBezTo>
                  <a:lnTo>
                    <a:pt x="8907" y="1918"/>
                  </a:lnTo>
                  <a:cubicBezTo>
                    <a:pt x="8890" y="1913"/>
                    <a:pt x="8874" y="1911"/>
                    <a:pt x="8858" y="1911"/>
                  </a:cubicBezTo>
                  <a:cubicBezTo>
                    <a:pt x="8784" y="1911"/>
                    <a:pt x="8722" y="1956"/>
                    <a:pt x="8692" y="2025"/>
                  </a:cubicBezTo>
                  <a:cubicBezTo>
                    <a:pt x="8669" y="2120"/>
                    <a:pt x="8704" y="2203"/>
                    <a:pt x="8800" y="2227"/>
                  </a:cubicBezTo>
                  <a:lnTo>
                    <a:pt x="9955" y="2620"/>
                  </a:lnTo>
                  <a:cubicBezTo>
                    <a:pt x="9978" y="2620"/>
                    <a:pt x="9990" y="2632"/>
                    <a:pt x="10002" y="2632"/>
                  </a:cubicBezTo>
                  <a:cubicBezTo>
                    <a:pt x="10050" y="2632"/>
                    <a:pt x="10074" y="2620"/>
                    <a:pt x="10109" y="2596"/>
                  </a:cubicBezTo>
                  <a:cubicBezTo>
                    <a:pt x="10121" y="2572"/>
                    <a:pt x="10133" y="2513"/>
                    <a:pt x="10133" y="2453"/>
                  </a:cubicBezTo>
                  <a:lnTo>
                    <a:pt x="9943" y="1108"/>
                  </a:lnTo>
                  <a:cubicBezTo>
                    <a:pt x="9932" y="1021"/>
                    <a:pt x="9871" y="964"/>
                    <a:pt x="9788" y="964"/>
                  </a:cubicBezTo>
                  <a:cubicBezTo>
                    <a:pt x="9780" y="964"/>
                    <a:pt x="9772" y="964"/>
                    <a:pt x="9764" y="965"/>
                  </a:cubicBezTo>
                  <a:cubicBezTo>
                    <a:pt x="9681" y="989"/>
                    <a:pt x="9621" y="1060"/>
                    <a:pt x="9633" y="1144"/>
                  </a:cubicBezTo>
                  <a:lnTo>
                    <a:pt x="9740" y="1906"/>
                  </a:lnTo>
                  <a:cubicBezTo>
                    <a:pt x="8681" y="703"/>
                    <a:pt x="7157" y="1"/>
                    <a:pt x="5549" y="1"/>
                  </a:cubicBezTo>
                  <a:close/>
                </a:path>
              </a:pathLst>
            </a:custGeom>
            <a:solidFill>
              <a:srgbClr val="4EAE3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29" name="Google Shape;429;p27"/>
            <p:cNvSpPr/>
            <p:nvPr/>
          </p:nvSpPr>
          <p:spPr>
            <a:xfrm>
              <a:off x="2411169" y="2064598"/>
              <a:ext cx="17093" cy="26928"/>
            </a:xfrm>
            <a:custGeom>
              <a:avLst/>
              <a:gdLst/>
              <a:ahLst/>
              <a:cxnLst/>
              <a:rect l="l" t="t" r="r" b="b"/>
              <a:pathLst>
                <a:path w="537" h="846" extrusionOk="0">
                  <a:moveTo>
                    <a:pt x="358" y="0"/>
                  </a:moveTo>
                  <a:cubicBezTo>
                    <a:pt x="274" y="0"/>
                    <a:pt x="191" y="72"/>
                    <a:pt x="191" y="155"/>
                  </a:cubicBezTo>
                  <a:lnTo>
                    <a:pt x="191" y="453"/>
                  </a:lnTo>
                  <a:lnTo>
                    <a:pt x="72" y="572"/>
                  </a:lnTo>
                  <a:cubicBezTo>
                    <a:pt x="12" y="631"/>
                    <a:pt x="0" y="739"/>
                    <a:pt x="72" y="798"/>
                  </a:cubicBezTo>
                  <a:cubicBezTo>
                    <a:pt x="108" y="834"/>
                    <a:pt x="155" y="846"/>
                    <a:pt x="191" y="846"/>
                  </a:cubicBezTo>
                  <a:cubicBezTo>
                    <a:pt x="239" y="846"/>
                    <a:pt x="274" y="834"/>
                    <a:pt x="310" y="798"/>
                  </a:cubicBezTo>
                  <a:lnTo>
                    <a:pt x="489" y="631"/>
                  </a:lnTo>
                  <a:cubicBezTo>
                    <a:pt x="524" y="608"/>
                    <a:pt x="536" y="560"/>
                    <a:pt x="536" y="512"/>
                  </a:cubicBezTo>
                  <a:lnTo>
                    <a:pt x="524" y="155"/>
                  </a:lnTo>
                  <a:cubicBezTo>
                    <a:pt x="524" y="72"/>
                    <a:pt x="453" y="0"/>
                    <a:pt x="358" y="0"/>
                  </a:cubicBezTo>
                  <a:close/>
                </a:path>
              </a:pathLst>
            </a:custGeom>
            <a:solidFill>
              <a:srgbClr val="4EAE3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30" name="Google Shape;430;p27"/>
            <p:cNvSpPr/>
            <p:nvPr/>
          </p:nvSpPr>
          <p:spPr>
            <a:xfrm>
              <a:off x="2323254" y="2017458"/>
              <a:ext cx="267213" cy="264316"/>
            </a:xfrm>
            <a:custGeom>
              <a:avLst/>
              <a:gdLst/>
              <a:ahLst/>
              <a:cxnLst/>
              <a:rect l="l" t="t" r="r" b="b"/>
              <a:pathLst>
                <a:path w="8395" h="8304" extrusionOk="0">
                  <a:moveTo>
                    <a:pt x="2739" y="3125"/>
                  </a:moveTo>
                  <a:lnTo>
                    <a:pt x="2965" y="3160"/>
                  </a:lnTo>
                  <a:lnTo>
                    <a:pt x="3060" y="3160"/>
                  </a:lnTo>
                  <a:lnTo>
                    <a:pt x="2905" y="3529"/>
                  </a:lnTo>
                  <a:lnTo>
                    <a:pt x="2620" y="3458"/>
                  </a:lnTo>
                  <a:lnTo>
                    <a:pt x="2739" y="3125"/>
                  </a:lnTo>
                  <a:close/>
                  <a:moveTo>
                    <a:pt x="3834" y="3041"/>
                  </a:moveTo>
                  <a:lnTo>
                    <a:pt x="4167" y="3446"/>
                  </a:lnTo>
                  <a:lnTo>
                    <a:pt x="4120" y="3541"/>
                  </a:lnTo>
                  <a:cubicBezTo>
                    <a:pt x="4096" y="3636"/>
                    <a:pt x="4132" y="3720"/>
                    <a:pt x="4227" y="3756"/>
                  </a:cubicBezTo>
                  <a:cubicBezTo>
                    <a:pt x="4239" y="3756"/>
                    <a:pt x="4251" y="3767"/>
                    <a:pt x="4286" y="3767"/>
                  </a:cubicBezTo>
                  <a:cubicBezTo>
                    <a:pt x="4358" y="3767"/>
                    <a:pt x="4417" y="3720"/>
                    <a:pt x="4429" y="3660"/>
                  </a:cubicBezTo>
                  <a:lnTo>
                    <a:pt x="4477" y="3541"/>
                  </a:lnTo>
                  <a:cubicBezTo>
                    <a:pt x="4501" y="3446"/>
                    <a:pt x="4489" y="3339"/>
                    <a:pt x="4429" y="3267"/>
                  </a:cubicBezTo>
                  <a:lnTo>
                    <a:pt x="4346" y="3160"/>
                  </a:lnTo>
                  <a:lnTo>
                    <a:pt x="4620" y="3386"/>
                  </a:lnTo>
                  <a:cubicBezTo>
                    <a:pt x="4649" y="3401"/>
                    <a:pt x="4683" y="3411"/>
                    <a:pt x="4719" y="3411"/>
                  </a:cubicBezTo>
                  <a:cubicBezTo>
                    <a:pt x="4741" y="3411"/>
                    <a:pt x="4764" y="3407"/>
                    <a:pt x="4787" y="3398"/>
                  </a:cubicBezTo>
                  <a:lnTo>
                    <a:pt x="5001" y="3303"/>
                  </a:lnTo>
                  <a:lnTo>
                    <a:pt x="5132" y="3458"/>
                  </a:lnTo>
                  <a:cubicBezTo>
                    <a:pt x="5156" y="3506"/>
                    <a:pt x="5215" y="3517"/>
                    <a:pt x="5263" y="3517"/>
                  </a:cubicBezTo>
                  <a:lnTo>
                    <a:pt x="5668" y="3482"/>
                  </a:lnTo>
                  <a:lnTo>
                    <a:pt x="5679" y="3565"/>
                  </a:lnTo>
                  <a:cubicBezTo>
                    <a:pt x="5703" y="3601"/>
                    <a:pt x="5668" y="3636"/>
                    <a:pt x="5668" y="3648"/>
                  </a:cubicBezTo>
                  <a:cubicBezTo>
                    <a:pt x="5656" y="3660"/>
                    <a:pt x="5620" y="3696"/>
                    <a:pt x="5596" y="3696"/>
                  </a:cubicBezTo>
                  <a:lnTo>
                    <a:pt x="4894" y="3756"/>
                  </a:lnTo>
                  <a:cubicBezTo>
                    <a:pt x="4798" y="3756"/>
                    <a:pt x="4727" y="3815"/>
                    <a:pt x="4679" y="3875"/>
                  </a:cubicBezTo>
                  <a:cubicBezTo>
                    <a:pt x="4656" y="3934"/>
                    <a:pt x="4620" y="3994"/>
                    <a:pt x="4644" y="4053"/>
                  </a:cubicBezTo>
                  <a:lnTo>
                    <a:pt x="4179" y="3898"/>
                  </a:lnTo>
                  <a:cubicBezTo>
                    <a:pt x="4167" y="3898"/>
                    <a:pt x="4167" y="3887"/>
                    <a:pt x="4144" y="3875"/>
                  </a:cubicBezTo>
                  <a:cubicBezTo>
                    <a:pt x="4120" y="3696"/>
                    <a:pt x="3965" y="3577"/>
                    <a:pt x="3798" y="3577"/>
                  </a:cubicBezTo>
                  <a:lnTo>
                    <a:pt x="3774" y="3577"/>
                  </a:lnTo>
                  <a:lnTo>
                    <a:pt x="3274" y="3589"/>
                  </a:lnTo>
                  <a:lnTo>
                    <a:pt x="3393" y="3220"/>
                  </a:lnTo>
                  <a:cubicBezTo>
                    <a:pt x="3405" y="3184"/>
                    <a:pt x="3441" y="3172"/>
                    <a:pt x="3465" y="3160"/>
                  </a:cubicBezTo>
                  <a:lnTo>
                    <a:pt x="3834" y="3041"/>
                  </a:lnTo>
                  <a:close/>
                  <a:moveTo>
                    <a:pt x="7596" y="3601"/>
                  </a:moveTo>
                  <a:cubicBezTo>
                    <a:pt x="7620" y="3601"/>
                    <a:pt x="7656" y="3601"/>
                    <a:pt x="7692" y="3636"/>
                  </a:cubicBezTo>
                  <a:lnTo>
                    <a:pt x="8025" y="3958"/>
                  </a:lnTo>
                  <a:lnTo>
                    <a:pt x="8025" y="4256"/>
                  </a:lnTo>
                  <a:cubicBezTo>
                    <a:pt x="7977" y="5232"/>
                    <a:pt x="7584" y="6137"/>
                    <a:pt x="6906" y="6815"/>
                  </a:cubicBezTo>
                  <a:cubicBezTo>
                    <a:pt x="6799" y="6923"/>
                    <a:pt x="6692" y="7030"/>
                    <a:pt x="6572" y="7113"/>
                  </a:cubicBezTo>
                  <a:cubicBezTo>
                    <a:pt x="6632" y="7030"/>
                    <a:pt x="6680" y="6935"/>
                    <a:pt x="6727" y="6851"/>
                  </a:cubicBezTo>
                  <a:lnTo>
                    <a:pt x="7465" y="5125"/>
                  </a:lnTo>
                  <a:cubicBezTo>
                    <a:pt x="7501" y="5065"/>
                    <a:pt x="7489" y="5006"/>
                    <a:pt x="7454" y="4958"/>
                  </a:cubicBezTo>
                  <a:cubicBezTo>
                    <a:pt x="7418" y="4910"/>
                    <a:pt x="7358" y="4887"/>
                    <a:pt x="7299" y="4887"/>
                  </a:cubicBezTo>
                  <a:lnTo>
                    <a:pt x="7227" y="4887"/>
                  </a:lnTo>
                  <a:lnTo>
                    <a:pt x="7632" y="4077"/>
                  </a:lnTo>
                  <a:cubicBezTo>
                    <a:pt x="7704" y="3946"/>
                    <a:pt x="7668" y="3779"/>
                    <a:pt x="7525" y="3696"/>
                  </a:cubicBezTo>
                  <a:lnTo>
                    <a:pt x="7501" y="3660"/>
                  </a:lnTo>
                  <a:lnTo>
                    <a:pt x="7513" y="3648"/>
                  </a:lnTo>
                  <a:cubicBezTo>
                    <a:pt x="7537" y="3601"/>
                    <a:pt x="7573" y="3601"/>
                    <a:pt x="7596" y="3601"/>
                  </a:cubicBezTo>
                  <a:close/>
                  <a:moveTo>
                    <a:pt x="4239" y="1"/>
                  </a:moveTo>
                  <a:cubicBezTo>
                    <a:pt x="4176" y="1"/>
                    <a:pt x="4112" y="2"/>
                    <a:pt x="4048" y="5"/>
                  </a:cubicBezTo>
                  <a:cubicBezTo>
                    <a:pt x="3001" y="41"/>
                    <a:pt x="2000" y="481"/>
                    <a:pt x="1262" y="1220"/>
                  </a:cubicBezTo>
                  <a:cubicBezTo>
                    <a:pt x="512" y="1970"/>
                    <a:pt x="84" y="2946"/>
                    <a:pt x="36" y="4006"/>
                  </a:cubicBezTo>
                  <a:cubicBezTo>
                    <a:pt x="0" y="5041"/>
                    <a:pt x="334" y="6053"/>
                    <a:pt x="1012" y="6863"/>
                  </a:cubicBezTo>
                  <a:cubicBezTo>
                    <a:pt x="1036" y="6911"/>
                    <a:pt x="1084" y="6923"/>
                    <a:pt x="1131" y="6923"/>
                  </a:cubicBezTo>
                  <a:cubicBezTo>
                    <a:pt x="1155" y="6923"/>
                    <a:pt x="1203" y="6911"/>
                    <a:pt x="1227" y="6875"/>
                  </a:cubicBezTo>
                  <a:cubicBezTo>
                    <a:pt x="1310" y="6815"/>
                    <a:pt x="1310" y="6708"/>
                    <a:pt x="1250" y="6649"/>
                  </a:cubicBezTo>
                  <a:cubicBezTo>
                    <a:pt x="631" y="5922"/>
                    <a:pt x="310" y="4982"/>
                    <a:pt x="357" y="4017"/>
                  </a:cubicBezTo>
                  <a:cubicBezTo>
                    <a:pt x="393" y="3053"/>
                    <a:pt x="786" y="2148"/>
                    <a:pt x="1465" y="1458"/>
                  </a:cubicBezTo>
                  <a:cubicBezTo>
                    <a:pt x="2155" y="779"/>
                    <a:pt x="3060" y="374"/>
                    <a:pt x="4025" y="338"/>
                  </a:cubicBezTo>
                  <a:cubicBezTo>
                    <a:pt x="4081" y="335"/>
                    <a:pt x="4137" y="334"/>
                    <a:pt x="4192" y="334"/>
                  </a:cubicBezTo>
                  <a:cubicBezTo>
                    <a:pt x="4358" y="334"/>
                    <a:pt x="4519" y="347"/>
                    <a:pt x="4679" y="374"/>
                  </a:cubicBezTo>
                  <a:lnTo>
                    <a:pt x="4906" y="636"/>
                  </a:lnTo>
                  <a:lnTo>
                    <a:pt x="4822" y="862"/>
                  </a:lnTo>
                  <a:lnTo>
                    <a:pt x="4679" y="624"/>
                  </a:lnTo>
                  <a:cubicBezTo>
                    <a:pt x="4656" y="577"/>
                    <a:pt x="4596" y="541"/>
                    <a:pt x="4536" y="541"/>
                  </a:cubicBezTo>
                  <a:lnTo>
                    <a:pt x="4001" y="541"/>
                  </a:lnTo>
                  <a:cubicBezTo>
                    <a:pt x="3941" y="541"/>
                    <a:pt x="3882" y="565"/>
                    <a:pt x="3858" y="624"/>
                  </a:cubicBezTo>
                  <a:lnTo>
                    <a:pt x="3477" y="1327"/>
                  </a:lnTo>
                  <a:cubicBezTo>
                    <a:pt x="3441" y="1410"/>
                    <a:pt x="3441" y="1529"/>
                    <a:pt x="3477" y="1624"/>
                  </a:cubicBezTo>
                  <a:cubicBezTo>
                    <a:pt x="3524" y="1708"/>
                    <a:pt x="3632" y="1767"/>
                    <a:pt x="3739" y="1791"/>
                  </a:cubicBezTo>
                  <a:lnTo>
                    <a:pt x="4036" y="1815"/>
                  </a:lnTo>
                  <a:cubicBezTo>
                    <a:pt x="4096" y="1815"/>
                    <a:pt x="4155" y="1803"/>
                    <a:pt x="4179" y="1743"/>
                  </a:cubicBezTo>
                  <a:lnTo>
                    <a:pt x="4286" y="1577"/>
                  </a:lnTo>
                  <a:lnTo>
                    <a:pt x="4346" y="1648"/>
                  </a:lnTo>
                  <a:lnTo>
                    <a:pt x="4298" y="1934"/>
                  </a:lnTo>
                  <a:lnTo>
                    <a:pt x="3798" y="2005"/>
                  </a:lnTo>
                  <a:cubicBezTo>
                    <a:pt x="3763" y="2005"/>
                    <a:pt x="3751" y="2029"/>
                    <a:pt x="3715" y="2041"/>
                  </a:cubicBezTo>
                  <a:lnTo>
                    <a:pt x="3072" y="2517"/>
                  </a:lnTo>
                  <a:cubicBezTo>
                    <a:pt x="3048" y="2541"/>
                    <a:pt x="3024" y="2577"/>
                    <a:pt x="3024" y="2601"/>
                  </a:cubicBezTo>
                  <a:lnTo>
                    <a:pt x="2941" y="2898"/>
                  </a:lnTo>
                  <a:lnTo>
                    <a:pt x="2727" y="2874"/>
                  </a:lnTo>
                  <a:cubicBezTo>
                    <a:pt x="2716" y="2874"/>
                    <a:pt x="2706" y="2873"/>
                    <a:pt x="2696" y="2873"/>
                  </a:cubicBezTo>
                  <a:cubicBezTo>
                    <a:pt x="2565" y="2873"/>
                    <a:pt x="2449" y="2943"/>
                    <a:pt x="2405" y="3065"/>
                  </a:cubicBezTo>
                  <a:lnTo>
                    <a:pt x="2274" y="3422"/>
                  </a:lnTo>
                  <a:cubicBezTo>
                    <a:pt x="2250" y="3494"/>
                    <a:pt x="2250" y="3589"/>
                    <a:pt x="2286" y="3660"/>
                  </a:cubicBezTo>
                  <a:cubicBezTo>
                    <a:pt x="2334" y="3732"/>
                    <a:pt x="2393" y="3791"/>
                    <a:pt x="2465" y="3815"/>
                  </a:cubicBezTo>
                  <a:cubicBezTo>
                    <a:pt x="2322" y="3887"/>
                    <a:pt x="2215" y="4029"/>
                    <a:pt x="2203" y="4196"/>
                  </a:cubicBezTo>
                  <a:lnTo>
                    <a:pt x="2203" y="4268"/>
                  </a:lnTo>
                  <a:lnTo>
                    <a:pt x="1739" y="4791"/>
                  </a:lnTo>
                  <a:cubicBezTo>
                    <a:pt x="1667" y="4863"/>
                    <a:pt x="1631" y="4970"/>
                    <a:pt x="1631" y="5077"/>
                  </a:cubicBezTo>
                  <a:lnTo>
                    <a:pt x="1631" y="5684"/>
                  </a:lnTo>
                  <a:cubicBezTo>
                    <a:pt x="1631" y="5839"/>
                    <a:pt x="1691" y="5994"/>
                    <a:pt x="1810" y="6101"/>
                  </a:cubicBezTo>
                  <a:lnTo>
                    <a:pt x="2239" y="6518"/>
                  </a:lnTo>
                  <a:cubicBezTo>
                    <a:pt x="2334" y="6613"/>
                    <a:pt x="2465" y="6673"/>
                    <a:pt x="2596" y="6684"/>
                  </a:cubicBezTo>
                  <a:lnTo>
                    <a:pt x="3882" y="6792"/>
                  </a:lnTo>
                  <a:lnTo>
                    <a:pt x="3882" y="6827"/>
                  </a:lnTo>
                  <a:cubicBezTo>
                    <a:pt x="3870" y="6994"/>
                    <a:pt x="3929" y="7149"/>
                    <a:pt x="4060" y="7232"/>
                  </a:cubicBezTo>
                  <a:lnTo>
                    <a:pt x="4286" y="7399"/>
                  </a:lnTo>
                  <a:lnTo>
                    <a:pt x="4263" y="7446"/>
                  </a:lnTo>
                  <a:cubicBezTo>
                    <a:pt x="4203" y="7601"/>
                    <a:pt x="4263" y="7804"/>
                    <a:pt x="4406" y="7899"/>
                  </a:cubicBezTo>
                  <a:lnTo>
                    <a:pt x="4465" y="7958"/>
                  </a:lnTo>
                  <a:cubicBezTo>
                    <a:pt x="4406" y="7958"/>
                    <a:pt x="4358" y="7982"/>
                    <a:pt x="4298" y="7982"/>
                  </a:cubicBezTo>
                  <a:cubicBezTo>
                    <a:pt x="4250" y="7984"/>
                    <a:pt x="4202" y="7985"/>
                    <a:pt x="4153" y="7985"/>
                  </a:cubicBezTo>
                  <a:cubicBezTo>
                    <a:pt x="3241" y="7985"/>
                    <a:pt x="2368" y="7666"/>
                    <a:pt x="1667" y="7089"/>
                  </a:cubicBezTo>
                  <a:cubicBezTo>
                    <a:pt x="1630" y="7062"/>
                    <a:pt x="1590" y="7050"/>
                    <a:pt x="1553" y="7050"/>
                  </a:cubicBezTo>
                  <a:cubicBezTo>
                    <a:pt x="1508" y="7050"/>
                    <a:pt x="1467" y="7068"/>
                    <a:pt x="1441" y="7101"/>
                  </a:cubicBezTo>
                  <a:cubicBezTo>
                    <a:pt x="1381" y="7173"/>
                    <a:pt x="1393" y="7280"/>
                    <a:pt x="1453" y="7327"/>
                  </a:cubicBezTo>
                  <a:cubicBezTo>
                    <a:pt x="2215" y="7958"/>
                    <a:pt x="3155" y="8304"/>
                    <a:pt x="4132" y="8304"/>
                  </a:cubicBezTo>
                  <a:lnTo>
                    <a:pt x="4298" y="8304"/>
                  </a:lnTo>
                  <a:cubicBezTo>
                    <a:pt x="5334" y="8256"/>
                    <a:pt x="6334" y="7827"/>
                    <a:pt x="7084" y="7089"/>
                  </a:cubicBezTo>
                  <a:cubicBezTo>
                    <a:pt x="7823" y="6339"/>
                    <a:pt x="8251" y="5363"/>
                    <a:pt x="8299" y="4303"/>
                  </a:cubicBezTo>
                  <a:cubicBezTo>
                    <a:pt x="8394" y="3220"/>
                    <a:pt x="8049" y="2208"/>
                    <a:pt x="7382" y="1422"/>
                  </a:cubicBezTo>
                  <a:cubicBezTo>
                    <a:pt x="7350" y="1377"/>
                    <a:pt x="7304" y="1356"/>
                    <a:pt x="7258" y="1356"/>
                  </a:cubicBezTo>
                  <a:cubicBezTo>
                    <a:pt x="7220" y="1356"/>
                    <a:pt x="7183" y="1371"/>
                    <a:pt x="7156" y="1398"/>
                  </a:cubicBezTo>
                  <a:cubicBezTo>
                    <a:pt x="7084" y="1458"/>
                    <a:pt x="7084" y="1565"/>
                    <a:pt x="7144" y="1624"/>
                  </a:cubicBezTo>
                  <a:cubicBezTo>
                    <a:pt x="7584" y="2148"/>
                    <a:pt x="7870" y="2791"/>
                    <a:pt x="7989" y="3458"/>
                  </a:cubicBezTo>
                  <a:lnTo>
                    <a:pt x="7942" y="3410"/>
                  </a:lnTo>
                  <a:cubicBezTo>
                    <a:pt x="7867" y="3335"/>
                    <a:pt x="7754" y="3289"/>
                    <a:pt x="7628" y="3289"/>
                  </a:cubicBezTo>
                  <a:cubicBezTo>
                    <a:pt x="7614" y="3289"/>
                    <a:pt x="7599" y="3290"/>
                    <a:pt x="7584" y="3291"/>
                  </a:cubicBezTo>
                  <a:cubicBezTo>
                    <a:pt x="7454" y="3303"/>
                    <a:pt x="7334" y="3386"/>
                    <a:pt x="7263" y="3506"/>
                  </a:cubicBezTo>
                  <a:lnTo>
                    <a:pt x="7227" y="3541"/>
                  </a:lnTo>
                  <a:cubicBezTo>
                    <a:pt x="7156" y="3541"/>
                    <a:pt x="7084" y="3577"/>
                    <a:pt x="7025" y="3625"/>
                  </a:cubicBezTo>
                  <a:lnTo>
                    <a:pt x="6811" y="3363"/>
                  </a:lnTo>
                  <a:cubicBezTo>
                    <a:pt x="6779" y="3325"/>
                    <a:pt x="6739" y="3307"/>
                    <a:pt x="6698" y="3307"/>
                  </a:cubicBezTo>
                  <a:cubicBezTo>
                    <a:pt x="6661" y="3307"/>
                    <a:pt x="6625" y="3322"/>
                    <a:pt x="6596" y="3351"/>
                  </a:cubicBezTo>
                  <a:cubicBezTo>
                    <a:pt x="6513" y="3410"/>
                    <a:pt x="6513" y="3517"/>
                    <a:pt x="6572" y="3577"/>
                  </a:cubicBezTo>
                  <a:lnTo>
                    <a:pt x="6906" y="3958"/>
                  </a:lnTo>
                  <a:cubicBezTo>
                    <a:pt x="6930" y="3994"/>
                    <a:pt x="6977" y="4017"/>
                    <a:pt x="7025" y="4017"/>
                  </a:cubicBezTo>
                  <a:cubicBezTo>
                    <a:pt x="7073" y="4017"/>
                    <a:pt x="7108" y="4006"/>
                    <a:pt x="7144" y="3970"/>
                  </a:cubicBezTo>
                  <a:lnTo>
                    <a:pt x="7251" y="3875"/>
                  </a:lnTo>
                  <a:lnTo>
                    <a:pt x="7382" y="3958"/>
                  </a:lnTo>
                  <a:lnTo>
                    <a:pt x="6894" y="4934"/>
                  </a:lnTo>
                  <a:lnTo>
                    <a:pt x="6858" y="4934"/>
                  </a:lnTo>
                  <a:cubicBezTo>
                    <a:pt x="6834" y="4934"/>
                    <a:pt x="6787" y="4910"/>
                    <a:pt x="6775" y="4887"/>
                  </a:cubicBezTo>
                  <a:lnTo>
                    <a:pt x="6132" y="4101"/>
                  </a:lnTo>
                  <a:cubicBezTo>
                    <a:pt x="6098" y="4053"/>
                    <a:pt x="6049" y="4033"/>
                    <a:pt x="6001" y="4033"/>
                  </a:cubicBezTo>
                  <a:cubicBezTo>
                    <a:pt x="5966" y="4033"/>
                    <a:pt x="5931" y="4045"/>
                    <a:pt x="5906" y="4065"/>
                  </a:cubicBezTo>
                  <a:cubicBezTo>
                    <a:pt x="5834" y="4125"/>
                    <a:pt x="5834" y="4232"/>
                    <a:pt x="5882" y="4291"/>
                  </a:cubicBezTo>
                  <a:lnTo>
                    <a:pt x="6513" y="5077"/>
                  </a:lnTo>
                  <a:cubicBezTo>
                    <a:pt x="6608" y="5184"/>
                    <a:pt x="6739" y="5244"/>
                    <a:pt x="6894" y="5244"/>
                  </a:cubicBezTo>
                  <a:lnTo>
                    <a:pt x="7096" y="5232"/>
                  </a:lnTo>
                  <a:lnTo>
                    <a:pt x="6453" y="6720"/>
                  </a:lnTo>
                  <a:cubicBezTo>
                    <a:pt x="6418" y="6815"/>
                    <a:pt x="6346" y="6923"/>
                    <a:pt x="6275" y="7018"/>
                  </a:cubicBezTo>
                  <a:lnTo>
                    <a:pt x="5775" y="7625"/>
                  </a:lnTo>
                  <a:cubicBezTo>
                    <a:pt x="5513" y="7744"/>
                    <a:pt x="5251" y="7816"/>
                    <a:pt x="4965" y="7875"/>
                  </a:cubicBezTo>
                  <a:lnTo>
                    <a:pt x="4691" y="7625"/>
                  </a:lnTo>
                  <a:cubicBezTo>
                    <a:pt x="4656" y="7589"/>
                    <a:pt x="4644" y="7554"/>
                    <a:pt x="4656" y="7506"/>
                  </a:cubicBezTo>
                  <a:lnTo>
                    <a:pt x="4703" y="7339"/>
                  </a:lnTo>
                  <a:cubicBezTo>
                    <a:pt x="4715" y="7280"/>
                    <a:pt x="4703" y="7208"/>
                    <a:pt x="4644" y="7161"/>
                  </a:cubicBezTo>
                  <a:lnTo>
                    <a:pt x="4322" y="6923"/>
                  </a:lnTo>
                  <a:cubicBezTo>
                    <a:pt x="4298" y="6899"/>
                    <a:pt x="4286" y="6863"/>
                    <a:pt x="4286" y="6815"/>
                  </a:cubicBezTo>
                  <a:lnTo>
                    <a:pt x="4310" y="6613"/>
                  </a:lnTo>
                  <a:cubicBezTo>
                    <a:pt x="4310" y="6565"/>
                    <a:pt x="4310" y="6518"/>
                    <a:pt x="4286" y="6494"/>
                  </a:cubicBezTo>
                  <a:cubicBezTo>
                    <a:pt x="4251" y="6458"/>
                    <a:pt x="4203" y="6434"/>
                    <a:pt x="4167" y="6434"/>
                  </a:cubicBezTo>
                  <a:lnTo>
                    <a:pt x="2703" y="6315"/>
                  </a:lnTo>
                  <a:cubicBezTo>
                    <a:pt x="2643" y="6315"/>
                    <a:pt x="2596" y="6280"/>
                    <a:pt x="2560" y="6244"/>
                  </a:cubicBezTo>
                  <a:lnTo>
                    <a:pt x="2120" y="5827"/>
                  </a:lnTo>
                  <a:cubicBezTo>
                    <a:pt x="2084" y="5780"/>
                    <a:pt x="2048" y="5708"/>
                    <a:pt x="2048" y="5649"/>
                  </a:cubicBezTo>
                  <a:lnTo>
                    <a:pt x="2048" y="5030"/>
                  </a:lnTo>
                  <a:cubicBezTo>
                    <a:pt x="2048" y="5006"/>
                    <a:pt x="2060" y="4970"/>
                    <a:pt x="2084" y="4958"/>
                  </a:cubicBezTo>
                  <a:lnTo>
                    <a:pt x="2572" y="4398"/>
                  </a:lnTo>
                  <a:cubicBezTo>
                    <a:pt x="2596" y="4363"/>
                    <a:pt x="2620" y="4339"/>
                    <a:pt x="2620" y="4291"/>
                  </a:cubicBezTo>
                  <a:lnTo>
                    <a:pt x="2620" y="4160"/>
                  </a:lnTo>
                  <a:cubicBezTo>
                    <a:pt x="2620" y="4113"/>
                    <a:pt x="2643" y="4065"/>
                    <a:pt x="2691" y="4053"/>
                  </a:cubicBezTo>
                  <a:lnTo>
                    <a:pt x="3072" y="3887"/>
                  </a:lnTo>
                  <a:lnTo>
                    <a:pt x="3810" y="3875"/>
                  </a:lnTo>
                  <a:cubicBezTo>
                    <a:pt x="3822" y="3875"/>
                    <a:pt x="3834" y="3887"/>
                    <a:pt x="3834" y="3898"/>
                  </a:cubicBezTo>
                  <a:cubicBezTo>
                    <a:pt x="3846" y="4029"/>
                    <a:pt x="3953" y="4137"/>
                    <a:pt x="4072" y="4184"/>
                  </a:cubicBezTo>
                  <a:lnTo>
                    <a:pt x="4596" y="4363"/>
                  </a:lnTo>
                  <a:cubicBezTo>
                    <a:pt x="4628" y="4370"/>
                    <a:pt x="4661" y="4374"/>
                    <a:pt x="4693" y="4374"/>
                  </a:cubicBezTo>
                  <a:cubicBezTo>
                    <a:pt x="4766" y="4374"/>
                    <a:pt x="4836" y="4353"/>
                    <a:pt x="4894" y="4303"/>
                  </a:cubicBezTo>
                  <a:cubicBezTo>
                    <a:pt x="4953" y="4244"/>
                    <a:pt x="5001" y="4148"/>
                    <a:pt x="4989" y="4065"/>
                  </a:cubicBezTo>
                  <a:lnTo>
                    <a:pt x="5644" y="4017"/>
                  </a:lnTo>
                  <a:cubicBezTo>
                    <a:pt x="5751" y="4006"/>
                    <a:pt x="5882" y="3946"/>
                    <a:pt x="5953" y="3839"/>
                  </a:cubicBezTo>
                  <a:cubicBezTo>
                    <a:pt x="6025" y="3732"/>
                    <a:pt x="6060" y="3613"/>
                    <a:pt x="6025" y="3482"/>
                  </a:cubicBezTo>
                  <a:lnTo>
                    <a:pt x="6013" y="3398"/>
                  </a:lnTo>
                  <a:cubicBezTo>
                    <a:pt x="5980" y="3258"/>
                    <a:pt x="5870" y="3157"/>
                    <a:pt x="5725" y="3157"/>
                  </a:cubicBezTo>
                  <a:cubicBezTo>
                    <a:pt x="5710" y="3157"/>
                    <a:pt x="5695" y="3158"/>
                    <a:pt x="5679" y="3160"/>
                  </a:cubicBezTo>
                  <a:lnTo>
                    <a:pt x="5346" y="3184"/>
                  </a:lnTo>
                  <a:lnTo>
                    <a:pt x="5298" y="3125"/>
                  </a:lnTo>
                  <a:lnTo>
                    <a:pt x="5739" y="2684"/>
                  </a:lnTo>
                  <a:cubicBezTo>
                    <a:pt x="5799" y="2624"/>
                    <a:pt x="5799" y="2517"/>
                    <a:pt x="5739" y="2458"/>
                  </a:cubicBezTo>
                  <a:cubicBezTo>
                    <a:pt x="5709" y="2428"/>
                    <a:pt x="5671" y="2413"/>
                    <a:pt x="5632" y="2413"/>
                  </a:cubicBezTo>
                  <a:cubicBezTo>
                    <a:pt x="5593" y="2413"/>
                    <a:pt x="5554" y="2428"/>
                    <a:pt x="5525" y="2458"/>
                  </a:cubicBezTo>
                  <a:lnTo>
                    <a:pt x="4965" y="3005"/>
                  </a:lnTo>
                  <a:lnTo>
                    <a:pt x="4787" y="3077"/>
                  </a:lnTo>
                  <a:lnTo>
                    <a:pt x="4286" y="2696"/>
                  </a:lnTo>
                  <a:cubicBezTo>
                    <a:pt x="4251" y="2669"/>
                    <a:pt x="4208" y="2656"/>
                    <a:pt x="4169" y="2656"/>
                  </a:cubicBezTo>
                  <a:cubicBezTo>
                    <a:pt x="4156" y="2656"/>
                    <a:pt x="4144" y="2657"/>
                    <a:pt x="4132" y="2660"/>
                  </a:cubicBezTo>
                  <a:lnTo>
                    <a:pt x="3417" y="2886"/>
                  </a:lnTo>
                  <a:cubicBezTo>
                    <a:pt x="3405" y="2886"/>
                    <a:pt x="3370" y="2898"/>
                    <a:pt x="3358" y="2922"/>
                  </a:cubicBezTo>
                  <a:lnTo>
                    <a:pt x="3405" y="2708"/>
                  </a:lnTo>
                  <a:lnTo>
                    <a:pt x="3977" y="2291"/>
                  </a:lnTo>
                  <a:lnTo>
                    <a:pt x="4548" y="2208"/>
                  </a:lnTo>
                  <a:cubicBezTo>
                    <a:pt x="4632" y="2184"/>
                    <a:pt x="4691" y="2148"/>
                    <a:pt x="4691" y="2065"/>
                  </a:cubicBezTo>
                  <a:lnTo>
                    <a:pt x="4751" y="1589"/>
                  </a:lnTo>
                  <a:cubicBezTo>
                    <a:pt x="4751" y="1553"/>
                    <a:pt x="4751" y="1505"/>
                    <a:pt x="4715" y="1470"/>
                  </a:cubicBezTo>
                  <a:lnTo>
                    <a:pt x="4477" y="1172"/>
                  </a:lnTo>
                  <a:cubicBezTo>
                    <a:pt x="4441" y="1136"/>
                    <a:pt x="4406" y="1112"/>
                    <a:pt x="4346" y="1112"/>
                  </a:cubicBezTo>
                  <a:cubicBezTo>
                    <a:pt x="4298" y="1112"/>
                    <a:pt x="4239" y="1148"/>
                    <a:pt x="4215" y="1196"/>
                  </a:cubicBezTo>
                  <a:lnTo>
                    <a:pt x="4036" y="1446"/>
                  </a:lnTo>
                  <a:lnTo>
                    <a:pt x="3834" y="1434"/>
                  </a:lnTo>
                  <a:lnTo>
                    <a:pt x="4155" y="815"/>
                  </a:lnTo>
                  <a:lnTo>
                    <a:pt x="4477" y="815"/>
                  </a:lnTo>
                  <a:lnTo>
                    <a:pt x="4727" y="1267"/>
                  </a:lnTo>
                  <a:cubicBezTo>
                    <a:pt x="4763" y="1327"/>
                    <a:pt x="4822" y="1350"/>
                    <a:pt x="4882" y="1350"/>
                  </a:cubicBezTo>
                  <a:cubicBezTo>
                    <a:pt x="4941" y="1350"/>
                    <a:pt x="5001" y="1315"/>
                    <a:pt x="5025" y="1255"/>
                  </a:cubicBezTo>
                  <a:lnTo>
                    <a:pt x="5251" y="719"/>
                  </a:lnTo>
                  <a:cubicBezTo>
                    <a:pt x="5298" y="624"/>
                    <a:pt x="5287" y="505"/>
                    <a:pt x="5215" y="434"/>
                  </a:cubicBezTo>
                  <a:lnTo>
                    <a:pt x="5215" y="434"/>
                  </a:lnTo>
                  <a:cubicBezTo>
                    <a:pt x="5751" y="577"/>
                    <a:pt x="6263" y="839"/>
                    <a:pt x="6692" y="1208"/>
                  </a:cubicBezTo>
                  <a:cubicBezTo>
                    <a:pt x="6724" y="1234"/>
                    <a:pt x="6763" y="1247"/>
                    <a:pt x="6801" y="1247"/>
                  </a:cubicBezTo>
                  <a:cubicBezTo>
                    <a:pt x="6847" y="1247"/>
                    <a:pt x="6892" y="1228"/>
                    <a:pt x="6918" y="1196"/>
                  </a:cubicBezTo>
                  <a:cubicBezTo>
                    <a:pt x="6977" y="1112"/>
                    <a:pt x="6965" y="1017"/>
                    <a:pt x="6906" y="969"/>
                  </a:cubicBezTo>
                  <a:cubicBezTo>
                    <a:pt x="6157" y="343"/>
                    <a:pt x="5219" y="1"/>
                    <a:pt x="4239" y="1"/>
                  </a:cubicBezTo>
                  <a:close/>
                </a:path>
              </a:pathLst>
            </a:custGeom>
            <a:solidFill>
              <a:srgbClr val="4EAE3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sp>
        <p:nvSpPr>
          <p:cNvPr id="431" name="Google Shape;431;p27"/>
          <p:cNvSpPr txBox="1"/>
          <p:nvPr/>
        </p:nvSpPr>
        <p:spPr>
          <a:xfrm>
            <a:off x="2133601" y="299000"/>
            <a:ext cx="8029574" cy="381965"/>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accent1"/>
              </a:buClr>
              <a:buSzPts val="3200"/>
              <a:buFont typeface="Arial"/>
              <a:buNone/>
            </a:pPr>
            <a:r>
              <a:rPr lang="en-US" sz="3200" b="1">
                <a:solidFill>
                  <a:schemeClr val="accent1"/>
                </a:solidFill>
                <a:latin typeface="Calibri"/>
                <a:ea typeface="Calibri"/>
                <a:cs typeface="Calibri"/>
                <a:sym typeface="Calibri"/>
              </a:rPr>
              <a:t>2.1. Säkerställa efterlevande av GDPR</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28"/>
          <p:cNvSpPr/>
          <p:nvPr/>
        </p:nvSpPr>
        <p:spPr>
          <a:xfrm>
            <a:off x="2039902" y="1490231"/>
            <a:ext cx="96761" cy="317649"/>
          </a:xfrm>
          <a:prstGeom prst="rect">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F3F3F"/>
              </a:solidFill>
              <a:latin typeface="Calibri"/>
              <a:ea typeface="Calibri"/>
              <a:cs typeface="Calibri"/>
              <a:sym typeface="Calibri"/>
            </a:endParaRPr>
          </a:p>
        </p:txBody>
      </p:sp>
      <p:sp>
        <p:nvSpPr>
          <p:cNvPr id="437" name="Google Shape;437;p28"/>
          <p:cNvSpPr txBox="1"/>
          <p:nvPr/>
        </p:nvSpPr>
        <p:spPr>
          <a:xfrm>
            <a:off x="2143972" y="1412062"/>
            <a:ext cx="7174553" cy="461665"/>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Personlig information</a:t>
            </a:r>
            <a:endParaRPr sz="2400">
              <a:solidFill>
                <a:schemeClr val="dk1"/>
              </a:solidFill>
              <a:latin typeface="Calibri"/>
              <a:ea typeface="Calibri"/>
              <a:cs typeface="Calibri"/>
              <a:sym typeface="Calibri"/>
            </a:endParaRPr>
          </a:p>
        </p:txBody>
      </p:sp>
      <p:sp>
        <p:nvSpPr>
          <p:cNvPr id="438" name="Google Shape;438;p28"/>
          <p:cNvSpPr txBox="1"/>
          <p:nvPr/>
        </p:nvSpPr>
        <p:spPr>
          <a:xfrm>
            <a:off x="1925131" y="1842949"/>
            <a:ext cx="7437943" cy="4247317"/>
          </a:xfrm>
          <a:prstGeom prst="rect">
            <a:avLst/>
          </a:prstGeom>
          <a:noFill/>
          <a:ln>
            <a:noFill/>
          </a:ln>
        </p:spPr>
        <p:txBody>
          <a:bodyPr spcFirstLastPara="1" wrap="square" lIns="91425" tIns="45700" rIns="91425" bIns="45700" anchor="t" anchorCtr="0">
            <a:spAutoFit/>
          </a:bodyPr>
          <a:lstStyle/>
          <a:p>
            <a:pPr marL="285750" marR="0" lvl="0" indent="-285750" algn="just"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all information om en identifierad eller identifierbar person, även känd som den registrerade </a:t>
            </a:r>
            <a:endParaRPr/>
          </a:p>
          <a:p>
            <a:pPr marL="285750" marR="0" lvl="0" indent="-171450" algn="just"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Namn (t.ex. Anders Svensson)</a:t>
            </a:r>
            <a:endParaRPr sz="180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Address (t.ex. Kungsgatan, 11, postnummer 26335)</a:t>
            </a:r>
            <a:endParaRPr sz="180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ID korts-/passnummer (t.ex. 36000020)</a:t>
            </a:r>
            <a:endParaRPr sz="180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Inkomst (t.ex. 50000kr)</a:t>
            </a:r>
            <a:endParaRPr sz="180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Kulturell profil (t.ex. svensk)</a:t>
            </a:r>
            <a:endParaRPr sz="180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Internet Protocol (IP) address (192.168.20.10)</a:t>
            </a:r>
            <a:endParaRPr sz="180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uppgifter som innehas av ett sjukhus eller en läkare (som unikt identifierar en person av hälsoskäl) (t.ex. blodtryck).</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b="1">
              <a:solidFill>
                <a:schemeClr val="dk1"/>
              </a:solidFill>
              <a:latin typeface="Calibri"/>
              <a:ea typeface="Calibri"/>
              <a:cs typeface="Calibri"/>
              <a:sym typeface="Calibri"/>
            </a:endParaRPr>
          </a:p>
        </p:txBody>
      </p:sp>
      <p:grpSp>
        <p:nvGrpSpPr>
          <p:cNvPr id="439" name="Google Shape;439;p28"/>
          <p:cNvGrpSpPr/>
          <p:nvPr/>
        </p:nvGrpSpPr>
        <p:grpSpPr>
          <a:xfrm>
            <a:off x="4707336" y="5400185"/>
            <a:ext cx="900930" cy="737820"/>
            <a:chOff x="2280029" y="1970604"/>
            <a:chExt cx="353631" cy="354395"/>
          </a:xfrm>
        </p:grpSpPr>
        <p:sp>
          <p:nvSpPr>
            <p:cNvPr id="440" name="Google Shape;440;p28"/>
            <p:cNvSpPr/>
            <p:nvPr/>
          </p:nvSpPr>
          <p:spPr>
            <a:xfrm>
              <a:off x="2309981" y="2069086"/>
              <a:ext cx="323679" cy="255913"/>
            </a:xfrm>
            <a:custGeom>
              <a:avLst/>
              <a:gdLst/>
              <a:ahLst/>
              <a:cxnLst/>
              <a:rect l="l" t="t" r="r" b="b"/>
              <a:pathLst>
                <a:path w="10169" h="8040" extrusionOk="0">
                  <a:moveTo>
                    <a:pt x="9473" y="0"/>
                  </a:moveTo>
                  <a:cubicBezTo>
                    <a:pt x="9451" y="0"/>
                    <a:pt x="9428" y="5"/>
                    <a:pt x="9406" y="14"/>
                  </a:cubicBezTo>
                  <a:cubicBezTo>
                    <a:pt x="9335" y="62"/>
                    <a:pt x="9287" y="157"/>
                    <a:pt x="9335" y="240"/>
                  </a:cubicBezTo>
                  <a:cubicBezTo>
                    <a:pt x="9656" y="943"/>
                    <a:pt x="9835" y="1705"/>
                    <a:pt x="9835" y="2491"/>
                  </a:cubicBezTo>
                  <a:cubicBezTo>
                    <a:pt x="9835" y="3884"/>
                    <a:pt x="9287" y="5193"/>
                    <a:pt x="8299" y="6194"/>
                  </a:cubicBezTo>
                  <a:cubicBezTo>
                    <a:pt x="7323" y="7182"/>
                    <a:pt x="6001" y="7729"/>
                    <a:pt x="4596" y="7729"/>
                  </a:cubicBezTo>
                  <a:cubicBezTo>
                    <a:pt x="3763" y="7729"/>
                    <a:pt x="2977" y="7539"/>
                    <a:pt x="2251" y="7158"/>
                  </a:cubicBezTo>
                  <a:cubicBezTo>
                    <a:pt x="1632" y="6848"/>
                    <a:pt x="1084" y="6420"/>
                    <a:pt x="620" y="5896"/>
                  </a:cubicBezTo>
                  <a:lnTo>
                    <a:pt x="620" y="5896"/>
                  </a:lnTo>
                  <a:lnTo>
                    <a:pt x="1263" y="6110"/>
                  </a:lnTo>
                  <a:cubicBezTo>
                    <a:pt x="1279" y="6114"/>
                    <a:pt x="1295" y="6116"/>
                    <a:pt x="1311" y="6116"/>
                  </a:cubicBezTo>
                  <a:cubicBezTo>
                    <a:pt x="1385" y="6116"/>
                    <a:pt x="1447" y="6072"/>
                    <a:pt x="1477" y="6003"/>
                  </a:cubicBezTo>
                  <a:cubicBezTo>
                    <a:pt x="1501" y="5908"/>
                    <a:pt x="1453" y="5824"/>
                    <a:pt x="1370" y="5789"/>
                  </a:cubicBezTo>
                  <a:lnTo>
                    <a:pt x="203" y="5408"/>
                  </a:lnTo>
                  <a:cubicBezTo>
                    <a:pt x="187" y="5405"/>
                    <a:pt x="171" y="5403"/>
                    <a:pt x="156" y="5403"/>
                  </a:cubicBezTo>
                  <a:cubicBezTo>
                    <a:pt x="114" y="5403"/>
                    <a:pt x="77" y="5414"/>
                    <a:pt x="60" y="5432"/>
                  </a:cubicBezTo>
                  <a:cubicBezTo>
                    <a:pt x="12" y="5467"/>
                    <a:pt x="0" y="5527"/>
                    <a:pt x="0" y="5586"/>
                  </a:cubicBezTo>
                  <a:lnTo>
                    <a:pt x="191" y="6944"/>
                  </a:lnTo>
                  <a:cubicBezTo>
                    <a:pt x="203" y="7015"/>
                    <a:pt x="262" y="7075"/>
                    <a:pt x="358" y="7075"/>
                  </a:cubicBezTo>
                  <a:lnTo>
                    <a:pt x="381" y="7075"/>
                  </a:lnTo>
                  <a:cubicBezTo>
                    <a:pt x="477" y="7063"/>
                    <a:pt x="536" y="6979"/>
                    <a:pt x="524" y="6896"/>
                  </a:cubicBezTo>
                  <a:lnTo>
                    <a:pt x="417" y="6134"/>
                  </a:lnTo>
                  <a:lnTo>
                    <a:pt x="417" y="6134"/>
                  </a:lnTo>
                  <a:cubicBezTo>
                    <a:pt x="893" y="6670"/>
                    <a:pt x="1453" y="7122"/>
                    <a:pt x="2096" y="7444"/>
                  </a:cubicBezTo>
                  <a:cubicBezTo>
                    <a:pt x="2870" y="7849"/>
                    <a:pt x="3715" y="8039"/>
                    <a:pt x="4596" y="8039"/>
                  </a:cubicBezTo>
                  <a:cubicBezTo>
                    <a:pt x="6085" y="8039"/>
                    <a:pt x="7490" y="7456"/>
                    <a:pt x="8525" y="6420"/>
                  </a:cubicBezTo>
                  <a:cubicBezTo>
                    <a:pt x="9585" y="5360"/>
                    <a:pt x="10145" y="3979"/>
                    <a:pt x="10145" y="2491"/>
                  </a:cubicBezTo>
                  <a:cubicBezTo>
                    <a:pt x="10168" y="1645"/>
                    <a:pt x="9990" y="836"/>
                    <a:pt x="9633" y="98"/>
                  </a:cubicBezTo>
                  <a:cubicBezTo>
                    <a:pt x="9597" y="36"/>
                    <a:pt x="9536" y="0"/>
                    <a:pt x="9473" y="0"/>
                  </a:cubicBezTo>
                  <a:close/>
                </a:path>
              </a:pathLst>
            </a:custGeom>
            <a:solidFill>
              <a:srgbClr val="4EAE3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41" name="Google Shape;441;p28"/>
            <p:cNvSpPr/>
            <p:nvPr/>
          </p:nvSpPr>
          <p:spPr>
            <a:xfrm>
              <a:off x="2280029" y="1970604"/>
              <a:ext cx="322565" cy="255468"/>
            </a:xfrm>
            <a:custGeom>
              <a:avLst/>
              <a:gdLst/>
              <a:ahLst/>
              <a:cxnLst/>
              <a:rect l="l" t="t" r="r" b="b"/>
              <a:pathLst>
                <a:path w="10134" h="8026" extrusionOk="0">
                  <a:moveTo>
                    <a:pt x="5549" y="1"/>
                  </a:moveTo>
                  <a:cubicBezTo>
                    <a:pt x="4061" y="1"/>
                    <a:pt x="2668" y="584"/>
                    <a:pt x="1620" y="1620"/>
                  </a:cubicBezTo>
                  <a:cubicBezTo>
                    <a:pt x="572" y="2680"/>
                    <a:pt x="1" y="4061"/>
                    <a:pt x="1" y="5549"/>
                  </a:cubicBezTo>
                  <a:cubicBezTo>
                    <a:pt x="1" y="6382"/>
                    <a:pt x="179" y="7192"/>
                    <a:pt x="537" y="7930"/>
                  </a:cubicBezTo>
                  <a:cubicBezTo>
                    <a:pt x="572" y="7990"/>
                    <a:pt x="632" y="8026"/>
                    <a:pt x="691" y="8026"/>
                  </a:cubicBezTo>
                  <a:cubicBezTo>
                    <a:pt x="715" y="8026"/>
                    <a:pt x="727" y="8026"/>
                    <a:pt x="763" y="8002"/>
                  </a:cubicBezTo>
                  <a:cubicBezTo>
                    <a:pt x="834" y="7966"/>
                    <a:pt x="882" y="7871"/>
                    <a:pt x="834" y="7787"/>
                  </a:cubicBezTo>
                  <a:cubicBezTo>
                    <a:pt x="513" y="7085"/>
                    <a:pt x="334" y="6323"/>
                    <a:pt x="334" y="5537"/>
                  </a:cubicBezTo>
                  <a:cubicBezTo>
                    <a:pt x="334" y="4132"/>
                    <a:pt x="882" y="2822"/>
                    <a:pt x="1858" y="1834"/>
                  </a:cubicBezTo>
                  <a:cubicBezTo>
                    <a:pt x="2846" y="834"/>
                    <a:pt x="4168" y="298"/>
                    <a:pt x="5573" y="298"/>
                  </a:cubicBezTo>
                  <a:cubicBezTo>
                    <a:pt x="7097" y="298"/>
                    <a:pt x="8550" y="965"/>
                    <a:pt x="9538" y="2132"/>
                  </a:cubicBezTo>
                  <a:lnTo>
                    <a:pt x="8907" y="1918"/>
                  </a:lnTo>
                  <a:cubicBezTo>
                    <a:pt x="8890" y="1913"/>
                    <a:pt x="8874" y="1911"/>
                    <a:pt x="8858" y="1911"/>
                  </a:cubicBezTo>
                  <a:cubicBezTo>
                    <a:pt x="8784" y="1911"/>
                    <a:pt x="8722" y="1956"/>
                    <a:pt x="8692" y="2025"/>
                  </a:cubicBezTo>
                  <a:cubicBezTo>
                    <a:pt x="8669" y="2120"/>
                    <a:pt x="8704" y="2203"/>
                    <a:pt x="8800" y="2227"/>
                  </a:cubicBezTo>
                  <a:lnTo>
                    <a:pt x="9955" y="2620"/>
                  </a:lnTo>
                  <a:cubicBezTo>
                    <a:pt x="9978" y="2620"/>
                    <a:pt x="9990" y="2632"/>
                    <a:pt x="10002" y="2632"/>
                  </a:cubicBezTo>
                  <a:cubicBezTo>
                    <a:pt x="10050" y="2632"/>
                    <a:pt x="10074" y="2620"/>
                    <a:pt x="10109" y="2596"/>
                  </a:cubicBezTo>
                  <a:cubicBezTo>
                    <a:pt x="10121" y="2572"/>
                    <a:pt x="10133" y="2513"/>
                    <a:pt x="10133" y="2453"/>
                  </a:cubicBezTo>
                  <a:lnTo>
                    <a:pt x="9943" y="1108"/>
                  </a:lnTo>
                  <a:cubicBezTo>
                    <a:pt x="9932" y="1021"/>
                    <a:pt x="9871" y="964"/>
                    <a:pt x="9788" y="964"/>
                  </a:cubicBezTo>
                  <a:cubicBezTo>
                    <a:pt x="9780" y="964"/>
                    <a:pt x="9772" y="964"/>
                    <a:pt x="9764" y="965"/>
                  </a:cubicBezTo>
                  <a:cubicBezTo>
                    <a:pt x="9681" y="989"/>
                    <a:pt x="9621" y="1060"/>
                    <a:pt x="9633" y="1144"/>
                  </a:cubicBezTo>
                  <a:lnTo>
                    <a:pt x="9740" y="1906"/>
                  </a:lnTo>
                  <a:cubicBezTo>
                    <a:pt x="8681" y="703"/>
                    <a:pt x="7157" y="1"/>
                    <a:pt x="5549" y="1"/>
                  </a:cubicBezTo>
                  <a:close/>
                </a:path>
              </a:pathLst>
            </a:custGeom>
            <a:solidFill>
              <a:srgbClr val="4EAE3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42" name="Google Shape;442;p28"/>
            <p:cNvSpPr/>
            <p:nvPr/>
          </p:nvSpPr>
          <p:spPr>
            <a:xfrm>
              <a:off x="2411169" y="2064598"/>
              <a:ext cx="17093" cy="26928"/>
            </a:xfrm>
            <a:custGeom>
              <a:avLst/>
              <a:gdLst/>
              <a:ahLst/>
              <a:cxnLst/>
              <a:rect l="l" t="t" r="r" b="b"/>
              <a:pathLst>
                <a:path w="537" h="846" extrusionOk="0">
                  <a:moveTo>
                    <a:pt x="358" y="0"/>
                  </a:moveTo>
                  <a:cubicBezTo>
                    <a:pt x="274" y="0"/>
                    <a:pt x="191" y="72"/>
                    <a:pt x="191" y="155"/>
                  </a:cubicBezTo>
                  <a:lnTo>
                    <a:pt x="191" y="453"/>
                  </a:lnTo>
                  <a:lnTo>
                    <a:pt x="72" y="572"/>
                  </a:lnTo>
                  <a:cubicBezTo>
                    <a:pt x="12" y="631"/>
                    <a:pt x="0" y="739"/>
                    <a:pt x="72" y="798"/>
                  </a:cubicBezTo>
                  <a:cubicBezTo>
                    <a:pt x="108" y="834"/>
                    <a:pt x="155" y="846"/>
                    <a:pt x="191" y="846"/>
                  </a:cubicBezTo>
                  <a:cubicBezTo>
                    <a:pt x="239" y="846"/>
                    <a:pt x="274" y="834"/>
                    <a:pt x="310" y="798"/>
                  </a:cubicBezTo>
                  <a:lnTo>
                    <a:pt x="489" y="631"/>
                  </a:lnTo>
                  <a:cubicBezTo>
                    <a:pt x="524" y="608"/>
                    <a:pt x="536" y="560"/>
                    <a:pt x="536" y="512"/>
                  </a:cubicBezTo>
                  <a:lnTo>
                    <a:pt x="524" y="155"/>
                  </a:lnTo>
                  <a:cubicBezTo>
                    <a:pt x="524" y="72"/>
                    <a:pt x="453" y="0"/>
                    <a:pt x="358" y="0"/>
                  </a:cubicBezTo>
                  <a:close/>
                </a:path>
              </a:pathLst>
            </a:custGeom>
            <a:solidFill>
              <a:srgbClr val="4EAE3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43" name="Google Shape;443;p28"/>
            <p:cNvSpPr/>
            <p:nvPr/>
          </p:nvSpPr>
          <p:spPr>
            <a:xfrm>
              <a:off x="2323254" y="2017458"/>
              <a:ext cx="267213" cy="264316"/>
            </a:xfrm>
            <a:custGeom>
              <a:avLst/>
              <a:gdLst/>
              <a:ahLst/>
              <a:cxnLst/>
              <a:rect l="l" t="t" r="r" b="b"/>
              <a:pathLst>
                <a:path w="8395" h="8304" extrusionOk="0">
                  <a:moveTo>
                    <a:pt x="2739" y="3125"/>
                  </a:moveTo>
                  <a:lnTo>
                    <a:pt x="2965" y="3160"/>
                  </a:lnTo>
                  <a:lnTo>
                    <a:pt x="3060" y="3160"/>
                  </a:lnTo>
                  <a:lnTo>
                    <a:pt x="2905" y="3529"/>
                  </a:lnTo>
                  <a:lnTo>
                    <a:pt x="2620" y="3458"/>
                  </a:lnTo>
                  <a:lnTo>
                    <a:pt x="2739" y="3125"/>
                  </a:lnTo>
                  <a:close/>
                  <a:moveTo>
                    <a:pt x="3834" y="3041"/>
                  </a:moveTo>
                  <a:lnTo>
                    <a:pt x="4167" y="3446"/>
                  </a:lnTo>
                  <a:lnTo>
                    <a:pt x="4120" y="3541"/>
                  </a:lnTo>
                  <a:cubicBezTo>
                    <a:pt x="4096" y="3636"/>
                    <a:pt x="4132" y="3720"/>
                    <a:pt x="4227" y="3756"/>
                  </a:cubicBezTo>
                  <a:cubicBezTo>
                    <a:pt x="4239" y="3756"/>
                    <a:pt x="4251" y="3767"/>
                    <a:pt x="4286" y="3767"/>
                  </a:cubicBezTo>
                  <a:cubicBezTo>
                    <a:pt x="4358" y="3767"/>
                    <a:pt x="4417" y="3720"/>
                    <a:pt x="4429" y="3660"/>
                  </a:cubicBezTo>
                  <a:lnTo>
                    <a:pt x="4477" y="3541"/>
                  </a:lnTo>
                  <a:cubicBezTo>
                    <a:pt x="4501" y="3446"/>
                    <a:pt x="4489" y="3339"/>
                    <a:pt x="4429" y="3267"/>
                  </a:cubicBezTo>
                  <a:lnTo>
                    <a:pt x="4346" y="3160"/>
                  </a:lnTo>
                  <a:lnTo>
                    <a:pt x="4620" y="3386"/>
                  </a:lnTo>
                  <a:cubicBezTo>
                    <a:pt x="4649" y="3401"/>
                    <a:pt x="4683" y="3411"/>
                    <a:pt x="4719" y="3411"/>
                  </a:cubicBezTo>
                  <a:cubicBezTo>
                    <a:pt x="4741" y="3411"/>
                    <a:pt x="4764" y="3407"/>
                    <a:pt x="4787" y="3398"/>
                  </a:cubicBezTo>
                  <a:lnTo>
                    <a:pt x="5001" y="3303"/>
                  </a:lnTo>
                  <a:lnTo>
                    <a:pt x="5132" y="3458"/>
                  </a:lnTo>
                  <a:cubicBezTo>
                    <a:pt x="5156" y="3506"/>
                    <a:pt x="5215" y="3517"/>
                    <a:pt x="5263" y="3517"/>
                  </a:cubicBezTo>
                  <a:lnTo>
                    <a:pt x="5668" y="3482"/>
                  </a:lnTo>
                  <a:lnTo>
                    <a:pt x="5679" y="3565"/>
                  </a:lnTo>
                  <a:cubicBezTo>
                    <a:pt x="5703" y="3601"/>
                    <a:pt x="5668" y="3636"/>
                    <a:pt x="5668" y="3648"/>
                  </a:cubicBezTo>
                  <a:cubicBezTo>
                    <a:pt x="5656" y="3660"/>
                    <a:pt x="5620" y="3696"/>
                    <a:pt x="5596" y="3696"/>
                  </a:cubicBezTo>
                  <a:lnTo>
                    <a:pt x="4894" y="3756"/>
                  </a:lnTo>
                  <a:cubicBezTo>
                    <a:pt x="4798" y="3756"/>
                    <a:pt x="4727" y="3815"/>
                    <a:pt x="4679" y="3875"/>
                  </a:cubicBezTo>
                  <a:cubicBezTo>
                    <a:pt x="4656" y="3934"/>
                    <a:pt x="4620" y="3994"/>
                    <a:pt x="4644" y="4053"/>
                  </a:cubicBezTo>
                  <a:lnTo>
                    <a:pt x="4179" y="3898"/>
                  </a:lnTo>
                  <a:cubicBezTo>
                    <a:pt x="4167" y="3898"/>
                    <a:pt x="4167" y="3887"/>
                    <a:pt x="4144" y="3875"/>
                  </a:cubicBezTo>
                  <a:cubicBezTo>
                    <a:pt x="4120" y="3696"/>
                    <a:pt x="3965" y="3577"/>
                    <a:pt x="3798" y="3577"/>
                  </a:cubicBezTo>
                  <a:lnTo>
                    <a:pt x="3774" y="3577"/>
                  </a:lnTo>
                  <a:lnTo>
                    <a:pt x="3274" y="3589"/>
                  </a:lnTo>
                  <a:lnTo>
                    <a:pt x="3393" y="3220"/>
                  </a:lnTo>
                  <a:cubicBezTo>
                    <a:pt x="3405" y="3184"/>
                    <a:pt x="3441" y="3172"/>
                    <a:pt x="3465" y="3160"/>
                  </a:cubicBezTo>
                  <a:lnTo>
                    <a:pt x="3834" y="3041"/>
                  </a:lnTo>
                  <a:close/>
                  <a:moveTo>
                    <a:pt x="7596" y="3601"/>
                  </a:moveTo>
                  <a:cubicBezTo>
                    <a:pt x="7620" y="3601"/>
                    <a:pt x="7656" y="3601"/>
                    <a:pt x="7692" y="3636"/>
                  </a:cubicBezTo>
                  <a:lnTo>
                    <a:pt x="8025" y="3958"/>
                  </a:lnTo>
                  <a:lnTo>
                    <a:pt x="8025" y="4256"/>
                  </a:lnTo>
                  <a:cubicBezTo>
                    <a:pt x="7977" y="5232"/>
                    <a:pt x="7584" y="6137"/>
                    <a:pt x="6906" y="6815"/>
                  </a:cubicBezTo>
                  <a:cubicBezTo>
                    <a:pt x="6799" y="6923"/>
                    <a:pt x="6692" y="7030"/>
                    <a:pt x="6572" y="7113"/>
                  </a:cubicBezTo>
                  <a:cubicBezTo>
                    <a:pt x="6632" y="7030"/>
                    <a:pt x="6680" y="6935"/>
                    <a:pt x="6727" y="6851"/>
                  </a:cubicBezTo>
                  <a:lnTo>
                    <a:pt x="7465" y="5125"/>
                  </a:lnTo>
                  <a:cubicBezTo>
                    <a:pt x="7501" y="5065"/>
                    <a:pt x="7489" y="5006"/>
                    <a:pt x="7454" y="4958"/>
                  </a:cubicBezTo>
                  <a:cubicBezTo>
                    <a:pt x="7418" y="4910"/>
                    <a:pt x="7358" y="4887"/>
                    <a:pt x="7299" y="4887"/>
                  </a:cubicBezTo>
                  <a:lnTo>
                    <a:pt x="7227" y="4887"/>
                  </a:lnTo>
                  <a:lnTo>
                    <a:pt x="7632" y="4077"/>
                  </a:lnTo>
                  <a:cubicBezTo>
                    <a:pt x="7704" y="3946"/>
                    <a:pt x="7668" y="3779"/>
                    <a:pt x="7525" y="3696"/>
                  </a:cubicBezTo>
                  <a:lnTo>
                    <a:pt x="7501" y="3660"/>
                  </a:lnTo>
                  <a:lnTo>
                    <a:pt x="7513" y="3648"/>
                  </a:lnTo>
                  <a:cubicBezTo>
                    <a:pt x="7537" y="3601"/>
                    <a:pt x="7573" y="3601"/>
                    <a:pt x="7596" y="3601"/>
                  </a:cubicBezTo>
                  <a:close/>
                  <a:moveTo>
                    <a:pt x="4239" y="1"/>
                  </a:moveTo>
                  <a:cubicBezTo>
                    <a:pt x="4176" y="1"/>
                    <a:pt x="4112" y="2"/>
                    <a:pt x="4048" y="5"/>
                  </a:cubicBezTo>
                  <a:cubicBezTo>
                    <a:pt x="3001" y="41"/>
                    <a:pt x="2000" y="481"/>
                    <a:pt x="1262" y="1220"/>
                  </a:cubicBezTo>
                  <a:cubicBezTo>
                    <a:pt x="512" y="1970"/>
                    <a:pt x="84" y="2946"/>
                    <a:pt x="36" y="4006"/>
                  </a:cubicBezTo>
                  <a:cubicBezTo>
                    <a:pt x="0" y="5041"/>
                    <a:pt x="334" y="6053"/>
                    <a:pt x="1012" y="6863"/>
                  </a:cubicBezTo>
                  <a:cubicBezTo>
                    <a:pt x="1036" y="6911"/>
                    <a:pt x="1084" y="6923"/>
                    <a:pt x="1131" y="6923"/>
                  </a:cubicBezTo>
                  <a:cubicBezTo>
                    <a:pt x="1155" y="6923"/>
                    <a:pt x="1203" y="6911"/>
                    <a:pt x="1227" y="6875"/>
                  </a:cubicBezTo>
                  <a:cubicBezTo>
                    <a:pt x="1310" y="6815"/>
                    <a:pt x="1310" y="6708"/>
                    <a:pt x="1250" y="6649"/>
                  </a:cubicBezTo>
                  <a:cubicBezTo>
                    <a:pt x="631" y="5922"/>
                    <a:pt x="310" y="4982"/>
                    <a:pt x="357" y="4017"/>
                  </a:cubicBezTo>
                  <a:cubicBezTo>
                    <a:pt x="393" y="3053"/>
                    <a:pt x="786" y="2148"/>
                    <a:pt x="1465" y="1458"/>
                  </a:cubicBezTo>
                  <a:cubicBezTo>
                    <a:pt x="2155" y="779"/>
                    <a:pt x="3060" y="374"/>
                    <a:pt x="4025" y="338"/>
                  </a:cubicBezTo>
                  <a:cubicBezTo>
                    <a:pt x="4081" y="335"/>
                    <a:pt x="4137" y="334"/>
                    <a:pt x="4192" y="334"/>
                  </a:cubicBezTo>
                  <a:cubicBezTo>
                    <a:pt x="4358" y="334"/>
                    <a:pt x="4519" y="347"/>
                    <a:pt x="4679" y="374"/>
                  </a:cubicBezTo>
                  <a:lnTo>
                    <a:pt x="4906" y="636"/>
                  </a:lnTo>
                  <a:lnTo>
                    <a:pt x="4822" y="862"/>
                  </a:lnTo>
                  <a:lnTo>
                    <a:pt x="4679" y="624"/>
                  </a:lnTo>
                  <a:cubicBezTo>
                    <a:pt x="4656" y="577"/>
                    <a:pt x="4596" y="541"/>
                    <a:pt x="4536" y="541"/>
                  </a:cubicBezTo>
                  <a:lnTo>
                    <a:pt x="4001" y="541"/>
                  </a:lnTo>
                  <a:cubicBezTo>
                    <a:pt x="3941" y="541"/>
                    <a:pt x="3882" y="565"/>
                    <a:pt x="3858" y="624"/>
                  </a:cubicBezTo>
                  <a:lnTo>
                    <a:pt x="3477" y="1327"/>
                  </a:lnTo>
                  <a:cubicBezTo>
                    <a:pt x="3441" y="1410"/>
                    <a:pt x="3441" y="1529"/>
                    <a:pt x="3477" y="1624"/>
                  </a:cubicBezTo>
                  <a:cubicBezTo>
                    <a:pt x="3524" y="1708"/>
                    <a:pt x="3632" y="1767"/>
                    <a:pt x="3739" y="1791"/>
                  </a:cubicBezTo>
                  <a:lnTo>
                    <a:pt x="4036" y="1815"/>
                  </a:lnTo>
                  <a:cubicBezTo>
                    <a:pt x="4096" y="1815"/>
                    <a:pt x="4155" y="1803"/>
                    <a:pt x="4179" y="1743"/>
                  </a:cubicBezTo>
                  <a:lnTo>
                    <a:pt x="4286" y="1577"/>
                  </a:lnTo>
                  <a:lnTo>
                    <a:pt x="4346" y="1648"/>
                  </a:lnTo>
                  <a:lnTo>
                    <a:pt x="4298" y="1934"/>
                  </a:lnTo>
                  <a:lnTo>
                    <a:pt x="3798" y="2005"/>
                  </a:lnTo>
                  <a:cubicBezTo>
                    <a:pt x="3763" y="2005"/>
                    <a:pt x="3751" y="2029"/>
                    <a:pt x="3715" y="2041"/>
                  </a:cubicBezTo>
                  <a:lnTo>
                    <a:pt x="3072" y="2517"/>
                  </a:lnTo>
                  <a:cubicBezTo>
                    <a:pt x="3048" y="2541"/>
                    <a:pt x="3024" y="2577"/>
                    <a:pt x="3024" y="2601"/>
                  </a:cubicBezTo>
                  <a:lnTo>
                    <a:pt x="2941" y="2898"/>
                  </a:lnTo>
                  <a:lnTo>
                    <a:pt x="2727" y="2874"/>
                  </a:lnTo>
                  <a:cubicBezTo>
                    <a:pt x="2716" y="2874"/>
                    <a:pt x="2706" y="2873"/>
                    <a:pt x="2696" y="2873"/>
                  </a:cubicBezTo>
                  <a:cubicBezTo>
                    <a:pt x="2565" y="2873"/>
                    <a:pt x="2449" y="2943"/>
                    <a:pt x="2405" y="3065"/>
                  </a:cubicBezTo>
                  <a:lnTo>
                    <a:pt x="2274" y="3422"/>
                  </a:lnTo>
                  <a:cubicBezTo>
                    <a:pt x="2250" y="3494"/>
                    <a:pt x="2250" y="3589"/>
                    <a:pt x="2286" y="3660"/>
                  </a:cubicBezTo>
                  <a:cubicBezTo>
                    <a:pt x="2334" y="3732"/>
                    <a:pt x="2393" y="3791"/>
                    <a:pt x="2465" y="3815"/>
                  </a:cubicBezTo>
                  <a:cubicBezTo>
                    <a:pt x="2322" y="3887"/>
                    <a:pt x="2215" y="4029"/>
                    <a:pt x="2203" y="4196"/>
                  </a:cubicBezTo>
                  <a:lnTo>
                    <a:pt x="2203" y="4268"/>
                  </a:lnTo>
                  <a:lnTo>
                    <a:pt x="1739" y="4791"/>
                  </a:lnTo>
                  <a:cubicBezTo>
                    <a:pt x="1667" y="4863"/>
                    <a:pt x="1631" y="4970"/>
                    <a:pt x="1631" y="5077"/>
                  </a:cubicBezTo>
                  <a:lnTo>
                    <a:pt x="1631" y="5684"/>
                  </a:lnTo>
                  <a:cubicBezTo>
                    <a:pt x="1631" y="5839"/>
                    <a:pt x="1691" y="5994"/>
                    <a:pt x="1810" y="6101"/>
                  </a:cubicBezTo>
                  <a:lnTo>
                    <a:pt x="2239" y="6518"/>
                  </a:lnTo>
                  <a:cubicBezTo>
                    <a:pt x="2334" y="6613"/>
                    <a:pt x="2465" y="6673"/>
                    <a:pt x="2596" y="6684"/>
                  </a:cubicBezTo>
                  <a:lnTo>
                    <a:pt x="3882" y="6792"/>
                  </a:lnTo>
                  <a:lnTo>
                    <a:pt x="3882" y="6827"/>
                  </a:lnTo>
                  <a:cubicBezTo>
                    <a:pt x="3870" y="6994"/>
                    <a:pt x="3929" y="7149"/>
                    <a:pt x="4060" y="7232"/>
                  </a:cubicBezTo>
                  <a:lnTo>
                    <a:pt x="4286" y="7399"/>
                  </a:lnTo>
                  <a:lnTo>
                    <a:pt x="4263" y="7446"/>
                  </a:lnTo>
                  <a:cubicBezTo>
                    <a:pt x="4203" y="7601"/>
                    <a:pt x="4263" y="7804"/>
                    <a:pt x="4406" y="7899"/>
                  </a:cubicBezTo>
                  <a:lnTo>
                    <a:pt x="4465" y="7958"/>
                  </a:lnTo>
                  <a:cubicBezTo>
                    <a:pt x="4406" y="7958"/>
                    <a:pt x="4358" y="7982"/>
                    <a:pt x="4298" y="7982"/>
                  </a:cubicBezTo>
                  <a:cubicBezTo>
                    <a:pt x="4250" y="7984"/>
                    <a:pt x="4202" y="7985"/>
                    <a:pt x="4153" y="7985"/>
                  </a:cubicBezTo>
                  <a:cubicBezTo>
                    <a:pt x="3241" y="7985"/>
                    <a:pt x="2368" y="7666"/>
                    <a:pt x="1667" y="7089"/>
                  </a:cubicBezTo>
                  <a:cubicBezTo>
                    <a:pt x="1630" y="7062"/>
                    <a:pt x="1590" y="7050"/>
                    <a:pt x="1553" y="7050"/>
                  </a:cubicBezTo>
                  <a:cubicBezTo>
                    <a:pt x="1508" y="7050"/>
                    <a:pt x="1467" y="7068"/>
                    <a:pt x="1441" y="7101"/>
                  </a:cubicBezTo>
                  <a:cubicBezTo>
                    <a:pt x="1381" y="7173"/>
                    <a:pt x="1393" y="7280"/>
                    <a:pt x="1453" y="7327"/>
                  </a:cubicBezTo>
                  <a:cubicBezTo>
                    <a:pt x="2215" y="7958"/>
                    <a:pt x="3155" y="8304"/>
                    <a:pt x="4132" y="8304"/>
                  </a:cubicBezTo>
                  <a:lnTo>
                    <a:pt x="4298" y="8304"/>
                  </a:lnTo>
                  <a:cubicBezTo>
                    <a:pt x="5334" y="8256"/>
                    <a:pt x="6334" y="7827"/>
                    <a:pt x="7084" y="7089"/>
                  </a:cubicBezTo>
                  <a:cubicBezTo>
                    <a:pt x="7823" y="6339"/>
                    <a:pt x="8251" y="5363"/>
                    <a:pt x="8299" y="4303"/>
                  </a:cubicBezTo>
                  <a:cubicBezTo>
                    <a:pt x="8394" y="3220"/>
                    <a:pt x="8049" y="2208"/>
                    <a:pt x="7382" y="1422"/>
                  </a:cubicBezTo>
                  <a:cubicBezTo>
                    <a:pt x="7350" y="1377"/>
                    <a:pt x="7304" y="1356"/>
                    <a:pt x="7258" y="1356"/>
                  </a:cubicBezTo>
                  <a:cubicBezTo>
                    <a:pt x="7220" y="1356"/>
                    <a:pt x="7183" y="1371"/>
                    <a:pt x="7156" y="1398"/>
                  </a:cubicBezTo>
                  <a:cubicBezTo>
                    <a:pt x="7084" y="1458"/>
                    <a:pt x="7084" y="1565"/>
                    <a:pt x="7144" y="1624"/>
                  </a:cubicBezTo>
                  <a:cubicBezTo>
                    <a:pt x="7584" y="2148"/>
                    <a:pt x="7870" y="2791"/>
                    <a:pt x="7989" y="3458"/>
                  </a:cubicBezTo>
                  <a:lnTo>
                    <a:pt x="7942" y="3410"/>
                  </a:lnTo>
                  <a:cubicBezTo>
                    <a:pt x="7867" y="3335"/>
                    <a:pt x="7754" y="3289"/>
                    <a:pt x="7628" y="3289"/>
                  </a:cubicBezTo>
                  <a:cubicBezTo>
                    <a:pt x="7614" y="3289"/>
                    <a:pt x="7599" y="3290"/>
                    <a:pt x="7584" y="3291"/>
                  </a:cubicBezTo>
                  <a:cubicBezTo>
                    <a:pt x="7454" y="3303"/>
                    <a:pt x="7334" y="3386"/>
                    <a:pt x="7263" y="3506"/>
                  </a:cubicBezTo>
                  <a:lnTo>
                    <a:pt x="7227" y="3541"/>
                  </a:lnTo>
                  <a:cubicBezTo>
                    <a:pt x="7156" y="3541"/>
                    <a:pt x="7084" y="3577"/>
                    <a:pt x="7025" y="3625"/>
                  </a:cubicBezTo>
                  <a:lnTo>
                    <a:pt x="6811" y="3363"/>
                  </a:lnTo>
                  <a:cubicBezTo>
                    <a:pt x="6779" y="3325"/>
                    <a:pt x="6739" y="3307"/>
                    <a:pt x="6698" y="3307"/>
                  </a:cubicBezTo>
                  <a:cubicBezTo>
                    <a:pt x="6661" y="3307"/>
                    <a:pt x="6625" y="3322"/>
                    <a:pt x="6596" y="3351"/>
                  </a:cubicBezTo>
                  <a:cubicBezTo>
                    <a:pt x="6513" y="3410"/>
                    <a:pt x="6513" y="3517"/>
                    <a:pt x="6572" y="3577"/>
                  </a:cubicBezTo>
                  <a:lnTo>
                    <a:pt x="6906" y="3958"/>
                  </a:lnTo>
                  <a:cubicBezTo>
                    <a:pt x="6930" y="3994"/>
                    <a:pt x="6977" y="4017"/>
                    <a:pt x="7025" y="4017"/>
                  </a:cubicBezTo>
                  <a:cubicBezTo>
                    <a:pt x="7073" y="4017"/>
                    <a:pt x="7108" y="4006"/>
                    <a:pt x="7144" y="3970"/>
                  </a:cubicBezTo>
                  <a:lnTo>
                    <a:pt x="7251" y="3875"/>
                  </a:lnTo>
                  <a:lnTo>
                    <a:pt x="7382" y="3958"/>
                  </a:lnTo>
                  <a:lnTo>
                    <a:pt x="6894" y="4934"/>
                  </a:lnTo>
                  <a:lnTo>
                    <a:pt x="6858" y="4934"/>
                  </a:lnTo>
                  <a:cubicBezTo>
                    <a:pt x="6834" y="4934"/>
                    <a:pt x="6787" y="4910"/>
                    <a:pt x="6775" y="4887"/>
                  </a:cubicBezTo>
                  <a:lnTo>
                    <a:pt x="6132" y="4101"/>
                  </a:lnTo>
                  <a:cubicBezTo>
                    <a:pt x="6098" y="4053"/>
                    <a:pt x="6049" y="4033"/>
                    <a:pt x="6001" y="4033"/>
                  </a:cubicBezTo>
                  <a:cubicBezTo>
                    <a:pt x="5966" y="4033"/>
                    <a:pt x="5931" y="4045"/>
                    <a:pt x="5906" y="4065"/>
                  </a:cubicBezTo>
                  <a:cubicBezTo>
                    <a:pt x="5834" y="4125"/>
                    <a:pt x="5834" y="4232"/>
                    <a:pt x="5882" y="4291"/>
                  </a:cubicBezTo>
                  <a:lnTo>
                    <a:pt x="6513" y="5077"/>
                  </a:lnTo>
                  <a:cubicBezTo>
                    <a:pt x="6608" y="5184"/>
                    <a:pt x="6739" y="5244"/>
                    <a:pt x="6894" y="5244"/>
                  </a:cubicBezTo>
                  <a:lnTo>
                    <a:pt x="7096" y="5232"/>
                  </a:lnTo>
                  <a:lnTo>
                    <a:pt x="6453" y="6720"/>
                  </a:lnTo>
                  <a:cubicBezTo>
                    <a:pt x="6418" y="6815"/>
                    <a:pt x="6346" y="6923"/>
                    <a:pt x="6275" y="7018"/>
                  </a:cubicBezTo>
                  <a:lnTo>
                    <a:pt x="5775" y="7625"/>
                  </a:lnTo>
                  <a:cubicBezTo>
                    <a:pt x="5513" y="7744"/>
                    <a:pt x="5251" y="7816"/>
                    <a:pt x="4965" y="7875"/>
                  </a:cubicBezTo>
                  <a:lnTo>
                    <a:pt x="4691" y="7625"/>
                  </a:lnTo>
                  <a:cubicBezTo>
                    <a:pt x="4656" y="7589"/>
                    <a:pt x="4644" y="7554"/>
                    <a:pt x="4656" y="7506"/>
                  </a:cubicBezTo>
                  <a:lnTo>
                    <a:pt x="4703" y="7339"/>
                  </a:lnTo>
                  <a:cubicBezTo>
                    <a:pt x="4715" y="7280"/>
                    <a:pt x="4703" y="7208"/>
                    <a:pt x="4644" y="7161"/>
                  </a:cubicBezTo>
                  <a:lnTo>
                    <a:pt x="4322" y="6923"/>
                  </a:lnTo>
                  <a:cubicBezTo>
                    <a:pt x="4298" y="6899"/>
                    <a:pt x="4286" y="6863"/>
                    <a:pt x="4286" y="6815"/>
                  </a:cubicBezTo>
                  <a:lnTo>
                    <a:pt x="4310" y="6613"/>
                  </a:lnTo>
                  <a:cubicBezTo>
                    <a:pt x="4310" y="6565"/>
                    <a:pt x="4310" y="6518"/>
                    <a:pt x="4286" y="6494"/>
                  </a:cubicBezTo>
                  <a:cubicBezTo>
                    <a:pt x="4251" y="6458"/>
                    <a:pt x="4203" y="6434"/>
                    <a:pt x="4167" y="6434"/>
                  </a:cubicBezTo>
                  <a:lnTo>
                    <a:pt x="2703" y="6315"/>
                  </a:lnTo>
                  <a:cubicBezTo>
                    <a:pt x="2643" y="6315"/>
                    <a:pt x="2596" y="6280"/>
                    <a:pt x="2560" y="6244"/>
                  </a:cubicBezTo>
                  <a:lnTo>
                    <a:pt x="2120" y="5827"/>
                  </a:lnTo>
                  <a:cubicBezTo>
                    <a:pt x="2084" y="5780"/>
                    <a:pt x="2048" y="5708"/>
                    <a:pt x="2048" y="5649"/>
                  </a:cubicBezTo>
                  <a:lnTo>
                    <a:pt x="2048" y="5030"/>
                  </a:lnTo>
                  <a:cubicBezTo>
                    <a:pt x="2048" y="5006"/>
                    <a:pt x="2060" y="4970"/>
                    <a:pt x="2084" y="4958"/>
                  </a:cubicBezTo>
                  <a:lnTo>
                    <a:pt x="2572" y="4398"/>
                  </a:lnTo>
                  <a:cubicBezTo>
                    <a:pt x="2596" y="4363"/>
                    <a:pt x="2620" y="4339"/>
                    <a:pt x="2620" y="4291"/>
                  </a:cubicBezTo>
                  <a:lnTo>
                    <a:pt x="2620" y="4160"/>
                  </a:lnTo>
                  <a:cubicBezTo>
                    <a:pt x="2620" y="4113"/>
                    <a:pt x="2643" y="4065"/>
                    <a:pt x="2691" y="4053"/>
                  </a:cubicBezTo>
                  <a:lnTo>
                    <a:pt x="3072" y="3887"/>
                  </a:lnTo>
                  <a:lnTo>
                    <a:pt x="3810" y="3875"/>
                  </a:lnTo>
                  <a:cubicBezTo>
                    <a:pt x="3822" y="3875"/>
                    <a:pt x="3834" y="3887"/>
                    <a:pt x="3834" y="3898"/>
                  </a:cubicBezTo>
                  <a:cubicBezTo>
                    <a:pt x="3846" y="4029"/>
                    <a:pt x="3953" y="4137"/>
                    <a:pt x="4072" y="4184"/>
                  </a:cubicBezTo>
                  <a:lnTo>
                    <a:pt x="4596" y="4363"/>
                  </a:lnTo>
                  <a:cubicBezTo>
                    <a:pt x="4628" y="4370"/>
                    <a:pt x="4661" y="4374"/>
                    <a:pt x="4693" y="4374"/>
                  </a:cubicBezTo>
                  <a:cubicBezTo>
                    <a:pt x="4766" y="4374"/>
                    <a:pt x="4836" y="4353"/>
                    <a:pt x="4894" y="4303"/>
                  </a:cubicBezTo>
                  <a:cubicBezTo>
                    <a:pt x="4953" y="4244"/>
                    <a:pt x="5001" y="4148"/>
                    <a:pt x="4989" y="4065"/>
                  </a:cubicBezTo>
                  <a:lnTo>
                    <a:pt x="5644" y="4017"/>
                  </a:lnTo>
                  <a:cubicBezTo>
                    <a:pt x="5751" y="4006"/>
                    <a:pt x="5882" y="3946"/>
                    <a:pt x="5953" y="3839"/>
                  </a:cubicBezTo>
                  <a:cubicBezTo>
                    <a:pt x="6025" y="3732"/>
                    <a:pt x="6060" y="3613"/>
                    <a:pt x="6025" y="3482"/>
                  </a:cubicBezTo>
                  <a:lnTo>
                    <a:pt x="6013" y="3398"/>
                  </a:lnTo>
                  <a:cubicBezTo>
                    <a:pt x="5980" y="3258"/>
                    <a:pt x="5870" y="3157"/>
                    <a:pt x="5725" y="3157"/>
                  </a:cubicBezTo>
                  <a:cubicBezTo>
                    <a:pt x="5710" y="3157"/>
                    <a:pt x="5695" y="3158"/>
                    <a:pt x="5679" y="3160"/>
                  </a:cubicBezTo>
                  <a:lnTo>
                    <a:pt x="5346" y="3184"/>
                  </a:lnTo>
                  <a:lnTo>
                    <a:pt x="5298" y="3125"/>
                  </a:lnTo>
                  <a:lnTo>
                    <a:pt x="5739" y="2684"/>
                  </a:lnTo>
                  <a:cubicBezTo>
                    <a:pt x="5799" y="2624"/>
                    <a:pt x="5799" y="2517"/>
                    <a:pt x="5739" y="2458"/>
                  </a:cubicBezTo>
                  <a:cubicBezTo>
                    <a:pt x="5709" y="2428"/>
                    <a:pt x="5671" y="2413"/>
                    <a:pt x="5632" y="2413"/>
                  </a:cubicBezTo>
                  <a:cubicBezTo>
                    <a:pt x="5593" y="2413"/>
                    <a:pt x="5554" y="2428"/>
                    <a:pt x="5525" y="2458"/>
                  </a:cubicBezTo>
                  <a:lnTo>
                    <a:pt x="4965" y="3005"/>
                  </a:lnTo>
                  <a:lnTo>
                    <a:pt x="4787" y="3077"/>
                  </a:lnTo>
                  <a:lnTo>
                    <a:pt x="4286" y="2696"/>
                  </a:lnTo>
                  <a:cubicBezTo>
                    <a:pt x="4251" y="2669"/>
                    <a:pt x="4208" y="2656"/>
                    <a:pt x="4169" y="2656"/>
                  </a:cubicBezTo>
                  <a:cubicBezTo>
                    <a:pt x="4156" y="2656"/>
                    <a:pt x="4144" y="2657"/>
                    <a:pt x="4132" y="2660"/>
                  </a:cubicBezTo>
                  <a:lnTo>
                    <a:pt x="3417" y="2886"/>
                  </a:lnTo>
                  <a:cubicBezTo>
                    <a:pt x="3405" y="2886"/>
                    <a:pt x="3370" y="2898"/>
                    <a:pt x="3358" y="2922"/>
                  </a:cubicBezTo>
                  <a:lnTo>
                    <a:pt x="3405" y="2708"/>
                  </a:lnTo>
                  <a:lnTo>
                    <a:pt x="3977" y="2291"/>
                  </a:lnTo>
                  <a:lnTo>
                    <a:pt x="4548" y="2208"/>
                  </a:lnTo>
                  <a:cubicBezTo>
                    <a:pt x="4632" y="2184"/>
                    <a:pt x="4691" y="2148"/>
                    <a:pt x="4691" y="2065"/>
                  </a:cubicBezTo>
                  <a:lnTo>
                    <a:pt x="4751" y="1589"/>
                  </a:lnTo>
                  <a:cubicBezTo>
                    <a:pt x="4751" y="1553"/>
                    <a:pt x="4751" y="1505"/>
                    <a:pt x="4715" y="1470"/>
                  </a:cubicBezTo>
                  <a:lnTo>
                    <a:pt x="4477" y="1172"/>
                  </a:lnTo>
                  <a:cubicBezTo>
                    <a:pt x="4441" y="1136"/>
                    <a:pt x="4406" y="1112"/>
                    <a:pt x="4346" y="1112"/>
                  </a:cubicBezTo>
                  <a:cubicBezTo>
                    <a:pt x="4298" y="1112"/>
                    <a:pt x="4239" y="1148"/>
                    <a:pt x="4215" y="1196"/>
                  </a:cubicBezTo>
                  <a:lnTo>
                    <a:pt x="4036" y="1446"/>
                  </a:lnTo>
                  <a:lnTo>
                    <a:pt x="3834" y="1434"/>
                  </a:lnTo>
                  <a:lnTo>
                    <a:pt x="4155" y="815"/>
                  </a:lnTo>
                  <a:lnTo>
                    <a:pt x="4477" y="815"/>
                  </a:lnTo>
                  <a:lnTo>
                    <a:pt x="4727" y="1267"/>
                  </a:lnTo>
                  <a:cubicBezTo>
                    <a:pt x="4763" y="1327"/>
                    <a:pt x="4822" y="1350"/>
                    <a:pt x="4882" y="1350"/>
                  </a:cubicBezTo>
                  <a:cubicBezTo>
                    <a:pt x="4941" y="1350"/>
                    <a:pt x="5001" y="1315"/>
                    <a:pt x="5025" y="1255"/>
                  </a:cubicBezTo>
                  <a:lnTo>
                    <a:pt x="5251" y="719"/>
                  </a:lnTo>
                  <a:cubicBezTo>
                    <a:pt x="5298" y="624"/>
                    <a:pt x="5287" y="505"/>
                    <a:pt x="5215" y="434"/>
                  </a:cubicBezTo>
                  <a:lnTo>
                    <a:pt x="5215" y="434"/>
                  </a:lnTo>
                  <a:cubicBezTo>
                    <a:pt x="5751" y="577"/>
                    <a:pt x="6263" y="839"/>
                    <a:pt x="6692" y="1208"/>
                  </a:cubicBezTo>
                  <a:cubicBezTo>
                    <a:pt x="6724" y="1234"/>
                    <a:pt x="6763" y="1247"/>
                    <a:pt x="6801" y="1247"/>
                  </a:cubicBezTo>
                  <a:cubicBezTo>
                    <a:pt x="6847" y="1247"/>
                    <a:pt x="6892" y="1228"/>
                    <a:pt x="6918" y="1196"/>
                  </a:cubicBezTo>
                  <a:cubicBezTo>
                    <a:pt x="6977" y="1112"/>
                    <a:pt x="6965" y="1017"/>
                    <a:pt x="6906" y="969"/>
                  </a:cubicBezTo>
                  <a:cubicBezTo>
                    <a:pt x="6157" y="343"/>
                    <a:pt x="5219" y="1"/>
                    <a:pt x="4239" y="1"/>
                  </a:cubicBezTo>
                  <a:close/>
                </a:path>
              </a:pathLst>
            </a:custGeom>
            <a:solidFill>
              <a:srgbClr val="4EAE3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sp>
        <p:nvSpPr>
          <p:cNvPr id="444" name="Google Shape;444;p28"/>
          <p:cNvSpPr txBox="1"/>
          <p:nvPr/>
        </p:nvSpPr>
        <p:spPr>
          <a:xfrm>
            <a:off x="2133601" y="299000"/>
            <a:ext cx="8029574" cy="381965"/>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accent1"/>
              </a:buClr>
              <a:buSzPts val="3200"/>
              <a:buFont typeface="Arial"/>
              <a:buNone/>
            </a:pPr>
            <a:r>
              <a:rPr lang="en-US" sz="3200" b="1">
                <a:solidFill>
                  <a:schemeClr val="accent1"/>
                </a:solidFill>
                <a:latin typeface="Calibri"/>
                <a:ea typeface="Calibri"/>
                <a:cs typeface="Calibri"/>
                <a:sym typeface="Calibri"/>
              </a:rPr>
              <a:t>2.1. Säkerställa efterlevande av GDPR</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29"/>
          <p:cNvSpPr/>
          <p:nvPr/>
        </p:nvSpPr>
        <p:spPr>
          <a:xfrm>
            <a:off x="4628233" y="1406051"/>
            <a:ext cx="79072" cy="317649"/>
          </a:xfrm>
          <a:prstGeom prst="rect">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F3F3F"/>
              </a:solidFill>
              <a:latin typeface="Calibri"/>
              <a:ea typeface="Calibri"/>
              <a:cs typeface="Calibri"/>
              <a:sym typeface="Calibri"/>
            </a:endParaRPr>
          </a:p>
        </p:txBody>
      </p:sp>
      <p:sp>
        <p:nvSpPr>
          <p:cNvPr id="450" name="Google Shape;450;p29"/>
          <p:cNvSpPr txBox="1"/>
          <p:nvPr/>
        </p:nvSpPr>
        <p:spPr>
          <a:xfrm>
            <a:off x="4789169" y="1154589"/>
            <a:ext cx="6158469" cy="830997"/>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Speciella (känslig) kategorier av personlig information</a:t>
            </a:r>
            <a:endParaRPr/>
          </a:p>
        </p:txBody>
      </p:sp>
      <p:sp>
        <p:nvSpPr>
          <p:cNvPr id="451" name="Google Shape;451;p29"/>
          <p:cNvSpPr txBox="1"/>
          <p:nvPr/>
        </p:nvSpPr>
        <p:spPr>
          <a:xfrm>
            <a:off x="4490716" y="2111336"/>
            <a:ext cx="6078198" cy="3185487"/>
          </a:xfrm>
          <a:prstGeom prst="rect">
            <a:avLst/>
          </a:prstGeom>
          <a:noFill/>
          <a:ln>
            <a:noFill/>
          </a:ln>
        </p:spPr>
        <p:txBody>
          <a:bodyPr spcFirstLastPara="1" wrap="square" lIns="91425" tIns="45700" rIns="91425" bIns="45700" anchor="t" anchorCtr="0">
            <a:spAutoFit/>
          </a:bodyPr>
          <a:lstStyle/>
          <a:p>
            <a:pPr marL="285750" marR="0" lvl="0" indent="-285750" algn="just"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Information om:</a:t>
            </a:r>
            <a:endParaRPr/>
          </a:p>
          <a:p>
            <a:pPr marL="285750" marR="0" lvl="0" indent="-285750" algn="just"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en individs hälsa, </a:t>
            </a:r>
            <a:endParaRPr sz="180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etnicitet, </a:t>
            </a:r>
            <a:endParaRPr sz="180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Sexuell läggning, </a:t>
            </a:r>
            <a:endParaRPr sz="180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religion, </a:t>
            </a:r>
            <a:endParaRPr/>
          </a:p>
          <a:p>
            <a:pPr marL="285750" marR="0" lvl="0" indent="-285750" algn="just"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Politisk åskådning </a:t>
            </a:r>
            <a:endParaRPr sz="1800">
              <a:solidFill>
                <a:schemeClr val="dk1"/>
              </a:solidFill>
              <a:latin typeface="Calibri"/>
              <a:ea typeface="Calibri"/>
              <a:cs typeface="Calibri"/>
              <a:sym typeface="Calibri"/>
            </a:endParaRPr>
          </a:p>
          <a:p>
            <a:pPr marL="285750" marR="0" lvl="0" indent="-171450" algn="just" rtl="0">
              <a:spcBef>
                <a:spcPts val="0"/>
              </a:spcBef>
              <a:spcAft>
                <a:spcPts val="0"/>
              </a:spcAft>
              <a:buClr>
                <a:schemeClr val="dk1"/>
              </a:buClr>
              <a:buSzPts val="1800"/>
              <a:buFont typeface="Noto Sans Symbols"/>
              <a:buNone/>
            </a:pP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Dessa data kan behandlas under specifika förhållanden med ytterligare skyddsåtgärder, såsom kryptering som kan behöva implementeras</a:t>
            </a:r>
            <a:endParaRPr sz="1800">
              <a:solidFill>
                <a:schemeClr val="dk1"/>
              </a:solidFill>
              <a:latin typeface="Calibri"/>
              <a:ea typeface="Calibri"/>
              <a:cs typeface="Calibri"/>
              <a:sym typeface="Calibri"/>
            </a:endParaRPr>
          </a:p>
          <a:p>
            <a:pPr marL="285750" marR="0" lvl="0" indent="-219075" algn="l" rtl="0">
              <a:spcBef>
                <a:spcPts val="0"/>
              </a:spcBef>
              <a:spcAft>
                <a:spcPts val="0"/>
              </a:spcAft>
              <a:buClr>
                <a:schemeClr val="dk1"/>
              </a:buClr>
              <a:buSzPts val="1050"/>
              <a:buFont typeface="Arial"/>
              <a:buNone/>
            </a:pPr>
            <a:endParaRPr sz="1050">
              <a:solidFill>
                <a:schemeClr val="dk1"/>
              </a:solidFill>
              <a:latin typeface="Calibri"/>
              <a:ea typeface="Calibri"/>
              <a:cs typeface="Calibri"/>
              <a:sym typeface="Calibri"/>
            </a:endParaRPr>
          </a:p>
          <a:p>
            <a:pPr marL="285750" marR="0" lvl="0" indent="-219075" algn="l" rtl="0">
              <a:spcBef>
                <a:spcPts val="0"/>
              </a:spcBef>
              <a:spcAft>
                <a:spcPts val="0"/>
              </a:spcAft>
              <a:buClr>
                <a:schemeClr val="dk1"/>
              </a:buClr>
              <a:buSzPts val="1050"/>
              <a:buFont typeface="Arial"/>
              <a:buNone/>
            </a:pPr>
            <a:endParaRPr sz="1050">
              <a:solidFill>
                <a:schemeClr val="dk1"/>
              </a:solidFill>
              <a:latin typeface="Calibri"/>
              <a:ea typeface="Calibri"/>
              <a:cs typeface="Calibri"/>
              <a:sym typeface="Calibri"/>
            </a:endParaRPr>
          </a:p>
        </p:txBody>
      </p:sp>
      <p:grpSp>
        <p:nvGrpSpPr>
          <p:cNvPr id="452" name="Google Shape;452;p29"/>
          <p:cNvGrpSpPr/>
          <p:nvPr/>
        </p:nvGrpSpPr>
        <p:grpSpPr>
          <a:xfrm>
            <a:off x="7272920" y="5520383"/>
            <a:ext cx="736229" cy="737820"/>
            <a:chOff x="2280029" y="1970604"/>
            <a:chExt cx="353631" cy="354395"/>
          </a:xfrm>
        </p:grpSpPr>
        <p:sp>
          <p:nvSpPr>
            <p:cNvPr id="453" name="Google Shape;453;p29"/>
            <p:cNvSpPr/>
            <p:nvPr/>
          </p:nvSpPr>
          <p:spPr>
            <a:xfrm>
              <a:off x="2309981" y="2069086"/>
              <a:ext cx="323679" cy="255913"/>
            </a:xfrm>
            <a:custGeom>
              <a:avLst/>
              <a:gdLst/>
              <a:ahLst/>
              <a:cxnLst/>
              <a:rect l="l" t="t" r="r" b="b"/>
              <a:pathLst>
                <a:path w="10169" h="8040" extrusionOk="0">
                  <a:moveTo>
                    <a:pt x="9473" y="0"/>
                  </a:moveTo>
                  <a:cubicBezTo>
                    <a:pt x="9451" y="0"/>
                    <a:pt x="9428" y="5"/>
                    <a:pt x="9406" y="14"/>
                  </a:cubicBezTo>
                  <a:cubicBezTo>
                    <a:pt x="9335" y="62"/>
                    <a:pt x="9287" y="157"/>
                    <a:pt x="9335" y="240"/>
                  </a:cubicBezTo>
                  <a:cubicBezTo>
                    <a:pt x="9656" y="943"/>
                    <a:pt x="9835" y="1705"/>
                    <a:pt x="9835" y="2491"/>
                  </a:cubicBezTo>
                  <a:cubicBezTo>
                    <a:pt x="9835" y="3884"/>
                    <a:pt x="9287" y="5193"/>
                    <a:pt x="8299" y="6194"/>
                  </a:cubicBezTo>
                  <a:cubicBezTo>
                    <a:pt x="7323" y="7182"/>
                    <a:pt x="6001" y="7729"/>
                    <a:pt x="4596" y="7729"/>
                  </a:cubicBezTo>
                  <a:cubicBezTo>
                    <a:pt x="3763" y="7729"/>
                    <a:pt x="2977" y="7539"/>
                    <a:pt x="2251" y="7158"/>
                  </a:cubicBezTo>
                  <a:cubicBezTo>
                    <a:pt x="1632" y="6848"/>
                    <a:pt x="1084" y="6420"/>
                    <a:pt x="620" y="5896"/>
                  </a:cubicBezTo>
                  <a:lnTo>
                    <a:pt x="620" y="5896"/>
                  </a:lnTo>
                  <a:lnTo>
                    <a:pt x="1263" y="6110"/>
                  </a:lnTo>
                  <a:cubicBezTo>
                    <a:pt x="1279" y="6114"/>
                    <a:pt x="1295" y="6116"/>
                    <a:pt x="1311" y="6116"/>
                  </a:cubicBezTo>
                  <a:cubicBezTo>
                    <a:pt x="1385" y="6116"/>
                    <a:pt x="1447" y="6072"/>
                    <a:pt x="1477" y="6003"/>
                  </a:cubicBezTo>
                  <a:cubicBezTo>
                    <a:pt x="1501" y="5908"/>
                    <a:pt x="1453" y="5824"/>
                    <a:pt x="1370" y="5789"/>
                  </a:cubicBezTo>
                  <a:lnTo>
                    <a:pt x="203" y="5408"/>
                  </a:lnTo>
                  <a:cubicBezTo>
                    <a:pt x="187" y="5405"/>
                    <a:pt x="171" y="5403"/>
                    <a:pt x="156" y="5403"/>
                  </a:cubicBezTo>
                  <a:cubicBezTo>
                    <a:pt x="114" y="5403"/>
                    <a:pt x="77" y="5414"/>
                    <a:pt x="60" y="5432"/>
                  </a:cubicBezTo>
                  <a:cubicBezTo>
                    <a:pt x="12" y="5467"/>
                    <a:pt x="0" y="5527"/>
                    <a:pt x="0" y="5586"/>
                  </a:cubicBezTo>
                  <a:lnTo>
                    <a:pt x="191" y="6944"/>
                  </a:lnTo>
                  <a:cubicBezTo>
                    <a:pt x="203" y="7015"/>
                    <a:pt x="262" y="7075"/>
                    <a:pt x="358" y="7075"/>
                  </a:cubicBezTo>
                  <a:lnTo>
                    <a:pt x="381" y="7075"/>
                  </a:lnTo>
                  <a:cubicBezTo>
                    <a:pt x="477" y="7063"/>
                    <a:pt x="536" y="6979"/>
                    <a:pt x="524" y="6896"/>
                  </a:cubicBezTo>
                  <a:lnTo>
                    <a:pt x="417" y="6134"/>
                  </a:lnTo>
                  <a:lnTo>
                    <a:pt x="417" y="6134"/>
                  </a:lnTo>
                  <a:cubicBezTo>
                    <a:pt x="893" y="6670"/>
                    <a:pt x="1453" y="7122"/>
                    <a:pt x="2096" y="7444"/>
                  </a:cubicBezTo>
                  <a:cubicBezTo>
                    <a:pt x="2870" y="7849"/>
                    <a:pt x="3715" y="8039"/>
                    <a:pt x="4596" y="8039"/>
                  </a:cubicBezTo>
                  <a:cubicBezTo>
                    <a:pt x="6085" y="8039"/>
                    <a:pt x="7490" y="7456"/>
                    <a:pt x="8525" y="6420"/>
                  </a:cubicBezTo>
                  <a:cubicBezTo>
                    <a:pt x="9585" y="5360"/>
                    <a:pt x="10145" y="3979"/>
                    <a:pt x="10145" y="2491"/>
                  </a:cubicBezTo>
                  <a:cubicBezTo>
                    <a:pt x="10168" y="1645"/>
                    <a:pt x="9990" y="836"/>
                    <a:pt x="9633" y="98"/>
                  </a:cubicBezTo>
                  <a:cubicBezTo>
                    <a:pt x="9597" y="36"/>
                    <a:pt x="9536" y="0"/>
                    <a:pt x="9473" y="0"/>
                  </a:cubicBezTo>
                  <a:close/>
                </a:path>
              </a:pathLst>
            </a:custGeom>
            <a:solidFill>
              <a:srgbClr val="4EAE3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54" name="Google Shape;454;p29"/>
            <p:cNvSpPr/>
            <p:nvPr/>
          </p:nvSpPr>
          <p:spPr>
            <a:xfrm>
              <a:off x="2280029" y="1970604"/>
              <a:ext cx="322565" cy="255468"/>
            </a:xfrm>
            <a:custGeom>
              <a:avLst/>
              <a:gdLst/>
              <a:ahLst/>
              <a:cxnLst/>
              <a:rect l="l" t="t" r="r" b="b"/>
              <a:pathLst>
                <a:path w="10134" h="8026" extrusionOk="0">
                  <a:moveTo>
                    <a:pt x="5549" y="1"/>
                  </a:moveTo>
                  <a:cubicBezTo>
                    <a:pt x="4061" y="1"/>
                    <a:pt x="2668" y="584"/>
                    <a:pt x="1620" y="1620"/>
                  </a:cubicBezTo>
                  <a:cubicBezTo>
                    <a:pt x="572" y="2680"/>
                    <a:pt x="1" y="4061"/>
                    <a:pt x="1" y="5549"/>
                  </a:cubicBezTo>
                  <a:cubicBezTo>
                    <a:pt x="1" y="6382"/>
                    <a:pt x="179" y="7192"/>
                    <a:pt x="537" y="7930"/>
                  </a:cubicBezTo>
                  <a:cubicBezTo>
                    <a:pt x="572" y="7990"/>
                    <a:pt x="632" y="8026"/>
                    <a:pt x="691" y="8026"/>
                  </a:cubicBezTo>
                  <a:cubicBezTo>
                    <a:pt x="715" y="8026"/>
                    <a:pt x="727" y="8026"/>
                    <a:pt x="763" y="8002"/>
                  </a:cubicBezTo>
                  <a:cubicBezTo>
                    <a:pt x="834" y="7966"/>
                    <a:pt x="882" y="7871"/>
                    <a:pt x="834" y="7787"/>
                  </a:cubicBezTo>
                  <a:cubicBezTo>
                    <a:pt x="513" y="7085"/>
                    <a:pt x="334" y="6323"/>
                    <a:pt x="334" y="5537"/>
                  </a:cubicBezTo>
                  <a:cubicBezTo>
                    <a:pt x="334" y="4132"/>
                    <a:pt x="882" y="2822"/>
                    <a:pt x="1858" y="1834"/>
                  </a:cubicBezTo>
                  <a:cubicBezTo>
                    <a:pt x="2846" y="834"/>
                    <a:pt x="4168" y="298"/>
                    <a:pt x="5573" y="298"/>
                  </a:cubicBezTo>
                  <a:cubicBezTo>
                    <a:pt x="7097" y="298"/>
                    <a:pt x="8550" y="965"/>
                    <a:pt x="9538" y="2132"/>
                  </a:cubicBezTo>
                  <a:lnTo>
                    <a:pt x="8907" y="1918"/>
                  </a:lnTo>
                  <a:cubicBezTo>
                    <a:pt x="8890" y="1913"/>
                    <a:pt x="8874" y="1911"/>
                    <a:pt x="8858" y="1911"/>
                  </a:cubicBezTo>
                  <a:cubicBezTo>
                    <a:pt x="8784" y="1911"/>
                    <a:pt x="8722" y="1956"/>
                    <a:pt x="8692" y="2025"/>
                  </a:cubicBezTo>
                  <a:cubicBezTo>
                    <a:pt x="8669" y="2120"/>
                    <a:pt x="8704" y="2203"/>
                    <a:pt x="8800" y="2227"/>
                  </a:cubicBezTo>
                  <a:lnTo>
                    <a:pt x="9955" y="2620"/>
                  </a:lnTo>
                  <a:cubicBezTo>
                    <a:pt x="9978" y="2620"/>
                    <a:pt x="9990" y="2632"/>
                    <a:pt x="10002" y="2632"/>
                  </a:cubicBezTo>
                  <a:cubicBezTo>
                    <a:pt x="10050" y="2632"/>
                    <a:pt x="10074" y="2620"/>
                    <a:pt x="10109" y="2596"/>
                  </a:cubicBezTo>
                  <a:cubicBezTo>
                    <a:pt x="10121" y="2572"/>
                    <a:pt x="10133" y="2513"/>
                    <a:pt x="10133" y="2453"/>
                  </a:cubicBezTo>
                  <a:lnTo>
                    <a:pt x="9943" y="1108"/>
                  </a:lnTo>
                  <a:cubicBezTo>
                    <a:pt x="9932" y="1021"/>
                    <a:pt x="9871" y="964"/>
                    <a:pt x="9788" y="964"/>
                  </a:cubicBezTo>
                  <a:cubicBezTo>
                    <a:pt x="9780" y="964"/>
                    <a:pt x="9772" y="964"/>
                    <a:pt x="9764" y="965"/>
                  </a:cubicBezTo>
                  <a:cubicBezTo>
                    <a:pt x="9681" y="989"/>
                    <a:pt x="9621" y="1060"/>
                    <a:pt x="9633" y="1144"/>
                  </a:cubicBezTo>
                  <a:lnTo>
                    <a:pt x="9740" y="1906"/>
                  </a:lnTo>
                  <a:cubicBezTo>
                    <a:pt x="8681" y="703"/>
                    <a:pt x="7157" y="1"/>
                    <a:pt x="5549" y="1"/>
                  </a:cubicBezTo>
                  <a:close/>
                </a:path>
              </a:pathLst>
            </a:custGeom>
            <a:solidFill>
              <a:srgbClr val="4EAE3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55" name="Google Shape;455;p29"/>
            <p:cNvSpPr/>
            <p:nvPr/>
          </p:nvSpPr>
          <p:spPr>
            <a:xfrm>
              <a:off x="2411169" y="2064598"/>
              <a:ext cx="17093" cy="26928"/>
            </a:xfrm>
            <a:custGeom>
              <a:avLst/>
              <a:gdLst/>
              <a:ahLst/>
              <a:cxnLst/>
              <a:rect l="l" t="t" r="r" b="b"/>
              <a:pathLst>
                <a:path w="537" h="846" extrusionOk="0">
                  <a:moveTo>
                    <a:pt x="358" y="0"/>
                  </a:moveTo>
                  <a:cubicBezTo>
                    <a:pt x="274" y="0"/>
                    <a:pt x="191" y="72"/>
                    <a:pt x="191" y="155"/>
                  </a:cubicBezTo>
                  <a:lnTo>
                    <a:pt x="191" y="453"/>
                  </a:lnTo>
                  <a:lnTo>
                    <a:pt x="72" y="572"/>
                  </a:lnTo>
                  <a:cubicBezTo>
                    <a:pt x="12" y="631"/>
                    <a:pt x="0" y="739"/>
                    <a:pt x="72" y="798"/>
                  </a:cubicBezTo>
                  <a:cubicBezTo>
                    <a:pt x="108" y="834"/>
                    <a:pt x="155" y="846"/>
                    <a:pt x="191" y="846"/>
                  </a:cubicBezTo>
                  <a:cubicBezTo>
                    <a:pt x="239" y="846"/>
                    <a:pt x="274" y="834"/>
                    <a:pt x="310" y="798"/>
                  </a:cubicBezTo>
                  <a:lnTo>
                    <a:pt x="489" y="631"/>
                  </a:lnTo>
                  <a:cubicBezTo>
                    <a:pt x="524" y="608"/>
                    <a:pt x="536" y="560"/>
                    <a:pt x="536" y="512"/>
                  </a:cubicBezTo>
                  <a:lnTo>
                    <a:pt x="524" y="155"/>
                  </a:lnTo>
                  <a:cubicBezTo>
                    <a:pt x="524" y="72"/>
                    <a:pt x="453" y="0"/>
                    <a:pt x="358" y="0"/>
                  </a:cubicBezTo>
                  <a:close/>
                </a:path>
              </a:pathLst>
            </a:custGeom>
            <a:solidFill>
              <a:srgbClr val="4EAE3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56" name="Google Shape;456;p29"/>
            <p:cNvSpPr/>
            <p:nvPr/>
          </p:nvSpPr>
          <p:spPr>
            <a:xfrm>
              <a:off x="2323254" y="2017458"/>
              <a:ext cx="267213" cy="264316"/>
            </a:xfrm>
            <a:custGeom>
              <a:avLst/>
              <a:gdLst/>
              <a:ahLst/>
              <a:cxnLst/>
              <a:rect l="l" t="t" r="r" b="b"/>
              <a:pathLst>
                <a:path w="8395" h="8304" extrusionOk="0">
                  <a:moveTo>
                    <a:pt x="2739" y="3125"/>
                  </a:moveTo>
                  <a:lnTo>
                    <a:pt x="2965" y="3160"/>
                  </a:lnTo>
                  <a:lnTo>
                    <a:pt x="3060" y="3160"/>
                  </a:lnTo>
                  <a:lnTo>
                    <a:pt x="2905" y="3529"/>
                  </a:lnTo>
                  <a:lnTo>
                    <a:pt x="2620" y="3458"/>
                  </a:lnTo>
                  <a:lnTo>
                    <a:pt x="2739" y="3125"/>
                  </a:lnTo>
                  <a:close/>
                  <a:moveTo>
                    <a:pt x="3834" y="3041"/>
                  </a:moveTo>
                  <a:lnTo>
                    <a:pt x="4167" y="3446"/>
                  </a:lnTo>
                  <a:lnTo>
                    <a:pt x="4120" y="3541"/>
                  </a:lnTo>
                  <a:cubicBezTo>
                    <a:pt x="4096" y="3636"/>
                    <a:pt x="4132" y="3720"/>
                    <a:pt x="4227" y="3756"/>
                  </a:cubicBezTo>
                  <a:cubicBezTo>
                    <a:pt x="4239" y="3756"/>
                    <a:pt x="4251" y="3767"/>
                    <a:pt x="4286" y="3767"/>
                  </a:cubicBezTo>
                  <a:cubicBezTo>
                    <a:pt x="4358" y="3767"/>
                    <a:pt x="4417" y="3720"/>
                    <a:pt x="4429" y="3660"/>
                  </a:cubicBezTo>
                  <a:lnTo>
                    <a:pt x="4477" y="3541"/>
                  </a:lnTo>
                  <a:cubicBezTo>
                    <a:pt x="4501" y="3446"/>
                    <a:pt x="4489" y="3339"/>
                    <a:pt x="4429" y="3267"/>
                  </a:cubicBezTo>
                  <a:lnTo>
                    <a:pt x="4346" y="3160"/>
                  </a:lnTo>
                  <a:lnTo>
                    <a:pt x="4620" y="3386"/>
                  </a:lnTo>
                  <a:cubicBezTo>
                    <a:pt x="4649" y="3401"/>
                    <a:pt x="4683" y="3411"/>
                    <a:pt x="4719" y="3411"/>
                  </a:cubicBezTo>
                  <a:cubicBezTo>
                    <a:pt x="4741" y="3411"/>
                    <a:pt x="4764" y="3407"/>
                    <a:pt x="4787" y="3398"/>
                  </a:cubicBezTo>
                  <a:lnTo>
                    <a:pt x="5001" y="3303"/>
                  </a:lnTo>
                  <a:lnTo>
                    <a:pt x="5132" y="3458"/>
                  </a:lnTo>
                  <a:cubicBezTo>
                    <a:pt x="5156" y="3506"/>
                    <a:pt x="5215" y="3517"/>
                    <a:pt x="5263" y="3517"/>
                  </a:cubicBezTo>
                  <a:lnTo>
                    <a:pt x="5668" y="3482"/>
                  </a:lnTo>
                  <a:lnTo>
                    <a:pt x="5679" y="3565"/>
                  </a:lnTo>
                  <a:cubicBezTo>
                    <a:pt x="5703" y="3601"/>
                    <a:pt x="5668" y="3636"/>
                    <a:pt x="5668" y="3648"/>
                  </a:cubicBezTo>
                  <a:cubicBezTo>
                    <a:pt x="5656" y="3660"/>
                    <a:pt x="5620" y="3696"/>
                    <a:pt x="5596" y="3696"/>
                  </a:cubicBezTo>
                  <a:lnTo>
                    <a:pt x="4894" y="3756"/>
                  </a:lnTo>
                  <a:cubicBezTo>
                    <a:pt x="4798" y="3756"/>
                    <a:pt x="4727" y="3815"/>
                    <a:pt x="4679" y="3875"/>
                  </a:cubicBezTo>
                  <a:cubicBezTo>
                    <a:pt x="4656" y="3934"/>
                    <a:pt x="4620" y="3994"/>
                    <a:pt x="4644" y="4053"/>
                  </a:cubicBezTo>
                  <a:lnTo>
                    <a:pt x="4179" y="3898"/>
                  </a:lnTo>
                  <a:cubicBezTo>
                    <a:pt x="4167" y="3898"/>
                    <a:pt x="4167" y="3887"/>
                    <a:pt x="4144" y="3875"/>
                  </a:cubicBezTo>
                  <a:cubicBezTo>
                    <a:pt x="4120" y="3696"/>
                    <a:pt x="3965" y="3577"/>
                    <a:pt x="3798" y="3577"/>
                  </a:cubicBezTo>
                  <a:lnTo>
                    <a:pt x="3774" y="3577"/>
                  </a:lnTo>
                  <a:lnTo>
                    <a:pt x="3274" y="3589"/>
                  </a:lnTo>
                  <a:lnTo>
                    <a:pt x="3393" y="3220"/>
                  </a:lnTo>
                  <a:cubicBezTo>
                    <a:pt x="3405" y="3184"/>
                    <a:pt x="3441" y="3172"/>
                    <a:pt x="3465" y="3160"/>
                  </a:cubicBezTo>
                  <a:lnTo>
                    <a:pt x="3834" y="3041"/>
                  </a:lnTo>
                  <a:close/>
                  <a:moveTo>
                    <a:pt x="7596" y="3601"/>
                  </a:moveTo>
                  <a:cubicBezTo>
                    <a:pt x="7620" y="3601"/>
                    <a:pt x="7656" y="3601"/>
                    <a:pt x="7692" y="3636"/>
                  </a:cubicBezTo>
                  <a:lnTo>
                    <a:pt x="8025" y="3958"/>
                  </a:lnTo>
                  <a:lnTo>
                    <a:pt x="8025" y="4256"/>
                  </a:lnTo>
                  <a:cubicBezTo>
                    <a:pt x="7977" y="5232"/>
                    <a:pt x="7584" y="6137"/>
                    <a:pt x="6906" y="6815"/>
                  </a:cubicBezTo>
                  <a:cubicBezTo>
                    <a:pt x="6799" y="6923"/>
                    <a:pt x="6692" y="7030"/>
                    <a:pt x="6572" y="7113"/>
                  </a:cubicBezTo>
                  <a:cubicBezTo>
                    <a:pt x="6632" y="7030"/>
                    <a:pt x="6680" y="6935"/>
                    <a:pt x="6727" y="6851"/>
                  </a:cubicBezTo>
                  <a:lnTo>
                    <a:pt x="7465" y="5125"/>
                  </a:lnTo>
                  <a:cubicBezTo>
                    <a:pt x="7501" y="5065"/>
                    <a:pt x="7489" y="5006"/>
                    <a:pt x="7454" y="4958"/>
                  </a:cubicBezTo>
                  <a:cubicBezTo>
                    <a:pt x="7418" y="4910"/>
                    <a:pt x="7358" y="4887"/>
                    <a:pt x="7299" y="4887"/>
                  </a:cubicBezTo>
                  <a:lnTo>
                    <a:pt x="7227" y="4887"/>
                  </a:lnTo>
                  <a:lnTo>
                    <a:pt x="7632" y="4077"/>
                  </a:lnTo>
                  <a:cubicBezTo>
                    <a:pt x="7704" y="3946"/>
                    <a:pt x="7668" y="3779"/>
                    <a:pt x="7525" y="3696"/>
                  </a:cubicBezTo>
                  <a:lnTo>
                    <a:pt x="7501" y="3660"/>
                  </a:lnTo>
                  <a:lnTo>
                    <a:pt x="7513" y="3648"/>
                  </a:lnTo>
                  <a:cubicBezTo>
                    <a:pt x="7537" y="3601"/>
                    <a:pt x="7573" y="3601"/>
                    <a:pt x="7596" y="3601"/>
                  </a:cubicBezTo>
                  <a:close/>
                  <a:moveTo>
                    <a:pt x="4239" y="1"/>
                  </a:moveTo>
                  <a:cubicBezTo>
                    <a:pt x="4176" y="1"/>
                    <a:pt x="4112" y="2"/>
                    <a:pt x="4048" y="5"/>
                  </a:cubicBezTo>
                  <a:cubicBezTo>
                    <a:pt x="3001" y="41"/>
                    <a:pt x="2000" y="481"/>
                    <a:pt x="1262" y="1220"/>
                  </a:cubicBezTo>
                  <a:cubicBezTo>
                    <a:pt x="512" y="1970"/>
                    <a:pt x="84" y="2946"/>
                    <a:pt x="36" y="4006"/>
                  </a:cubicBezTo>
                  <a:cubicBezTo>
                    <a:pt x="0" y="5041"/>
                    <a:pt x="334" y="6053"/>
                    <a:pt x="1012" y="6863"/>
                  </a:cubicBezTo>
                  <a:cubicBezTo>
                    <a:pt x="1036" y="6911"/>
                    <a:pt x="1084" y="6923"/>
                    <a:pt x="1131" y="6923"/>
                  </a:cubicBezTo>
                  <a:cubicBezTo>
                    <a:pt x="1155" y="6923"/>
                    <a:pt x="1203" y="6911"/>
                    <a:pt x="1227" y="6875"/>
                  </a:cubicBezTo>
                  <a:cubicBezTo>
                    <a:pt x="1310" y="6815"/>
                    <a:pt x="1310" y="6708"/>
                    <a:pt x="1250" y="6649"/>
                  </a:cubicBezTo>
                  <a:cubicBezTo>
                    <a:pt x="631" y="5922"/>
                    <a:pt x="310" y="4982"/>
                    <a:pt x="357" y="4017"/>
                  </a:cubicBezTo>
                  <a:cubicBezTo>
                    <a:pt x="393" y="3053"/>
                    <a:pt x="786" y="2148"/>
                    <a:pt x="1465" y="1458"/>
                  </a:cubicBezTo>
                  <a:cubicBezTo>
                    <a:pt x="2155" y="779"/>
                    <a:pt x="3060" y="374"/>
                    <a:pt x="4025" y="338"/>
                  </a:cubicBezTo>
                  <a:cubicBezTo>
                    <a:pt x="4081" y="335"/>
                    <a:pt x="4137" y="334"/>
                    <a:pt x="4192" y="334"/>
                  </a:cubicBezTo>
                  <a:cubicBezTo>
                    <a:pt x="4358" y="334"/>
                    <a:pt x="4519" y="347"/>
                    <a:pt x="4679" y="374"/>
                  </a:cubicBezTo>
                  <a:lnTo>
                    <a:pt x="4906" y="636"/>
                  </a:lnTo>
                  <a:lnTo>
                    <a:pt x="4822" y="862"/>
                  </a:lnTo>
                  <a:lnTo>
                    <a:pt x="4679" y="624"/>
                  </a:lnTo>
                  <a:cubicBezTo>
                    <a:pt x="4656" y="577"/>
                    <a:pt x="4596" y="541"/>
                    <a:pt x="4536" y="541"/>
                  </a:cubicBezTo>
                  <a:lnTo>
                    <a:pt x="4001" y="541"/>
                  </a:lnTo>
                  <a:cubicBezTo>
                    <a:pt x="3941" y="541"/>
                    <a:pt x="3882" y="565"/>
                    <a:pt x="3858" y="624"/>
                  </a:cubicBezTo>
                  <a:lnTo>
                    <a:pt x="3477" y="1327"/>
                  </a:lnTo>
                  <a:cubicBezTo>
                    <a:pt x="3441" y="1410"/>
                    <a:pt x="3441" y="1529"/>
                    <a:pt x="3477" y="1624"/>
                  </a:cubicBezTo>
                  <a:cubicBezTo>
                    <a:pt x="3524" y="1708"/>
                    <a:pt x="3632" y="1767"/>
                    <a:pt x="3739" y="1791"/>
                  </a:cubicBezTo>
                  <a:lnTo>
                    <a:pt x="4036" y="1815"/>
                  </a:lnTo>
                  <a:cubicBezTo>
                    <a:pt x="4096" y="1815"/>
                    <a:pt x="4155" y="1803"/>
                    <a:pt x="4179" y="1743"/>
                  </a:cubicBezTo>
                  <a:lnTo>
                    <a:pt x="4286" y="1577"/>
                  </a:lnTo>
                  <a:lnTo>
                    <a:pt x="4346" y="1648"/>
                  </a:lnTo>
                  <a:lnTo>
                    <a:pt x="4298" y="1934"/>
                  </a:lnTo>
                  <a:lnTo>
                    <a:pt x="3798" y="2005"/>
                  </a:lnTo>
                  <a:cubicBezTo>
                    <a:pt x="3763" y="2005"/>
                    <a:pt x="3751" y="2029"/>
                    <a:pt x="3715" y="2041"/>
                  </a:cubicBezTo>
                  <a:lnTo>
                    <a:pt x="3072" y="2517"/>
                  </a:lnTo>
                  <a:cubicBezTo>
                    <a:pt x="3048" y="2541"/>
                    <a:pt x="3024" y="2577"/>
                    <a:pt x="3024" y="2601"/>
                  </a:cubicBezTo>
                  <a:lnTo>
                    <a:pt x="2941" y="2898"/>
                  </a:lnTo>
                  <a:lnTo>
                    <a:pt x="2727" y="2874"/>
                  </a:lnTo>
                  <a:cubicBezTo>
                    <a:pt x="2716" y="2874"/>
                    <a:pt x="2706" y="2873"/>
                    <a:pt x="2696" y="2873"/>
                  </a:cubicBezTo>
                  <a:cubicBezTo>
                    <a:pt x="2565" y="2873"/>
                    <a:pt x="2449" y="2943"/>
                    <a:pt x="2405" y="3065"/>
                  </a:cubicBezTo>
                  <a:lnTo>
                    <a:pt x="2274" y="3422"/>
                  </a:lnTo>
                  <a:cubicBezTo>
                    <a:pt x="2250" y="3494"/>
                    <a:pt x="2250" y="3589"/>
                    <a:pt x="2286" y="3660"/>
                  </a:cubicBezTo>
                  <a:cubicBezTo>
                    <a:pt x="2334" y="3732"/>
                    <a:pt x="2393" y="3791"/>
                    <a:pt x="2465" y="3815"/>
                  </a:cubicBezTo>
                  <a:cubicBezTo>
                    <a:pt x="2322" y="3887"/>
                    <a:pt x="2215" y="4029"/>
                    <a:pt x="2203" y="4196"/>
                  </a:cubicBezTo>
                  <a:lnTo>
                    <a:pt x="2203" y="4268"/>
                  </a:lnTo>
                  <a:lnTo>
                    <a:pt x="1739" y="4791"/>
                  </a:lnTo>
                  <a:cubicBezTo>
                    <a:pt x="1667" y="4863"/>
                    <a:pt x="1631" y="4970"/>
                    <a:pt x="1631" y="5077"/>
                  </a:cubicBezTo>
                  <a:lnTo>
                    <a:pt x="1631" y="5684"/>
                  </a:lnTo>
                  <a:cubicBezTo>
                    <a:pt x="1631" y="5839"/>
                    <a:pt x="1691" y="5994"/>
                    <a:pt x="1810" y="6101"/>
                  </a:cubicBezTo>
                  <a:lnTo>
                    <a:pt x="2239" y="6518"/>
                  </a:lnTo>
                  <a:cubicBezTo>
                    <a:pt x="2334" y="6613"/>
                    <a:pt x="2465" y="6673"/>
                    <a:pt x="2596" y="6684"/>
                  </a:cubicBezTo>
                  <a:lnTo>
                    <a:pt x="3882" y="6792"/>
                  </a:lnTo>
                  <a:lnTo>
                    <a:pt x="3882" y="6827"/>
                  </a:lnTo>
                  <a:cubicBezTo>
                    <a:pt x="3870" y="6994"/>
                    <a:pt x="3929" y="7149"/>
                    <a:pt x="4060" y="7232"/>
                  </a:cubicBezTo>
                  <a:lnTo>
                    <a:pt x="4286" y="7399"/>
                  </a:lnTo>
                  <a:lnTo>
                    <a:pt x="4263" y="7446"/>
                  </a:lnTo>
                  <a:cubicBezTo>
                    <a:pt x="4203" y="7601"/>
                    <a:pt x="4263" y="7804"/>
                    <a:pt x="4406" y="7899"/>
                  </a:cubicBezTo>
                  <a:lnTo>
                    <a:pt x="4465" y="7958"/>
                  </a:lnTo>
                  <a:cubicBezTo>
                    <a:pt x="4406" y="7958"/>
                    <a:pt x="4358" y="7982"/>
                    <a:pt x="4298" y="7982"/>
                  </a:cubicBezTo>
                  <a:cubicBezTo>
                    <a:pt x="4250" y="7984"/>
                    <a:pt x="4202" y="7985"/>
                    <a:pt x="4153" y="7985"/>
                  </a:cubicBezTo>
                  <a:cubicBezTo>
                    <a:pt x="3241" y="7985"/>
                    <a:pt x="2368" y="7666"/>
                    <a:pt x="1667" y="7089"/>
                  </a:cubicBezTo>
                  <a:cubicBezTo>
                    <a:pt x="1630" y="7062"/>
                    <a:pt x="1590" y="7050"/>
                    <a:pt x="1553" y="7050"/>
                  </a:cubicBezTo>
                  <a:cubicBezTo>
                    <a:pt x="1508" y="7050"/>
                    <a:pt x="1467" y="7068"/>
                    <a:pt x="1441" y="7101"/>
                  </a:cubicBezTo>
                  <a:cubicBezTo>
                    <a:pt x="1381" y="7173"/>
                    <a:pt x="1393" y="7280"/>
                    <a:pt x="1453" y="7327"/>
                  </a:cubicBezTo>
                  <a:cubicBezTo>
                    <a:pt x="2215" y="7958"/>
                    <a:pt x="3155" y="8304"/>
                    <a:pt x="4132" y="8304"/>
                  </a:cubicBezTo>
                  <a:lnTo>
                    <a:pt x="4298" y="8304"/>
                  </a:lnTo>
                  <a:cubicBezTo>
                    <a:pt x="5334" y="8256"/>
                    <a:pt x="6334" y="7827"/>
                    <a:pt x="7084" y="7089"/>
                  </a:cubicBezTo>
                  <a:cubicBezTo>
                    <a:pt x="7823" y="6339"/>
                    <a:pt x="8251" y="5363"/>
                    <a:pt x="8299" y="4303"/>
                  </a:cubicBezTo>
                  <a:cubicBezTo>
                    <a:pt x="8394" y="3220"/>
                    <a:pt x="8049" y="2208"/>
                    <a:pt x="7382" y="1422"/>
                  </a:cubicBezTo>
                  <a:cubicBezTo>
                    <a:pt x="7350" y="1377"/>
                    <a:pt x="7304" y="1356"/>
                    <a:pt x="7258" y="1356"/>
                  </a:cubicBezTo>
                  <a:cubicBezTo>
                    <a:pt x="7220" y="1356"/>
                    <a:pt x="7183" y="1371"/>
                    <a:pt x="7156" y="1398"/>
                  </a:cubicBezTo>
                  <a:cubicBezTo>
                    <a:pt x="7084" y="1458"/>
                    <a:pt x="7084" y="1565"/>
                    <a:pt x="7144" y="1624"/>
                  </a:cubicBezTo>
                  <a:cubicBezTo>
                    <a:pt x="7584" y="2148"/>
                    <a:pt x="7870" y="2791"/>
                    <a:pt x="7989" y="3458"/>
                  </a:cubicBezTo>
                  <a:lnTo>
                    <a:pt x="7942" y="3410"/>
                  </a:lnTo>
                  <a:cubicBezTo>
                    <a:pt x="7867" y="3335"/>
                    <a:pt x="7754" y="3289"/>
                    <a:pt x="7628" y="3289"/>
                  </a:cubicBezTo>
                  <a:cubicBezTo>
                    <a:pt x="7614" y="3289"/>
                    <a:pt x="7599" y="3290"/>
                    <a:pt x="7584" y="3291"/>
                  </a:cubicBezTo>
                  <a:cubicBezTo>
                    <a:pt x="7454" y="3303"/>
                    <a:pt x="7334" y="3386"/>
                    <a:pt x="7263" y="3506"/>
                  </a:cubicBezTo>
                  <a:lnTo>
                    <a:pt x="7227" y="3541"/>
                  </a:lnTo>
                  <a:cubicBezTo>
                    <a:pt x="7156" y="3541"/>
                    <a:pt x="7084" y="3577"/>
                    <a:pt x="7025" y="3625"/>
                  </a:cubicBezTo>
                  <a:lnTo>
                    <a:pt x="6811" y="3363"/>
                  </a:lnTo>
                  <a:cubicBezTo>
                    <a:pt x="6779" y="3325"/>
                    <a:pt x="6739" y="3307"/>
                    <a:pt x="6698" y="3307"/>
                  </a:cubicBezTo>
                  <a:cubicBezTo>
                    <a:pt x="6661" y="3307"/>
                    <a:pt x="6625" y="3322"/>
                    <a:pt x="6596" y="3351"/>
                  </a:cubicBezTo>
                  <a:cubicBezTo>
                    <a:pt x="6513" y="3410"/>
                    <a:pt x="6513" y="3517"/>
                    <a:pt x="6572" y="3577"/>
                  </a:cubicBezTo>
                  <a:lnTo>
                    <a:pt x="6906" y="3958"/>
                  </a:lnTo>
                  <a:cubicBezTo>
                    <a:pt x="6930" y="3994"/>
                    <a:pt x="6977" y="4017"/>
                    <a:pt x="7025" y="4017"/>
                  </a:cubicBezTo>
                  <a:cubicBezTo>
                    <a:pt x="7073" y="4017"/>
                    <a:pt x="7108" y="4006"/>
                    <a:pt x="7144" y="3970"/>
                  </a:cubicBezTo>
                  <a:lnTo>
                    <a:pt x="7251" y="3875"/>
                  </a:lnTo>
                  <a:lnTo>
                    <a:pt x="7382" y="3958"/>
                  </a:lnTo>
                  <a:lnTo>
                    <a:pt x="6894" y="4934"/>
                  </a:lnTo>
                  <a:lnTo>
                    <a:pt x="6858" y="4934"/>
                  </a:lnTo>
                  <a:cubicBezTo>
                    <a:pt x="6834" y="4934"/>
                    <a:pt x="6787" y="4910"/>
                    <a:pt x="6775" y="4887"/>
                  </a:cubicBezTo>
                  <a:lnTo>
                    <a:pt x="6132" y="4101"/>
                  </a:lnTo>
                  <a:cubicBezTo>
                    <a:pt x="6098" y="4053"/>
                    <a:pt x="6049" y="4033"/>
                    <a:pt x="6001" y="4033"/>
                  </a:cubicBezTo>
                  <a:cubicBezTo>
                    <a:pt x="5966" y="4033"/>
                    <a:pt x="5931" y="4045"/>
                    <a:pt x="5906" y="4065"/>
                  </a:cubicBezTo>
                  <a:cubicBezTo>
                    <a:pt x="5834" y="4125"/>
                    <a:pt x="5834" y="4232"/>
                    <a:pt x="5882" y="4291"/>
                  </a:cubicBezTo>
                  <a:lnTo>
                    <a:pt x="6513" y="5077"/>
                  </a:lnTo>
                  <a:cubicBezTo>
                    <a:pt x="6608" y="5184"/>
                    <a:pt x="6739" y="5244"/>
                    <a:pt x="6894" y="5244"/>
                  </a:cubicBezTo>
                  <a:lnTo>
                    <a:pt x="7096" y="5232"/>
                  </a:lnTo>
                  <a:lnTo>
                    <a:pt x="6453" y="6720"/>
                  </a:lnTo>
                  <a:cubicBezTo>
                    <a:pt x="6418" y="6815"/>
                    <a:pt x="6346" y="6923"/>
                    <a:pt x="6275" y="7018"/>
                  </a:cubicBezTo>
                  <a:lnTo>
                    <a:pt x="5775" y="7625"/>
                  </a:lnTo>
                  <a:cubicBezTo>
                    <a:pt x="5513" y="7744"/>
                    <a:pt x="5251" y="7816"/>
                    <a:pt x="4965" y="7875"/>
                  </a:cubicBezTo>
                  <a:lnTo>
                    <a:pt x="4691" y="7625"/>
                  </a:lnTo>
                  <a:cubicBezTo>
                    <a:pt x="4656" y="7589"/>
                    <a:pt x="4644" y="7554"/>
                    <a:pt x="4656" y="7506"/>
                  </a:cubicBezTo>
                  <a:lnTo>
                    <a:pt x="4703" y="7339"/>
                  </a:lnTo>
                  <a:cubicBezTo>
                    <a:pt x="4715" y="7280"/>
                    <a:pt x="4703" y="7208"/>
                    <a:pt x="4644" y="7161"/>
                  </a:cubicBezTo>
                  <a:lnTo>
                    <a:pt x="4322" y="6923"/>
                  </a:lnTo>
                  <a:cubicBezTo>
                    <a:pt x="4298" y="6899"/>
                    <a:pt x="4286" y="6863"/>
                    <a:pt x="4286" y="6815"/>
                  </a:cubicBezTo>
                  <a:lnTo>
                    <a:pt x="4310" y="6613"/>
                  </a:lnTo>
                  <a:cubicBezTo>
                    <a:pt x="4310" y="6565"/>
                    <a:pt x="4310" y="6518"/>
                    <a:pt x="4286" y="6494"/>
                  </a:cubicBezTo>
                  <a:cubicBezTo>
                    <a:pt x="4251" y="6458"/>
                    <a:pt x="4203" y="6434"/>
                    <a:pt x="4167" y="6434"/>
                  </a:cubicBezTo>
                  <a:lnTo>
                    <a:pt x="2703" y="6315"/>
                  </a:lnTo>
                  <a:cubicBezTo>
                    <a:pt x="2643" y="6315"/>
                    <a:pt x="2596" y="6280"/>
                    <a:pt x="2560" y="6244"/>
                  </a:cubicBezTo>
                  <a:lnTo>
                    <a:pt x="2120" y="5827"/>
                  </a:lnTo>
                  <a:cubicBezTo>
                    <a:pt x="2084" y="5780"/>
                    <a:pt x="2048" y="5708"/>
                    <a:pt x="2048" y="5649"/>
                  </a:cubicBezTo>
                  <a:lnTo>
                    <a:pt x="2048" y="5030"/>
                  </a:lnTo>
                  <a:cubicBezTo>
                    <a:pt x="2048" y="5006"/>
                    <a:pt x="2060" y="4970"/>
                    <a:pt x="2084" y="4958"/>
                  </a:cubicBezTo>
                  <a:lnTo>
                    <a:pt x="2572" y="4398"/>
                  </a:lnTo>
                  <a:cubicBezTo>
                    <a:pt x="2596" y="4363"/>
                    <a:pt x="2620" y="4339"/>
                    <a:pt x="2620" y="4291"/>
                  </a:cubicBezTo>
                  <a:lnTo>
                    <a:pt x="2620" y="4160"/>
                  </a:lnTo>
                  <a:cubicBezTo>
                    <a:pt x="2620" y="4113"/>
                    <a:pt x="2643" y="4065"/>
                    <a:pt x="2691" y="4053"/>
                  </a:cubicBezTo>
                  <a:lnTo>
                    <a:pt x="3072" y="3887"/>
                  </a:lnTo>
                  <a:lnTo>
                    <a:pt x="3810" y="3875"/>
                  </a:lnTo>
                  <a:cubicBezTo>
                    <a:pt x="3822" y="3875"/>
                    <a:pt x="3834" y="3887"/>
                    <a:pt x="3834" y="3898"/>
                  </a:cubicBezTo>
                  <a:cubicBezTo>
                    <a:pt x="3846" y="4029"/>
                    <a:pt x="3953" y="4137"/>
                    <a:pt x="4072" y="4184"/>
                  </a:cubicBezTo>
                  <a:lnTo>
                    <a:pt x="4596" y="4363"/>
                  </a:lnTo>
                  <a:cubicBezTo>
                    <a:pt x="4628" y="4370"/>
                    <a:pt x="4661" y="4374"/>
                    <a:pt x="4693" y="4374"/>
                  </a:cubicBezTo>
                  <a:cubicBezTo>
                    <a:pt x="4766" y="4374"/>
                    <a:pt x="4836" y="4353"/>
                    <a:pt x="4894" y="4303"/>
                  </a:cubicBezTo>
                  <a:cubicBezTo>
                    <a:pt x="4953" y="4244"/>
                    <a:pt x="5001" y="4148"/>
                    <a:pt x="4989" y="4065"/>
                  </a:cubicBezTo>
                  <a:lnTo>
                    <a:pt x="5644" y="4017"/>
                  </a:lnTo>
                  <a:cubicBezTo>
                    <a:pt x="5751" y="4006"/>
                    <a:pt x="5882" y="3946"/>
                    <a:pt x="5953" y="3839"/>
                  </a:cubicBezTo>
                  <a:cubicBezTo>
                    <a:pt x="6025" y="3732"/>
                    <a:pt x="6060" y="3613"/>
                    <a:pt x="6025" y="3482"/>
                  </a:cubicBezTo>
                  <a:lnTo>
                    <a:pt x="6013" y="3398"/>
                  </a:lnTo>
                  <a:cubicBezTo>
                    <a:pt x="5980" y="3258"/>
                    <a:pt x="5870" y="3157"/>
                    <a:pt x="5725" y="3157"/>
                  </a:cubicBezTo>
                  <a:cubicBezTo>
                    <a:pt x="5710" y="3157"/>
                    <a:pt x="5695" y="3158"/>
                    <a:pt x="5679" y="3160"/>
                  </a:cubicBezTo>
                  <a:lnTo>
                    <a:pt x="5346" y="3184"/>
                  </a:lnTo>
                  <a:lnTo>
                    <a:pt x="5298" y="3125"/>
                  </a:lnTo>
                  <a:lnTo>
                    <a:pt x="5739" y="2684"/>
                  </a:lnTo>
                  <a:cubicBezTo>
                    <a:pt x="5799" y="2624"/>
                    <a:pt x="5799" y="2517"/>
                    <a:pt x="5739" y="2458"/>
                  </a:cubicBezTo>
                  <a:cubicBezTo>
                    <a:pt x="5709" y="2428"/>
                    <a:pt x="5671" y="2413"/>
                    <a:pt x="5632" y="2413"/>
                  </a:cubicBezTo>
                  <a:cubicBezTo>
                    <a:pt x="5593" y="2413"/>
                    <a:pt x="5554" y="2428"/>
                    <a:pt x="5525" y="2458"/>
                  </a:cubicBezTo>
                  <a:lnTo>
                    <a:pt x="4965" y="3005"/>
                  </a:lnTo>
                  <a:lnTo>
                    <a:pt x="4787" y="3077"/>
                  </a:lnTo>
                  <a:lnTo>
                    <a:pt x="4286" y="2696"/>
                  </a:lnTo>
                  <a:cubicBezTo>
                    <a:pt x="4251" y="2669"/>
                    <a:pt x="4208" y="2656"/>
                    <a:pt x="4169" y="2656"/>
                  </a:cubicBezTo>
                  <a:cubicBezTo>
                    <a:pt x="4156" y="2656"/>
                    <a:pt x="4144" y="2657"/>
                    <a:pt x="4132" y="2660"/>
                  </a:cubicBezTo>
                  <a:lnTo>
                    <a:pt x="3417" y="2886"/>
                  </a:lnTo>
                  <a:cubicBezTo>
                    <a:pt x="3405" y="2886"/>
                    <a:pt x="3370" y="2898"/>
                    <a:pt x="3358" y="2922"/>
                  </a:cubicBezTo>
                  <a:lnTo>
                    <a:pt x="3405" y="2708"/>
                  </a:lnTo>
                  <a:lnTo>
                    <a:pt x="3977" y="2291"/>
                  </a:lnTo>
                  <a:lnTo>
                    <a:pt x="4548" y="2208"/>
                  </a:lnTo>
                  <a:cubicBezTo>
                    <a:pt x="4632" y="2184"/>
                    <a:pt x="4691" y="2148"/>
                    <a:pt x="4691" y="2065"/>
                  </a:cubicBezTo>
                  <a:lnTo>
                    <a:pt x="4751" y="1589"/>
                  </a:lnTo>
                  <a:cubicBezTo>
                    <a:pt x="4751" y="1553"/>
                    <a:pt x="4751" y="1505"/>
                    <a:pt x="4715" y="1470"/>
                  </a:cubicBezTo>
                  <a:lnTo>
                    <a:pt x="4477" y="1172"/>
                  </a:lnTo>
                  <a:cubicBezTo>
                    <a:pt x="4441" y="1136"/>
                    <a:pt x="4406" y="1112"/>
                    <a:pt x="4346" y="1112"/>
                  </a:cubicBezTo>
                  <a:cubicBezTo>
                    <a:pt x="4298" y="1112"/>
                    <a:pt x="4239" y="1148"/>
                    <a:pt x="4215" y="1196"/>
                  </a:cubicBezTo>
                  <a:lnTo>
                    <a:pt x="4036" y="1446"/>
                  </a:lnTo>
                  <a:lnTo>
                    <a:pt x="3834" y="1434"/>
                  </a:lnTo>
                  <a:lnTo>
                    <a:pt x="4155" y="815"/>
                  </a:lnTo>
                  <a:lnTo>
                    <a:pt x="4477" y="815"/>
                  </a:lnTo>
                  <a:lnTo>
                    <a:pt x="4727" y="1267"/>
                  </a:lnTo>
                  <a:cubicBezTo>
                    <a:pt x="4763" y="1327"/>
                    <a:pt x="4822" y="1350"/>
                    <a:pt x="4882" y="1350"/>
                  </a:cubicBezTo>
                  <a:cubicBezTo>
                    <a:pt x="4941" y="1350"/>
                    <a:pt x="5001" y="1315"/>
                    <a:pt x="5025" y="1255"/>
                  </a:cubicBezTo>
                  <a:lnTo>
                    <a:pt x="5251" y="719"/>
                  </a:lnTo>
                  <a:cubicBezTo>
                    <a:pt x="5298" y="624"/>
                    <a:pt x="5287" y="505"/>
                    <a:pt x="5215" y="434"/>
                  </a:cubicBezTo>
                  <a:lnTo>
                    <a:pt x="5215" y="434"/>
                  </a:lnTo>
                  <a:cubicBezTo>
                    <a:pt x="5751" y="577"/>
                    <a:pt x="6263" y="839"/>
                    <a:pt x="6692" y="1208"/>
                  </a:cubicBezTo>
                  <a:cubicBezTo>
                    <a:pt x="6724" y="1234"/>
                    <a:pt x="6763" y="1247"/>
                    <a:pt x="6801" y="1247"/>
                  </a:cubicBezTo>
                  <a:cubicBezTo>
                    <a:pt x="6847" y="1247"/>
                    <a:pt x="6892" y="1228"/>
                    <a:pt x="6918" y="1196"/>
                  </a:cubicBezTo>
                  <a:cubicBezTo>
                    <a:pt x="6977" y="1112"/>
                    <a:pt x="6965" y="1017"/>
                    <a:pt x="6906" y="969"/>
                  </a:cubicBezTo>
                  <a:cubicBezTo>
                    <a:pt x="6157" y="343"/>
                    <a:pt x="5219" y="1"/>
                    <a:pt x="4239" y="1"/>
                  </a:cubicBezTo>
                  <a:close/>
                </a:path>
              </a:pathLst>
            </a:custGeom>
            <a:solidFill>
              <a:srgbClr val="4EAE3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sp>
        <p:nvSpPr>
          <p:cNvPr id="457" name="Google Shape;457;p29"/>
          <p:cNvSpPr txBox="1"/>
          <p:nvPr/>
        </p:nvSpPr>
        <p:spPr>
          <a:xfrm>
            <a:off x="2133601" y="299000"/>
            <a:ext cx="8029574" cy="381965"/>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accent1"/>
              </a:buClr>
              <a:buSzPts val="3200"/>
              <a:buFont typeface="Arial"/>
              <a:buNone/>
            </a:pPr>
            <a:r>
              <a:rPr lang="en-US" sz="3200" b="1">
                <a:solidFill>
                  <a:schemeClr val="accent1"/>
                </a:solidFill>
                <a:latin typeface="Calibri"/>
                <a:ea typeface="Calibri"/>
                <a:cs typeface="Calibri"/>
                <a:sym typeface="Calibri"/>
              </a:rPr>
              <a:t>2.1. Säkerställa efterlevande av GDPR</a:t>
            </a:r>
            <a:endParaRPr/>
          </a:p>
        </p:txBody>
      </p:sp>
      <p:pic>
        <p:nvPicPr>
          <p:cNvPr id="458" name="Google Shape;458;p2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52524" y="1911281"/>
            <a:ext cx="1730255" cy="221564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
          <p:cNvSpPr/>
          <p:nvPr/>
        </p:nvSpPr>
        <p:spPr>
          <a:xfrm>
            <a:off x="4683945" y="66101"/>
            <a:ext cx="7508055" cy="6858000"/>
          </a:xfrm>
          <a:custGeom>
            <a:avLst/>
            <a:gdLst/>
            <a:ahLst/>
            <a:cxnLst/>
            <a:rect l="l" t="t" r="r" b="b"/>
            <a:pathLst>
              <a:path w="9548739" h="6858000" extrusionOk="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gradFill>
            <a:gsLst>
              <a:gs pos="0">
                <a:srgbClr val="F5F7FC"/>
              </a:gs>
              <a:gs pos="74000">
                <a:srgbClr val="A9BEE4"/>
              </a:gs>
              <a:gs pos="83000">
                <a:srgbClr val="A9BEE4"/>
              </a:gs>
              <a:gs pos="100000">
                <a:srgbClr val="C5D3ED"/>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39" name="Google Shape;139;p3"/>
          <p:cNvGrpSpPr/>
          <p:nvPr/>
        </p:nvGrpSpPr>
        <p:grpSpPr>
          <a:xfrm>
            <a:off x="6032435" y="2590740"/>
            <a:ext cx="6186103" cy="790507"/>
            <a:chOff x="4834470" y="1482096"/>
            <a:chExt cx="6186103" cy="790507"/>
          </a:xfrm>
        </p:grpSpPr>
        <p:sp>
          <p:nvSpPr>
            <p:cNvPr id="140" name="Google Shape;140;p3"/>
            <p:cNvSpPr txBox="1"/>
            <p:nvPr/>
          </p:nvSpPr>
          <p:spPr>
            <a:xfrm>
              <a:off x="5895648" y="1482096"/>
              <a:ext cx="5124925" cy="646331"/>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Utforska effektiva metoder för att hantera information och skydda digital innehåll</a:t>
              </a:r>
              <a:endParaRPr sz="1800" b="1">
                <a:solidFill>
                  <a:schemeClr val="dk1"/>
                </a:solidFill>
                <a:latin typeface="Calibri"/>
                <a:ea typeface="Calibri"/>
                <a:cs typeface="Calibri"/>
                <a:sym typeface="Calibri"/>
              </a:endParaRPr>
            </a:p>
          </p:txBody>
        </p:sp>
        <p:sp>
          <p:nvSpPr>
            <p:cNvPr id="141" name="Google Shape;141;p3"/>
            <p:cNvSpPr/>
            <p:nvPr/>
          </p:nvSpPr>
          <p:spPr>
            <a:xfrm>
              <a:off x="4834470" y="1491808"/>
              <a:ext cx="780795" cy="780795"/>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42" name="Google Shape;142;p3"/>
          <p:cNvGrpSpPr/>
          <p:nvPr/>
        </p:nvGrpSpPr>
        <p:grpSpPr>
          <a:xfrm>
            <a:off x="6032435" y="3703053"/>
            <a:ext cx="6186103" cy="790507"/>
            <a:chOff x="4834470" y="1482096"/>
            <a:chExt cx="6186103" cy="790507"/>
          </a:xfrm>
        </p:grpSpPr>
        <p:sp>
          <p:nvSpPr>
            <p:cNvPr id="143" name="Google Shape;143;p3"/>
            <p:cNvSpPr txBox="1"/>
            <p:nvPr/>
          </p:nvSpPr>
          <p:spPr>
            <a:xfrm>
              <a:off x="5895648" y="1482096"/>
              <a:ext cx="5124925" cy="646331"/>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Förstå dataskyddspolicyer och dataskyddsbestämmelser</a:t>
              </a:r>
              <a:endParaRPr sz="1800" b="1">
                <a:solidFill>
                  <a:schemeClr val="dk1"/>
                </a:solidFill>
                <a:latin typeface="Calibri"/>
                <a:ea typeface="Calibri"/>
                <a:cs typeface="Calibri"/>
                <a:sym typeface="Calibri"/>
              </a:endParaRPr>
            </a:p>
          </p:txBody>
        </p:sp>
        <p:sp>
          <p:nvSpPr>
            <p:cNvPr id="144" name="Google Shape;144;p3"/>
            <p:cNvSpPr/>
            <p:nvPr/>
          </p:nvSpPr>
          <p:spPr>
            <a:xfrm>
              <a:off x="4834470" y="1491808"/>
              <a:ext cx="780795" cy="780795"/>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45" name="Google Shape;145;p3"/>
          <p:cNvGrpSpPr/>
          <p:nvPr/>
        </p:nvGrpSpPr>
        <p:grpSpPr>
          <a:xfrm>
            <a:off x="6032435" y="4856006"/>
            <a:ext cx="6186103" cy="923330"/>
            <a:chOff x="4834470" y="1482096"/>
            <a:chExt cx="6186103" cy="923330"/>
          </a:xfrm>
        </p:grpSpPr>
        <p:sp>
          <p:nvSpPr>
            <p:cNvPr id="146" name="Google Shape;146;p3"/>
            <p:cNvSpPr txBox="1"/>
            <p:nvPr/>
          </p:nvSpPr>
          <p:spPr>
            <a:xfrm>
              <a:off x="5895648" y="1482096"/>
              <a:ext cx="5124925" cy="92333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Identifiera principer, rättigheter och skyldigheter i förhållande till ICH:s syn på integritet och behandling av personuppgifter</a:t>
              </a:r>
              <a:endParaRPr sz="1800" b="1">
                <a:solidFill>
                  <a:schemeClr val="dk1"/>
                </a:solidFill>
                <a:latin typeface="Calibri"/>
                <a:ea typeface="Calibri"/>
                <a:cs typeface="Calibri"/>
                <a:sym typeface="Calibri"/>
              </a:endParaRPr>
            </a:p>
          </p:txBody>
        </p:sp>
        <p:sp>
          <p:nvSpPr>
            <p:cNvPr id="147" name="Google Shape;147;p3"/>
            <p:cNvSpPr/>
            <p:nvPr/>
          </p:nvSpPr>
          <p:spPr>
            <a:xfrm>
              <a:off x="4834470" y="1491808"/>
              <a:ext cx="780795" cy="780795"/>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pic>
        <p:nvPicPr>
          <p:cNvPr id="148" name="Google Shape;148;p3"/>
          <p:cNvPicPr preferRelativeResize="0"/>
          <p:nvPr/>
        </p:nvPicPr>
        <p:blipFill rotWithShape="1">
          <a:blip r:embed="rId3">
            <a:alphaModFix/>
          </a:blip>
          <a:srcRect/>
          <a:stretch/>
        </p:blipFill>
        <p:spPr>
          <a:xfrm>
            <a:off x="10160" y="0"/>
            <a:ext cx="2219417" cy="883966"/>
          </a:xfrm>
          <a:prstGeom prst="rect">
            <a:avLst/>
          </a:prstGeom>
          <a:noFill/>
          <a:ln>
            <a:noFill/>
          </a:ln>
        </p:spPr>
      </p:pic>
      <p:sp>
        <p:nvSpPr>
          <p:cNvPr id="149" name="Google Shape;149;p3"/>
          <p:cNvSpPr txBox="1"/>
          <p:nvPr/>
        </p:nvSpPr>
        <p:spPr>
          <a:xfrm>
            <a:off x="2546428" y="6511124"/>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150" name="Google Shape;150;p3"/>
          <p:cNvPicPr preferRelativeResize="0"/>
          <p:nvPr/>
        </p:nvPicPr>
        <p:blipFill rotWithShape="1">
          <a:blip r:embed="rId4">
            <a:alphaModFix/>
          </a:blip>
          <a:srcRect/>
          <a:stretch/>
        </p:blipFill>
        <p:spPr>
          <a:xfrm>
            <a:off x="10160" y="6331227"/>
            <a:ext cx="2396086" cy="526774"/>
          </a:xfrm>
          <a:prstGeom prst="rect">
            <a:avLst/>
          </a:prstGeom>
          <a:noFill/>
          <a:ln>
            <a:noFill/>
          </a:ln>
        </p:spPr>
      </p:pic>
      <p:sp>
        <p:nvSpPr>
          <p:cNvPr id="151" name="Google Shape;151;p3"/>
          <p:cNvSpPr txBox="1"/>
          <p:nvPr/>
        </p:nvSpPr>
        <p:spPr>
          <a:xfrm>
            <a:off x="6261083" y="731674"/>
            <a:ext cx="3540839"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266C9F"/>
                </a:solidFill>
                <a:latin typeface="Calibri"/>
                <a:ea typeface="Calibri"/>
                <a:cs typeface="Calibri"/>
                <a:sym typeface="Calibri"/>
              </a:rPr>
              <a:t>SYFTE OCH MÅL</a:t>
            </a:r>
            <a:endParaRPr/>
          </a:p>
        </p:txBody>
      </p:sp>
      <p:grpSp>
        <p:nvGrpSpPr>
          <p:cNvPr id="152" name="Google Shape;152;p3"/>
          <p:cNvGrpSpPr/>
          <p:nvPr/>
        </p:nvGrpSpPr>
        <p:grpSpPr>
          <a:xfrm>
            <a:off x="10322700" y="676720"/>
            <a:ext cx="894080" cy="833150"/>
            <a:chOff x="5961125" y="1623900"/>
            <a:chExt cx="427450" cy="448175"/>
          </a:xfrm>
        </p:grpSpPr>
        <p:sp>
          <p:nvSpPr>
            <p:cNvPr id="153" name="Google Shape;153;p3"/>
            <p:cNvSpPr/>
            <p:nvPr/>
          </p:nvSpPr>
          <p:spPr>
            <a:xfrm>
              <a:off x="5961125" y="1678700"/>
              <a:ext cx="376925" cy="376925"/>
            </a:xfrm>
            <a:custGeom>
              <a:avLst/>
              <a:gdLst/>
              <a:ahLst/>
              <a:cxnLst/>
              <a:rect l="l" t="t" r="r" b="b"/>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4" name="Google Shape;154;p3"/>
            <p:cNvSpPr/>
            <p:nvPr/>
          </p:nvSpPr>
          <p:spPr>
            <a:xfrm>
              <a:off x="6009825" y="1727425"/>
              <a:ext cx="279500" cy="279500"/>
            </a:xfrm>
            <a:custGeom>
              <a:avLst/>
              <a:gdLst/>
              <a:ahLst/>
              <a:cxnLst/>
              <a:rect l="l" t="t" r="r" b="b"/>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5" name="Google Shape;155;p3"/>
            <p:cNvSpPr/>
            <p:nvPr/>
          </p:nvSpPr>
          <p:spPr>
            <a:xfrm>
              <a:off x="6107250" y="1824849"/>
              <a:ext cx="79315" cy="77960"/>
            </a:xfrm>
            <a:custGeom>
              <a:avLst/>
              <a:gdLst/>
              <a:ahLst/>
              <a:cxnLst/>
              <a:rect l="l" t="t" r="r" b="b"/>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solidFill>
              <a:srgbClr val="266C9F"/>
            </a:solidFill>
            <a:ln w="76200"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6" name="Google Shape;156;p3"/>
            <p:cNvSpPr/>
            <p:nvPr/>
          </p:nvSpPr>
          <p:spPr>
            <a:xfrm>
              <a:off x="6058550" y="1776125"/>
              <a:ext cx="182075" cy="182075"/>
            </a:xfrm>
            <a:custGeom>
              <a:avLst/>
              <a:gdLst/>
              <a:ahLst/>
              <a:cxnLst/>
              <a:rect l="l" t="t" r="r" b="b"/>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solidFill>
              <a:srgbClr val="266C9F"/>
            </a:solidFill>
            <a:ln w="2857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7" name="Google Shape;157;p3"/>
            <p:cNvSpPr/>
            <p:nvPr/>
          </p:nvSpPr>
          <p:spPr>
            <a:xfrm>
              <a:off x="5971475" y="2001400"/>
              <a:ext cx="74925" cy="70675"/>
            </a:xfrm>
            <a:custGeom>
              <a:avLst/>
              <a:gdLst/>
              <a:ahLst/>
              <a:cxnLst/>
              <a:rect l="l" t="t" r="r" b="b"/>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8" name="Google Shape;158;p3"/>
            <p:cNvSpPr/>
            <p:nvPr/>
          </p:nvSpPr>
          <p:spPr>
            <a:xfrm>
              <a:off x="6253375" y="2001400"/>
              <a:ext cx="74325" cy="70675"/>
            </a:xfrm>
            <a:custGeom>
              <a:avLst/>
              <a:gdLst/>
              <a:ahLst/>
              <a:cxnLst/>
              <a:rect l="l" t="t" r="r" b="b"/>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9" name="Google Shape;159;p3"/>
            <p:cNvSpPr/>
            <p:nvPr/>
          </p:nvSpPr>
          <p:spPr>
            <a:xfrm>
              <a:off x="6137700" y="1623900"/>
              <a:ext cx="250875" cy="255150"/>
            </a:xfrm>
            <a:custGeom>
              <a:avLst/>
              <a:gdLst/>
              <a:ahLst/>
              <a:cxnLst/>
              <a:rect l="l" t="t" r="r" b="b"/>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sp>
        <p:nvSpPr>
          <p:cNvPr id="160" name="Google Shape;160;p3"/>
          <p:cNvSpPr/>
          <p:nvPr/>
        </p:nvSpPr>
        <p:spPr>
          <a:xfrm>
            <a:off x="6323220" y="1967591"/>
            <a:ext cx="4202369" cy="36933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b="1">
                <a:solidFill>
                  <a:srgbClr val="266C9F"/>
                </a:solidFill>
                <a:latin typeface="Calibri"/>
                <a:ea typeface="Calibri"/>
                <a:cs typeface="Calibri"/>
                <a:sym typeface="Calibri"/>
              </a:rPr>
              <a:t>I slutet av modulen kommer du att kunna:</a:t>
            </a:r>
            <a:endParaRPr/>
          </a:p>
        </p:txBody>
      </p:sp>
      <p:pic>
        <p:nvPicPr>
          <p:cNvPr id="161" name="Google Shape;161;p3"/>
          <p:cNvPicPr preferRelativeResize="0"/>
          <p:nvPr/>
        </p:nvPicPr>
        <p:blipFill rotWithShape="1">
          <a:blip r:embed="rId5">
            <a:alphaModFix/>
          </a:blip>
          <a:srcRect/>
          <a:stretch/>
        </p:blipFill>
        <p:spPr>
          <a:xfrm>
            <a:off x="162675" y="1992534"/>
            <a:ext cx="4507702" cy="3005134"/>
          </a:xfrm>
          <a:prstGeom prst="rect">
            <a:avLst/>
          </a:prstGeom>
          <a:noFill/>
          <a:ln>
            <a:noFill/>
          </a:ln>
          <a:effectLst>
            <a:outerShdw blurRad="292100" dist="139700" dir="2700000" algn="tl" rotWithShape="0">
              <a:srgbClr val="333333">
                <a:alpha val="64705"/>
              </a:srgbClr>
            </a:outerShdw>
          </a:effectLst>
        </p:spPr>
      </p:pic>
      <p:sp>
        <p:nvSpPr>
          <p:cNvPr id="162" name="Google Shape;162;p3"/>
          <p:cNvSpPr/>
          <p:nvPr/>
        </p:nvSpPr>
        <p:spPr>
          <a:xfrm>
            <a:off x="0" y="102920"/>
            <a:ext cx="65" cy="251359"/>
          </a:xfrm>
          <a:prstGeom prst="rect">
            <a:avLst/>
          </a:prstGeom>
          <a:solidFill>
            <a:srgbClr val="F8F9FA"/>
          </a:solid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30"/>
          <p:cNvSpPr/>
          <p:nvPr/>
        </p:nvSpPr>
        <p:spPr>
          <a:xfrm>
            <a:off x="2588407" y="993297"/>
            <a:ext cx="79072" cy="317649"/>
          </a:xfrm>
          <a:prstGeom prst="rect">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rgbClr val="3F3F3F"/>
              </a:solidFill>
              <a:latin typeface="Calibri"/>
              <a:ea typeface="Calibri"/>
              <a:cs typeface="Calibri"/>
              <a:sym typeface="Calibri"/>
            </a:endParaRPr>
          </a:p>
        </p:txBody>
      </p:sp>
      <p:sp>
        <p:nvSpPr>
          <p:cNvPr id="464" name="Google Shape;464;p30"/>
          <p:cNvSpPr txBox="1"/>
          <p:nvPr/>
        </p:nvSpPr>
        <p:spPr>
          <a:xfrm>
            <a:off x="2624237" y="915128"/>
            <a:ext cx="6556720" cy="461665"/>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Vem behandlar och övervakar personuppgifterna</a:t>
            </a:r>
            <a:endParaRPr sz="2400" b="1">
              <a:solidFill>
                <a:schemeClr val="dk1"/>
              </a:solidFill>
              <a:latin typeface="Calibri"/>
              <a:ea typeface="Calibri"/>
              <a:cs typeface="Calibri"/>
              <a:sym typeface="Calibri"/>
            </a:endParaRPr>
          </a:p>
        </p:txBody>
      </p:sp>
      <p:sp>
        <p:nvSpPr>
          <p:cNvPr id="465" name="Google Shape;465;p30"/>
          <p:cNvSpPr txBox="1"/>
          <p:nvPr/>
        </p:nvSpPr>
        <p:spPr>
          <a:xfrm>
            <a:off x="2133601" y="299000"/>
            <a:ext cx="8029574" cy="381965"/>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accent1"/>
              </a:buClr>
              <a:buSzPts val="3200"/>
              <a:buFont typeface="Arial"/>
              <a:buNone/>
            </a:pPr>
            <a:r>
              <a:rPr lang="en-US" sz="3200" b="1">
                <a:solidFill>
                  <a:schemeClr val="accent1"/>
                </a:solidFill>
                <a:latin typeface="Calibri"/>
                <a:ea typeface="Calibri"/>
                <a:cs typeface="Calibri"/>
                <a:sym typeface="Calibri"/>
              </a:rPr>
              <a:t>2.1. Säkerställa efterlevande av GDPR</a:t>
            </a:r>
            <a:endParaRPr/>
          </a:p>
        </p:txBody>
      </p:sp>
      <p:grpSp>
        <p:nvGrpSpPr>
          <p:cNvPr id="466" name="Google Shape;466;p30"/>
          <p:cNvGrpSpPr/>
          <p:nvPr/>
        </p:nvGrpSpPr>
        <p:grpSpPr>
          <a:xfrm>
            <a:off x="629170" y="1423517"/>
            <a:ext cx="8753172" cy="4778177"/>
            <a:chOff x="0" y="194575"/>
            <a:chExt cx="8753172" cy="4778177"/>
          </a:xfrm>
        </p:grpSpPr>
        <p:sp>
          <p:nvSpPr>
            <p:cNvPr id="467" name="Google Shape;467;p30"/>
            <p:cNvSpPr/>
            <p:nvPr/>
          </p:nvSpPr>
          <p:spPr>
            <a:xfrm>
              <a:off x="3845223" y="194575"/>
              <a:ext cx="1898988" cy="1179038"/>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0"/>
            <p:cNvSpPr txBox="1"/>
            <p:nvPr/>
          </p:nvSpPr>
          <p:spPr>
            <a:xfrm>
              <a:off x="3879756" y="229108"/>
              <a:ext cx="1829922" cy="1109972"/>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US" sz="1600" b="0">
                  <a:solidFill>
                    <a:schemeClr val="lt1"/>
                  </a:solidFill>
                  <a:latin typeface="Calibri"/>
                  <a:ea typeface="Calibri"/>
                  <a:cs typeface="Calibri"/>
                  <a:sym typeface="Calibri"/>
                </a:rPr>
                <a:t>Datakontrollant</a:t>
              </a:r>
              <a:endParaRPr sz="1200">
                <a:solidFill>
                  <a:schemeClr val="lt1"/>
                </a:solidFill>
                <a:latin typeface="Calibri"/>
                <a:ea typeface="Calibri"/>
                <a:cs typeface="Calibri"/>
                <a:sym typeface="Calibri"/>
              </a:endParaRPr>
            </a:p>
            <a:p>
              <a:pPr marL="0" marR="0" lvl="0" indent="0" algn="ctr" rtl="0">
                <a:lnSpc>
                  <a:spcPct val="90000"/>
                </a:lnSpc>
                <a:spcBef>
                  <a:spcPts val="560"/>
                </a:spcBef>
                <a:spcAft>
                  <a:spcPts val="0"/>
                </a:spcAft>
                <a:buClr>
                  <a:schemeClr val="lt1"/>
                </a:buClr>
                <a:buSzPts val="1200"/>
                <a:buFont typeface="Consolas"/>
                <a:buNone/>
              </a:pPr>
              <a:r>
                <a:rPr lang="en-US" sz="1200">
                  <a:solidFill>
                    <a:schemeClr val="lt1"/>
                  </a:solidFill>
                  <a:latin typeface="Consolas"/>
                  <a:ea typeface="Consolas"/>
                  <a:cs typeface="Consolas"/>
                  <a:sym typeface="Consolas"/>
                </a:rPr>
                <a:t>bestämmer syftet med och sättet på vilket personuppgifter behandlas</a:t>
              </a:r>
              <a:endParaRPr sz="1200">
                <a:solidFill>
                  <a:schemeClr val="lt1"/>
                </a:solidFill>
                <a:latin typeface="Calibri"/>
                <a:ea typeface="Calibri"/>
                <a:cs typeface="Calibri"/>
                <a:sym typeface="Calibri"/>
              </a:endParaRPr>
            </a:p>
          </p:txBody>
        </p:sp>
        <p:sp>
          <p:nvSpPr>
            <p:cNvPr id="469" name="Google Shape;469;p30"/>
            <p:cNvSpPr/>
            <p:nvPr/>
          </p:nvSpPr>
          <p:spPr>
            <a:xfrm rot="1797089">
              <a:off x="5958750" y="1439518"/>
              <a:ext cx="429413" cy="278071"/>
            </a:xfrm>
            <a:prstGeom prst="leftRightArrow">
              <a:avLst>
                <a:gd name="adj1" fmla="val 60000"/>
                <a:gd name="adj2"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0"/>
            <p:cNvSpPr txBox="1"/>
            <p:nvPr/>
          </p:nvSpPr>
          <p:spPr>
            <a:xfrm rot="1797089">
              <a:off x="6042171" y="1495132"/>
              <a:ext cx="262571" cy="166843"/>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100"/>
                <a:buFont typeface="Calibri"/>
                <a:buNone/>
              </a:pPr>
              <a:endParaRPr sz="1100">
                <a:solidFill>
                  <a:schemeClr val="lt1"/>
                </a:solidFill>
                <a:latin typeface="Calibri"/>
                <a:ea typeface="Calibri"/>
                <a:cs typeface="Calibri"/>
                <a:sym typeface="Calibri"/>
              </a:endParaRPr>
            </a:p>
          </p:txBody>
        </p:sp>
        <p:sp>
          <p:nvSpPr>
            <p:cNvPr id="471" name="Google Shape;471;p30"/>
            <p:cNvSpPr/>
            <p:nvPr/>
          </p:nvSpPr>
          <p:spPr>
            <a:xfrm>
              <a:off x="6501955" y="1825894"/>
              <a:ext cx="2251217" cy="1181096"/>
            </a:xfrm>
            <a:prstGeom prst="roundRect">
              <a:avLst>
                <a:gd name="adj" fmla="val 10000"/>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0"/>
            <p:cNvSpPr txBox="1"/>
            <p:nvPr/>
          </p:nvSpPr>
          <p:spPr>
            <a:xfrm>
              <a:off x="6536548" y="1860487"/>
              <a:ext cx="2182031" cy="1111910"/>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US" sz="1600" b="1">
                  <a:solidFill>
                    <a:schemeClr val="lt1"/>
                  </a:solidFill>
                  <a:latin typeface="Calibri"/>
                  <a:ea typeface="Calibri"/>
                  <a:cs typeface="Calibri"/>
                  <a:sym typeface="Calibri"/>
                </a:rPr>
                <a:t>Data Processor</a:t>
              </a:r>
              <a:endParaRPr sz="1200">
                <a:solidFill>
                  <a:schemeClr val="lt1"/>
                </a:solidFill>
                <a:latin typeface="Calibri"/>
                <a:ea typeface="Calibri"/>
                <a:cs typeface="Calibri"/>
                <a:sym typeface="Calibri"/>
              </a:endParaRPr>
            </a:p>
            <a:p>
              <a:pPr marL="0" marR="0" lvl="0" indent="0" algn="ctr" rtl="0">
                <a:lnSpc>
                  <a:spcPct val="90000"/>
                </a:lnSpc>
                <a:spcBef>
                  <a:spcPts val="560"/>
                </a:spcBef>
                <a:spcAft>
                  <a:spcPts val="0"/>
                </a:spcAft>
                <a:buClr>
                  <a:schemeClr val="lt1"/>
                </a:buClr>
                <a:buSzPts val="1200"/>
                <a:buFont typeface="Consolas"/>
                <a:buNone/>
              </a:pPr>
              <a:r>
                <a:rPr lang="en-US" sz="1200">
                  <a:solidFill>
                    <a:schemeClr val="lt1"/>
                  </a:solidFill>
                  <a:latin typeface="Consolas"/>
                  <a:ea typeface="Consolas"/>
                  <a:cs typeface="Consolas"/>
                  <a:sym typeface="Consolas"/>
                </a:rPr>
                <a:t>innehar och behandlar uppgifter på uppdrag av en personuppgiftsansvarig</a:t>
              </a:r>
              <a:endParaRPr sz="1200">
                <a:solidFill>
                  <a:schemeClr val="lt1"/>
                </a:solidFill>
                <a:latin typeface="Calibri"/>
                <a:ea typeface="Calibri"/>
                <a:cs typeface="Calibri"/>
                <a:sym typeface="Calibri"/>
              </a:endParaRPr>
            </a:p>
          </p:txBody>
        </p:sp>
        <p:sp>
          <p:nvSpPr>
            <p:cNvPr id="473" name="Google Shape;473;p30"/>
            <p:cNvSpPr/>
            <p:nvPr/>
          </p:nvSpPr>
          <p:spPr>
            <a:xfrm rot="6603728">
              <a:off x="7016675" y="3362244"/>
              <a:ext cx="429413" cy="278071"/>
            </a:xfrm>
            <a:prstGeom prst="leftRightArrow">
              <a:avLst>
                <a:gd name="adj1" fmla="val 60000"/>
                <a:gd name="adj2"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0"/>
            <p:cNvSpPr txBox="1"/>
            <p:nvPr/>
          </p:nvSpPr>
          <p:spPr>
            <a:xfrm rot="-4196272">
              <a:off x="7100096" y="3417858"/>
              <a:ext cx="262571" cy="166843"/>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100"/>
                <a:buFont typeface="Calibri"/>
                <a:buNone/>
              </a:pPr>
              <a:endParaRPr sz="1100">
                <a:solidFill>
                  <a:schemeClr val="lt1"/>
                </a:solidFill>
                <a:latin typeface="Calibri"/>
                <a:ea typeface="Calibri"/>
                <a:cs typeface="Calibri"/>
                <a:sym typeface="Calibri"/>
              </a:endParaRPr>
            </a:p>
          </p:txBody>
        </p:sp>
        <p:sp>
          <p:nvSpPr>
            <p:cNvPr id="475" name="Google Shape;475;p30"/>
            <p:cNvSpPr/>
            <p:nvPr/>
          </p:nvSpPr>
          <p:spPr>
            <a:xfrm>
              <a:off x="5461184" y="3995570"/>
              <a:ext cx="2822503" cy="977182"/>
            </a:xfrm>
            <a:prstGeom prst="roundRect">
              <a:avLst>
                <a:gd name="adj" fmla="val 10000"/>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0"/>
            <p:cNvSpPr txBox="1"/>
            <p:nvPr/>
          </p:nvSpPr>
          <p:spPr>
            <a:xfrm>
              <a:off x="5489805" y="4024191"/>
              <a:ext cx="2765261" cy="919940"/>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US" sz="1600" b="1">
                  <a:solidFill>
                    <a:schemeClr val="lt1"/>
                  </a:solidFill>
                  <a:latin typeface="Calibri"/>
                  <a:ea typeface="Calibri"/>
                  <a:cs typeface="Calibri"/>
                  <a:sym typeface="Calibri"/>
                </a:rPr>
                <a:t>Mottagare</a:t>
              </a:r>
              <a:endParaRPr sz="1200" b="0">
                <a:solidFill>
                  <a:schemeClr val="lt1"/>
                </a:solidFill>
                <a:latin typeface="Calibri"/>
                <a:ea typeface="Calibri"/>
                <a:cs typeface="Calibri"/>
                <a:sym typeface="Calibri"/>
              </a:endParaRPr>
            </a:p>
            <a:p>
              <a:pPr marL="0" marR="0" lvl="0" indent="0" algn="ctr" rtl="0">
                <a:lnSpc>
                  <a:spcPct val="90000"/>
                </a:lnSpc>
                <a:spcBef>
                  <a:spcPts val="560"/>
                </a:spcBef>
                <a:spcAft>
                  <a:spcPts val="0"/>
                </a:spcAft>
                <a:buClr>
                  <a:schemeClr val="lt1"/>
                </a:buClr>
                <a:buSzPts val="1200"/>
                <a:buFont typeface="Calibri"/>
                <a:buNone/>
              </a:pPr>
              <a:r>
                <a:rPr lang="en-US" sz="1200" b="0">
                  <a:solidFill>
                    <a:schemeClr val="lt1"/>
                  </a:solidFill>
                  <a:latin typeface="Calibri"/>
                  <a:ea typeface="Calibri"/>
                  <a:cs typeface="Calibri"/>
                  <a:sym typeface="Calibri"/>
                </a:rPr>
                <a:t>Tar emot personuppgifter</a:t>
              </a:r>
              <a:endParaRPr sz="1200" b="0">
                <a:solidFill>
                  <a:schemeClr val="lt1"/>
                </a:solidFill>
                <a:latin typeface="Calibri"/>
                <a:ea typeface="Calibri"/>
                <a:cs typeface="Calibri"/>
                <a:sym typeface="Calibri"/>
              </a:endParaRPr>
            </a:p>
          </p:txBody>
        </p:sp>
        <p:sp>
          <p:nvSpPr>
            <p:cNvPr id="477" name="Google Shape;477;p30"/>
            <p:cNvSpPr/>
            <p:nvPr/>
          </p:nvSpPr>
          <p:spPr>
            <a:xfrm rot="10800000">
              <a:off x="4472911" y="4345126"/>
              <a:ext cx="429413" cy="278071"/>
            </a:xfrm>
            <a:prstGeom prst="leftRightArrow">
              <a:avLst>
                <a:gd name="adj1" fmla="val 60000"/>
                <a:gd name="adj2"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0"/>
            <p:cNvSpPr txBox="1"/>
            <p:nvPr/>
          </p:nvSpPr>
          <p:spPr>
            <a:xfrm>
              <a:off x="4556332" y="4400740"/>
              <a:ext cx="262571" cy="166843"/>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100"/>
                <a:buFont typeface="Calibri"/>
                <a:buNone/>
              </a:pPr>
              <a:endParaRPr sz="1100">
                <a:solidFill>
                  <a:schemeClr val="lt1"/>
                </a:solidFill>
                <a:latin typeface="Calibri"/>
                <a:ea typeface="Calibri"/>
                <a:cs typeface="Calibri"/>
                <a:sym typeface="Calibri"/>
              </a:endParaRPr>
            </a:p>
          </p:txBody>
        </p:sp>
        <p:sp>
          <p:nvSpPr>
            <p:cNvPr id="479" name="Google Shape;479;p30"/>
            <p:cNvSpPr/>
            <p:nvPr/>
          </p:nvSpPr>
          <p:spPr>
            <a:xfrm>
              <a:off x="1809847" y="4012111"/>
              <a:ext cx="2104205" cy="944099"/>
            </a:xfrm>
            <a:prstGeom prst="roundRect">
              <a:avLst>
                <a:gd name="adj" fmla="val 1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0"/>
            <p:cNvSpPr txBox="1"/>
            <p:nvPr/>
          </p:nvSpPr>
          <p:spPr>
            <a:xfrm>
              <a:off x="1837499" y="4039763"/>
              <a:ext cx="2048901" cy="888795"/>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US" sz="1600" b="1">
                  <a:solidFill>
                    <a:schemeClr val="lt1"/>
                  </a:solidFill>
                  <a:latin typeface="Calibri"/>
                  <a:ea typeface="Calibri"/>
                  <a:cs typeface="Calibri"/>
                  <a:sym typeface="Calibri"/>
                </a:rPr>
                <a:t>Registreade</a:t>
              </a:r>
              <a:endParaRPr sz="1200" b="0">
                <a:solidFill>
                  <a:schemeClr val="lt1"/>
                </a:solidFill>
                <a:latin typeface="Calibri"/>
                <a:ea typeface="Calibri"/>
                <a:cs typeface="Calibri"/>
                <a:sym typeface="Calibri"/>
              </a:endParaRPr>
            </a:p>
            <a:p>
              <a:pPr marL="0" marR="0" lvl="0" indent="0" algn="ctr" rtl="0">
                <a:lnSpc>
                  <a:spcPct val="90000"/>
                </a:lnSpc>
                <a:spcBef>
                  <a:spcPts val="560"/>
                </a:spcBef>
                <a:spcAft>
                  <a:spcPts val="0"/>
                </a:spcAft>
                <a:buClr>
                  <a:schemeClr val="lt1"/>
                </a:buClr>
                <a:buSzPts val="1200"/>
                <a:buFont typeface="Consolas"/>
                <a:buNone/>
              </a:pPr>
              <a:r>
                <a:rPr lang="en-US" sz="1200" b="0">
                  <a:solidFill>
                    <a:schemeClr val="lt1"/>
                  </a:solidFill>
                  <a:latin typeface="Consolas"/>
                  <a:ea typeface="Consolas"/>
                  <a:cs typeface="Consolas"/>
                  <a:sym typeface="Consolas"/>
                </a:rPr>
                <a:t>fysisk person vars personuppgifter behandlas</a:t>
              </a:r>
              <a:endParaRPr sz="1200">
                <a:solidFill>
                  <a:schemeClr val="lt1"/>
                </a:solidFill>
                <a:latin typeface="Calibri"/>
                <a:ea typeface="Calibri"/>
                <a:cs typeface="Calibri"/>
                <a:sym typeface="Calibri"/>
              </a:endParaRPr>
            </a:p>
          </p:txBody>
        </p:sp>
        <p:sp>
          <p:nvSpPr>
            <p:cNvPr id="481" name="Google Shape;481;p30"/>
            <p:cNvSpPr/>
            <p:nvPr/>
          </p:nvSpPr>
          <p:spPr>
            <a:xfrm rot="-7288036">
              <a:off x="2217679" y="3643242"/>
              <a:ext cx="429413" cy="278071"/>
            </a:xfrm>
            <a:prstGeom prst="leftRightArrow">
              <a:avLst>
                <a:gd name="adj1" fmla="val 60000"/>
                <a:gd name="adj2" fmla="val 50000"/>
              </a:avLst>
            </a:prstGeom>
            <a:solidFill>
              <a:srgbClr val="599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0"/>
            <p:cNvSpPr txBox="1"/>
            <p:nvPr/>
          </p:nvSpPr>
          <p:spPr>
            <a:xfrm rot="3511964">
              <a:off x="2301100" y="3698856"/>
              <a:ext cx="262571" cy="166843"/>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100"/>
                <a:buFont typeface="Calibri"/>
                <a:buNone/>
              </a:pPr>
              <a:endParaRPr sz="1100">
                <a:solidFill>
                  <a:schemeClr val="lt1"/>
                </a:solidFill>
                <a:latin typeface="Calibri"/>
                <a:ea typeface="Calibri"/>
                <a:cs typeface="Calibri"/>
                <a:sym typeface="Calibri"/>
              </a:endParaRPr>
            </a:p>
          </p:txBody>
        </p:sp>
        <p:sp>
          <p:nvSpPr>
            <p:cNvPr id="483" name="Google Shape;483;p30"/>
            <p:cNvSpPr/>
            <p:nvPr/>
          </p:nvSpPr>
          <p:spPr>
            <a:xfrm>
              <a:off x="0" y="1585883"/>
              <a:ext cx="3379885" cy="1966560"/>
            </a:xfrm>
            <a:prstGeom prst="roundRect">
              <a:avLst>
                <a:gd name="adj" fmla="val 10000"/>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0"/>
            <p:cNvSpPr txBox="1"/>
            <p:nvPr/>
          </p:nvSpPr>
          <p:spPr>
            <a:xfrm>
              <a:off x="57599" y="1643482"/>
              <a:ext cx="3264687" cy="1851362"/>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US" sz="1600" b="1">
                  <a:solidFill>
                    <a:schemeClr val="lt1"/>
                  </a:solidFill>
                  <a:latin typeface="Calibri"/>
                  <a:ea typeface="Calibri"/>
                  <a:cs typeface="Calibri"/>
                  <a:sym typeface="Calibri"/>
                </a:rPr>
                <a:t>Dataskyddsmyndigheten (DPA)</a:t>
              </a:r>
              <a:endParaRPr sz="1200">
                <a:solidFill>
                  <a:schemeClr val="lt1"/>
                </a:solidFill>
                <a:latin typeface="Calibri"/>
                <a:ea typeface="Calibri"/>
                <a:cs typeface="Calibri"/>
                <a:sym typeface="Calibri"/>
              </a:endParaRPr>
            </a:p>
            <a:p>
              <a:pPr marL="0" marR="0" lvl="0" indent="0" algn="ctr" rtl="0">
                <a:lnSpc>
                  <a:spcPct val="90000"/>
                </a:lnSpc>
                <a:spcBef>
                  <a:spcPts val="560"/>
                </a:spcBef>
                <a:spcAft>
                  <a:spcPts val="0"/>
                </a:spcAft>
                <a:buClr>
                  <a:schemeClr val="lt1"/>
                </a:buClr>
                <a:buSzPts val="1200"/>
                <a:buFont typeface="Consolas"/>
                <a:buNone/>
              </a:pPr>
              <a:r>
                <a:rPr lang="en-US" sz="1200">
                  <a:solidFill>
                    <a:schemeClr val="lt1"/>
                  </a:solidFill>
                  <a:latin typeface="Consolas"/>
                  <a:ea typeface="Consolas"/>
                  <a:cs typeface="Consolas"/>
                  <a:sym typeface="Consolas"/>
                </a:rPr>
                <a:t>ansvarar för att övervaka hur personuppgifter behandlas samt att informera och ge råd till anställda som behandlar personuppgifter om deras skyldigheter. Dataskyddsmyndigheten samarbetar också med dataskyddsombud, som fungerar som en kontaktpunkt mot dataskyddsmyndigheten och enskilda.</a:t>
              </a:r>
              <a:endParaRPr/>
            </a:p>
          </p:txBody>
        </p:sp>
        <p:sp>
          <p:nvSpPr>
            <p:cNvPr id="485" name="Google Shape;485;p30"/>
            <p:cNvSpPr/>
            <p:nvPr/>
          </p:nvSpPr>
          <p:spPr>
            <a:xfrm rot="-1793787">
              <a:off x="3397847" y="1324736"/>
              <a:ext cx="429413" cy="278071"/>
            </a:xfrm>
            <a:prstGeom prst="leftRightArrow">
              <a:avLst>
                <a:gd name="adj1" fmla="val 60000"/>
                <a:gd name="adj2"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0"/>
            <p:cNvSpPr txBox="1"/>
            <p:nvPr/>
          </p:nvSpPr>
          <p:spPr>
            <a:xfrm rot="-1793787">
              <a:off x="3481268" y="1380350"/>
              <a:ext cx="262571" cy="166843"/>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100"/>
                <a:buFont typeface="Calibri"/>
                <a:buNone/>
              </a:pPr>
              <a:endParaRPr sz="1100">
                <a:solidFill>
                  <a:schemeClr val="lt1"/>
                </a:solidFill>
                <a:latin typeface="Calibri"/>
                <a:ea typeface="Calibri"/>
                <a:cs typeface="Calibri"/>
                <a:sym typeface="Calibri"/>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31"/>
          <p:cNvSpPr/>
          <p:nvPr/>
        </p:nvSpPr>
        <p:spPr>
          <a:xfrm>
            <a:off x="1895181" y="1433732"/>
            <a:ext cx="79072" cy="317649"/>
          </a:xfrm>
          <a:prstGeom prst="rect">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rgbClr val="3F3F3F"/>
              </a:solidFill>
              <a:latin typeface="Calibri"/>
              <a:ea typeface="Calibri"/>
              <a:cs typeface="Calibri"/>
              <a:sym typeface="Calibri"/>
            </a:endParaRPr>
          </a:p>
        </p:txBody>
      </p:sp>
      <p:sp>
        <p:nvSpPr>
          <p:cNvPr id="492" name="Google Shape;492;p31"/>
          <p:cNvSpPr txBox="1"/>
          <p:nvPr/>
        </p:nvSpPr>
        <p:spPr>
          <a:xfrm>
            <a:off x="1999250" y="1355563"/>
            <a:ext cx="5862959" cy="461665"/>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När är databehandling tillåten?</a:t>
            </a:r>
            <a:endParaRPr/>
          </a:p>
        </p:txBody>
      </p:sp>
      <p:sp>
        <p:nvSpPr>
          <p:cNvPr id="493" name="Google Shape;493;p31"/>
          <p:cNvSpPr txBox="1"/>
          <p:nvPr/>
        </p:nvSpPr>
        <p:spPr>
          <a:xfrm>
            <a:off x="1780409" y="1786450"/>
            <a:ext cx="8095169" cy="3970318"/>
          </a:xfrm>
          <a:prstGeom prst="rect">
            <a:avLst/>
          </a:prstGeom>
          <a:noFill/>
          <a:ln>
            <a:noFill/>
          </a:ln>
        </p:spPr>
        <p:txBody>
          <a:bodyPr spcFirstLastPara="1" wrap="square" lIns="91425" tIns="45700" rIns="91425" bIns="45700" anchor="t" anchorCtr="0">
            <a:spAutoFit/>
          </a:bodyPr>
          <a:lstStyle/>
          <a:p>
            <a:pPr marL="285750" marR="0" lvl="0" indent="-285750" algn="just"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Enligt GDPR kan ett företag endast behandla personuppgifter under vissa förutsättningar. Företaget måste säkerställa något av följande:</a:t>
            </a:r>
            <a:endParaRPr/>
          </a:p>
          <a:p>
            <a:pPr marL="285750" marR="0" lvl="0" indent="-171450" algn="just" rtl="0">
              <a:spcBef>
                <a:spcPts val="0"/>
              </a:spcBef>
              <a:spcAft>
                <a:spcPts val="0"/>
              </a:spcAft>
              <a:buClr>
                <a:schemeClr val="dk1"/>
              </a:buClr>
              <a:buSzPts val="1800"/>
              <a:buFont typeface="Noto Sans Symbols"/>
              <a:buNone/>
            </a:pPr>
            <a:endParaRPr sz="180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samtycke från den berörda personen har lämnats</a:t>
            </a:r>
            <a:endParaRPr sz="180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tillgång till personuppgifter för att fullgöra en avtalsförpliktelse med individen</a:t>
            </a:r>
            <a:endParaRPr/>
          </a:p>
          <a:p>
            <a:pPr marL="285750" marR="0" lvl="0" indent="-285750" algn="just"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tillgång till personuppgifter för att uppfylla en rättsliga skyldigheter</a:t>
            </a:r>
            <a:endParaRPr sz="180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tillgång till personuppgifter för att skydda individens intressen</a:t>
            </a:r>
            <a:endParaRPr sz="180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behandlar personuppgifter för genomförandet av projektet i allmänhetens intresse</a:t>
            </a:r>
            <a:endParaRPr sz="180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agerar för sina rättmätiga intressen, förutsatt att de grundläggande rättigheterna och friheterna för den person vars uppgifter behandlas inte påverkas allvarligt. Om individens rättigheter väger tyngre än företagets intressen kan du inte behandla personuppgifter.</a:t>
            </a: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b="1">
              <a:solidFill>
                <a:schemeClr val="dk1"/>
              </a:solidFill>
              <a:latin typeface="Calibri"/>
              <a:ea typeface="Calibri"/>
              <a:cs typeface="Calibri"/>
              <a:sym typeface="Calibri"/>
            </a:endParaRPr>
          </a:p>
        </p:txBody>
      </p:sp>
      <p:grpSp>
        <p:nvGrpSpPr>
          <p:cNvPr id="494" name="Google Shape;494;p31"/>
          <p:cNvGrpSpPr/>
          <p:nvPr/>
        </p:nvGrpSpPr>
        <p:grpSpPr>
          <a:xfrm>
            <a:off x="954189" y="5018948"/>
            <a:ext cx="736229" cy="737820"/>
            <a:chOff x="2280029" y="1970604"/>
            <a:chExt cx="353631" cy="354395"/>
          </a:xfrm>
        </p:grpSpPr>
        <p:sp>
          <p:nvSpPr>
            <p:cNvPr id="495" name="Google Shape;495;p31"/>
            <p:cNvSpPr/>
            <p:nvPr/>
          </p:nvSpPr>
          <p:spPr>
            <a:xfrm>
              <a:off x="2309981" y="2069086"/>
              <a:ext cx="323679" cy="255913"/>
            </a:xfrm>
            <a:custGeom>
              <a:avLst/>
              <a:gdLst/>
              <a:ahLst/>
              <a:cxnLst/>
              <a:rect l="l" t="t" r="r" b="b"/>
              <a:pathLst>
                <a:path w="10169" h="8040" extrusionOk="0">
                  <a:moveTo>
                    <a:pt x="9473" y="0"/>
                  </a:moveTo>
                  <a:cubicBezTo>
                    <a:pt x="9451" y="0"/>
                    <a:pt x="9428" y="5"/>
                    <a:pt x="9406" y="14"/>
                  </a:cubicBezTo>
                  <a:cubicBezTo>
                    <a:pt x="9335" y="62"/>
                    <a:pt x="9287" y="157"/>
                    <a:pt x="9335" y="240"/>
                  </a:cubicBezTo>
                  <a:cubicBezTo>
                    <a:pt x="9656" y="943"/>
                    <a:pt x="9835" y="1705"/>
                    <a:pt x="9835" y="2491"/>
                  </a:cubicBezTo>
                  <a:cubicBezTo>
                    <a:pt x="9835" y="3884"/>
                    <a:pt x="9287" y="5193"/>
                    <a:pt x="8299" y="6194"/>
                  </a:cubicBezTo>
                  <a:cubicBezTo>
                    <a:pt x="7323" y="7182"/>
                    <a:pt x="6001" y="7729"/>
                    <a:pt x="4596" y="7729"/>
                  </a:cubicBezTo>
                  <a:cubicBezTo>
                    <a:pt x="3763" y="7729"/>
                    <a:pt x="2977" y="7539"/>
                    <a:pt x="2251" y="7158"/>
                  </a:cubicBezTo>
                  <a:cubicBezTo>
                    <a:pt x="1632" y="6848"/>
                    <a:pt x="1084" y="6420"/>
                    <a:pt x="620" y="5896"/>
                  </a:cubicBezTo>
                  <a:lnTo>
                    <a:pt x="620" y="5896"/>
                  </a:lnTo>
                  <a:lnTo>
                    <a:pt x="1263" y="6110"/>
                  </a:lnTo>
                  <a:cubicBezTo>
                    <a:pt x="1279" y="6114"/>
                    <a:pt x="1295" y="6116"/>
                    <a:pt x="1311" y="6116"/>
                  </a:cubicBezTo>
                  <a:cubicBezTo>
                    <a:pt x="1385" y="6116"/>
                    <a:pt x="1447" y="6072"/>
                    <a:pt x="1477" y="6003"/>
                  </a:cubicBezTo>
                  <a:cubicBezTo>
                    <a:pt x="1501" y="5908"/>
                    <a:pt x="1453" y="5824"/>
                    <a:pt x="1370" y="5789"/>
                  </a:cubicBezTo>
                  <a:lnTo>
                    <a:pt x="203" y="5408"/>
                  </a:lnTo>
                  <a:cubicBezTo>
                    <a:pt x="187" y="5405"/>
                    <a:pt x="171" y="5403"/>
                    <a:pt x="156" y="5403"/>
                  </a:cubicBezTo>
                  <a:cubicBezTo>
                    <a:pt x="114" y="5403"/>
                    <a:pt x="77" y="5414"/>
                    <a:pt x="60" y="5432"/>
                  </a:cubicBezTo>
                  <a:cubicBezTo>
                    <a:pt x="12" y="5467"/>
                    <a:pt x="0" y="5527"/>
                    <a:pt x="0" y="5586"/>
                  </a:cubicBezTo>
                  <a:lnTo>
                    <a:pt x="191" y="6944"/>
                  </a:lnTo>
                  <a:cubicBezTo>
                    <a:pt x="203" y="7015"/>
                    <a:pt x="262" y="7075"/>
                    <a:pt x="358" y="7075"/>
                  </a:cubicBezTo>
                  <a:lnTo>
                    <a:pt x="381" y="7075"/>
                  </a:lnTo>
                  <a:cubicBezTo>
                    <a:pt x="477" y="7063"/>
                    <a:pt x="536" y="6979"/>
                    <a:pt x="524" y="6896"/>
                  </a:cubicBezTo>
                  <a:lnTo>
                    <a:pt x="417" y="6134"/>
                  </a:lnTo>
                  <a:lnTo>
                    <a:pt x="417" y="6134"/>
                  </a:lnTo>
                  <a:cubicBezTo>
                    <a:pt x="893" y="6670"/>
                    <a:pt x="1453" y="7122"/>
                    <a:pt x="2096" y="7444"/>
                  </a:cubicBezTo>
                  <a:cubicBezTo>
                    <a:pt x="2870" y="7849"/>
                    <a:pt x="3715" y="8039"/>
                    <a:pt x="4596" y="8039"/>
                  </a:cubicBezTo>
                  <a:cubicBezTo>
                    <a:pt x="6085" y="8039"/>
                    <a:pt x="7490" y="7456"/>
                    <a:pt x="8525" y="6420"/>
                  </a:cubicBezTo>
                  <a:cubicBezTo>
                    <a:pt x="9585" y="5360"/>
                    <a:pt x="10145" y="3979"/>
                    <a:pt x="10145" y="2491"/>
                  </a:cubicBezTo>
                  <a:cubicBezTo>
                    <a:pt x="10168" y="1645"/>
                    <a:pt x="9990" y="836"/>
                    <a:pt x="9633" y="98"/>
                  </a:cubicBezTo>
                  <a:cubicBezTo>
                    <a:pt x="9597" y="36"/>
                    <a:pt x="9536" y="0"/>
                    <a:pt x="9473" y="0"/>
                  </a:cubicBezTo>
                  <a:close/>
                </a:path>
              </a:pathLst>
            </a:custGeom>
            <a:solidFill>
              <a:srgbClr val="4EAE3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000"/>
                <a:buFont typeface="Calibri"/>
                <a:buNone/>
              </a:pPr>
              <a:endParaRPr sz="2000">
                <a:solidFill>
                  <a:schemeClr val="dk1"/>
                </a:solidFill>
                <a:latin typeface="Calibri"/>
                <a:ea typeface="Calibri"/>
                <a:cs typeface="Calibri"/>
                <a:sym typeface="Calibri"/>
              </a:endParaRPr>
            </a:p>
          </p:txBody>
        </p:sp>
        <p:sp>
          <p:nvSpPr>
            <p:cNvPr id="496" name="Google Shape;496;p31"/>
            <p:cNvSpPr/>
            <p:nvPr/>
          </p:nvSpPr>
          <p:spPr>
            <a:xfrm>
              <a:off x="2280029" y="1970604"/>
              <a:ext cx="322565" cy="255468"/>
            </a:xfrm>
            <a:custGeom>
              <a:avLst/>
              <a:gdLst/>
              <a:ahLst/>
              <a:cxnLst/>
              <a:rect l="l" t="t" r="r" b="b"/>
              <a:pathLst>
                <a:path w="10134" h="8026" extrusionOk="0">
                  <a:moveTo>
                    <a:pt x="5549" y="1"/>
                  </a:moveTo>
                  <a:cubicBezTo>
                    <a:pt x="4061" y="1"/>
                    <a:pt x="2668" y="584"/>
                    <a:pt x="1620" y="1620"/>
                  </a:cubicBezTo>
                  <a:cubicBezTo>
                    <a:pt x="572" y="2680"/>
                    <a:pt x="1" y="4061"/>
                    <a:pt x="1" y="5549"/>
                  </a:cubicBezTo>
                  <a:cubicBezTo>
                    <a:pt x="1" y="6382"/>
                    <a:pt x="179" y="7192"/>
                    <a:pt x="537" y="7930"/>
                  </a:cubicBezTo>
                  <a:cubicBezTo>
                    <a:pt x="572" y="7990"/>
                    <a:pt x="632" y="8026"/>
                    <a:pt x="691" y="8026"/>
                  </a:cubicBezTo>
                  <a:cubicBezTo>
                    <a:pt x="715" y="8026"/>
                    <a:pt x="727" y="8026"/>
                    <a:pt x="763" y="8002"/>
                  </a:cubicBezTo>
                  <a:cubicBezTo>
                    <a:pt x="834" y="7966"/>
                    <a:pt x="882" y="7871"/>
                    <a:pt x="834" y="7787"/>
                  </a:cubicBezTo>
                  <a:cubicBezTo>
                    <a:pt x="513" y="7085"/>
                    <a:pt x="334" y="6323"/>
                    <a:pt x="334" y="5537"/>
                  </a:cubicBezTo>
                  <a:cubicBezTo>
                    <a:pt x="334" y="4132"/>
                    <a:pt x="882" y="2822"/>
                    <a:pt x="1858" y="1834"/>
                  </a:cubicBezTo>
                  <a:cubicBezTo>
                    <a:pt x="2846" y="834"/>
                    <a:pt x="4168" y="298"/>
                    <a:pt x="5573" y="298"/>
                  </a:cubicBezTo>
                  <a:cubicBezTo>
                    <a:pt x="7097" y="298"/>
                    <a:pt x="8550" y="965"/>
                    <a:pt x="9538" y="2132"/>
                  </a:cubicBezTo>
                  <a:lnTo>
                    <a:pt x="8907" y="1918"/>
                  </a:lnTo>
                  <a:cubicBezTo>
                    <a:pt x="8890" y="1913"/>
                    <a:pt x="8874" y="1911"/>
                    <a:pt x="8858" y="1911"/>
                  </a:cubicBezTo>
                  <a:cubicBezTo>
                    <a:pt x="8784" y="1911"/>
                    <a:pt x="8722" y="1956"/>
                    <a:pt x="8692" y="2025"/>
                  </a:cubicBezTo>
                  <a:cubicBezTo>
                    <a:pt x="8669" y="2120"/>
                    <a:pt x="8704" y="2203"/>
                    <a:pt x="8800" y="2227"/>
                  </a:cubicBezTo>
                  <a:lnTo>
                    <a:pt x="9955" y="2620"/>
                  </a:lnTo>
                  <a:cubicBezTo>
                    <a:pt x="9978" y="2620"/>
                    <a:pt x="9990" y="2632"/>
                    <a:pt x="10002" y="2632"/>
                  </a:cubicBezTo>
                  <a:cubicBezTo>
                    <a:pt x="10050" y="2632"/>
                    <a:pt x="10074" y="2620"/>
                    <a:pt x="10109" y="2596"/>
                  </a:cubicBezTo>
                  <a:cubicBezTo>
                    <a:pt x="10121" y="2572"/>
                    <a:pt x="10133" y="2513"/>
                    <a:pt x="10133" y="2453"/>
                  </a:cubicBezTo>
                  <a:lnTo>
                    <a:pt x="9943" y="1108"/>
                  </a:lnTo>
                  <a:cubicBezTo>
                    <a:pt x="9932" y="1021"/>
                    <a:pt x="9871" y="964"/>
                    <a:pt x="9788" y="964"/>
                  </a:cubicBezTo>
                  <a:cubicBezTo>
                    <a:pt x="9780" y="964"/>
                    <a:pt x="9772" y="964"/>
                    <a:pt x="9764" y="965"/>
                  </a:cubicBezTo>
                  <a:cubicBezTo>
                    <a:pt x="9681" y="989"/>
                    <a:pt x="9621" y="1060"/>
                    <a:pt x="9633" y="1144"/>
                  </a:cubicBezTo>
                  <a:lnTo>
                    <a:pt x="9740" y="1906"/>
                  </a:lnTo>
                  <a:cubicBezTo>
                    <a:pt x="8681" y="703"/>
                    <a:pt x="7157" y="1"/>
                    <a:pt x="5549" y="1"/>
                  </a:cubicBezTo>
                  <a:close/>
                </a:path>
              </a:pathLst>
            </a:custGeom>
            <a:solidFill>
              <a:srgbClr val="4EAE3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000"/>
                <a:buFont typeface="Calibri"/>
                <a:buNone/>
              </a:pPr>
              <a:endParaRPr sz="2000">
                <a:solidFill>
                  <a:schemeClr val="dk1"/>
                </a:solidFill>
                <a:latin typeface="Calibri"/>
                <a:ea typeface="Calibri"/>
                <a:cs typeface="Calibri"/>
                <a:sym typeface="Calibri"/>
              </a:endParaRPr>
            </a:p>
          </p:txBody>
        </p:sp>
        <p:sp>
          <p:nvSpPr>
            <p:cNvPr id="497" name="Google Shape;497;p31"/>
            <p:cNvSpPr/>
            <p:nvPr/>
          </p:nvSpPr>
          <p:spPr>
            <a:xfrm>
              <a:off x="2411169" y="2064598"/>
              <a:ext cx="17093" cy="26928"/>
            </a:xfrm>
            <a:custGeom>
              <a:avLst/>
              <a:gdLst/>
              <a:ahLst/>
              <a:cxnLst/>
              <a:rect l="l" t="t" r="r" b="b"/>
              <a:pathLst>
                <a:path w="537" h="846" extrusionOk="0">
                  <a:moveTo>
                    <a:pt x="358" y="0"/>
                  </a:moveTo>
                  <a:cubicBezTo>
                    <a:pt x="274" y="0"/>
                    <a:pt x="191" y="72"/>
                    <a:pt x="191" y="155"/>
                  </a:cubicBezTo>
                  <a:lnTo>
                    <a:pt x="191" y="453"/>
                  </a:lnTo>
                  <a:lnTo>
                    <a:pt x="72" y="572"/>
                  </a:lnTo>
                  <a:cubicBezTo>
                    <a:pt x="12" y="631"/>
                    <a:pt x="0" y="739"/>
                    <a:pt x="72" y="798"/>
                  </a:cubicBezTo>
                  <a:cubicBezTo>
                    <a:pt x="108" y="834"/>
                    <a:pt x="155" y="846"/>
                    <a:pt x="191" y="846"/>
                  </a:cubicBezTo>
                  <a:cubicBezTo>
                    <a:pt x="239" y="846"/>
                    <a:pt x="274" y="834"/>
                    <a:pt x="310" y="798"/>
                  </a:cubicBezTo>
                  <a:lnTo>
                    <a:pt x="489" y="631"/>
                  </a:lnTo>
                  <a:cubicBezTo>
                    <a:pt x="524" y="608"/>
                    <a:pt x="536" y="560"/>
                    <a:pt x="536" y="512"/>
                  </a:cubicBezTo>
                  <a:lnTo>
                    <a:pt x="524" y="155"/>
                  </a:lnTo>
                  <a:cubicBezTo>
                    <a:pt x="524" y="72"/>
                    <a:pt x="453" y="0"/>
                    <a:pt x="358" y="0"/>
                  </a:cubicBezTo>
                  <a:close/>
                </a:path>
              </a:pathLst>
            </a:custGeom>
            <a:solidFill>
              <a:srgbClr val="4EAE3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000"/>
                <a:buFont typeface="Calibri"/>
                <a:buNone/>
              </a:pPr>
              <a:endParaRPr sz="2000">
                <a:solidFill>
                  <a:schemeClr val="dk1"/>
                </a:solidFill>
                <a:latin typeface="Calibri"/>
                <a:ea typeface="Calibri"/>
                <a:cs typeface="Calibri"/>
                <a:sym typeface="Calibri"/>
              </a:endParaRPr>
            </a:p>
          </p:txBody>
        </p:sp>
        <p:sp>
          <p:nvSpPr>
            <p:cNvPr id="498" name="Google Shape;498;p31"/>
            <p:cNvSpPr/>
            <p:nvPr/>
          </p:nvSpPr>
          <p:spPr>
            <a:xfrm>
              <a:off x="2323254" y="2017458"/>
              <a:ext cx="267213" cy="264316"/>
            </a:xfrm>
            <a:custGeom>
              <a:avLst/>
              <a:gdLst/>
              <a:ahLst/>
              <a:cxnLst/>
              <a:rect l="l" t="t" r="r" b="b"/>
              <a:pathLst>
                <a:path w="8395" h="8304" extrusionOk="0">
                  <a:moveTo>
                    <a:pt x="2739" y="3125"/>
                  </a:moveTo>
                  <a:lnTo>
                    <a:pt x="2965" y="3160"/>
                  </a:lnTo>
                  <a:lnTo>
                    <a:pt x="3060" y="3160"/>
                  </a:lnTo>
                  <a:lnTo>
                    <a:pt x="2905" y="3529"/>
                  </a:lnTo>
                  <a:lnTo>
                    <a:pt x="2620" y="3458"/>
                  </a:lnTo>
                  <a:lnTo>
                    <a:pt x="2739" y="3125"/>
                  </a:lnTo>
                  <a:close/>
                  <a:moveTo>
                    <a:pt x="3834" y="3041"/>
                  </a:moveTo>
                  <a:lnTo>
                    <a:pt x="4167" y="3446"/>
                  </a:lnTo>
                  <a:lnTo>
                    <a:pt x="4120" y="3541"/>
                  </a:lnTo>
                  <a:cubicBezTo>
                    <a:pt x="4096" y="3636"/>
                    <a:pt x="4132" y="3720"/>
                    <a:pt x="4227" y="3756"/>
                  </a:cubicBezTo>
                  <a:cubicBezTo>
                    <a:pt x="4239" y="3756"/>
                    <a:pt x="4251" y="3767"/>
                    <a:pt x="4286" y="3767"/>
                  </a:cubicBezTo>
                  <a:cubicBezTo>
                    <a:pt x="4358" y="3767"/>
                    <a:pt x="4417" y="3720"/>
                    <a:pt x="4429" y="3660"/>
                  </a:cubicBezTo>
                  <a:lnTo>
                    <a:pt x="4477" y="3541"/>
                  </a:lnTo>
                  <a:cubicBezTo>
                    <a:pt x="4501" y="3446"/>
                    <a:pt x="4489" y="3339"/>
                    <a:pt x="4429" y="3267"/>
                  </a:cubicBezTo>
                  <a:lnTo>
                    <a:pt x="4346" y="3160"/>
                  </a:lnTo>
                  <a:lnTo>
                    <a:pt x="4620" y="3386"/>
                  </a:lnTo>
                  <a:cubicBezTo>
                    <a:pt x="4649" y="3401"/>
                    <a:pt x="4683" y="3411"/>
                    <a:pt x="4719" y="3411"/>
                  </a:cubicBezTo>
                  <a:cubicBezTo>
                    <a:pt x="4741" y="3411"/>
                    <a:pt x="4764" y="3407"/>
                    <a:pt x="4787" y="3398"/>
                  </a:cubicBezTo>
                  <a:lnTo>
                    <a:pt x="5001" y="3303"/>
                  </a:lnTo>
                  <a:lnTo>
                    <a:pt x="5132" y="3458"/>
                  </a:lnTo>
                  <a:cubicBezTo>
                    <a:pt x="5156" y="3506"/>
                    <a:pt x="5215" y="3517"/>
                    <a:pt x="5263" y="3517"/>
                  </a:cubicBezTo>
                  <a:lnTo>
                    <a:pt x="5668" y="3482"/>
                  </a:lnTo>
                  <a:lnTo>
                    <a:pt x="5679" y="3565"/>
                  </a:lnTo>
                  <a:cubicBezTo>
                    <a:pt x="5703" y="3601"/>
                    <a:pt x="5668" y="3636"/>
                    <a:pt x="5668" y="3648"/>
                  </a:cubicBezTo>
                  <a:cubicBezTo>
                    <a:pt x="5656" y="3660"/>
                    <a:pt x="5620" y="3696"/>
                    <a:pt x="5596" y="3696"/>
                  </a:cubicBezTo>
                  <a:lnTo>
                    <a:pt x="4894" y="3756"/>
                  </a:lnTo>
                  <a:cubicBezTo>
                    <a:pt x="4798" y="3756"/>
                    <a:pt x="4727" y="3815"/>
                    <a:pt x="4679" y="3875"/>
                  </a:cubicBezTo>
                  <a:cubicBezTo>
                    <a:pt x="4656" y="3934"/>
                    <a:pt x="4620" y="3994"/>
                    <a:pt x="4644" y="4053"/>
                  </a:cubicBezTo>
                  <a:lnTo>
                    <a:pt x="4179" y="3898"/>
                  </a:lnTo>
                  <a:cubicBezTo>
                    <a:pt x="4167" y="3898"/>
                    <a:pt x="4167" y="3887"/>
                    <a:pt x="4144" y="3875"/>
                  </a:cubicBezTo>
                  <a:cubicBezTo>
                    <a:pt x="4120" y="3696"/>
                    <a:pt x="3965" y="3577"/>
                    <a:pt x="3798" y="3577"/>
                  </a:cubicBezTo>
                  <a:lnTo>
                    <a:pt x="3774" y="3577"/>
                  </a:lnTo>
                  <a:lnTo>
                    <a:pt x="3274" y="3589"/>
                  </a:lnTo>
                  <a:lnTo>
                    <a:pt x="3393" y="3220"/>
                  </a:lnTo>
                  <a:cubicBezTo>
                    <a:pt x="3405" y="3184"/>
                    <a:pt x="3441" y="3172"/>
                    <a:pt x="3465" y="3160"/>
                  </a:cubicBezTo>
                  <a:lnTo>
                    <a:pt x="3834" y="3041"/>
                  </a:lnTo>
                  <a:close/>
                  <a:moveTo>
                    <a:pt x="7596" y="3601"/>
                  </a:moveTo>
                  <a:cubicBezTo>
                    <a:pt x="7620" y="3601"/>
                    <a:pt x="7656" y="3601"/>
                    <a:pt x="7692" y="3636"/>
                  </a:cubicBezTo>
                  <a:lnTo>
                    <a:pt x="8025" y="3958"/>
                  </a:lnTo>
                  <a:lnTo>
                    <a:pt x="8025" y="4256"/>
                  </a:lnTo>
                  <a:cubicBezTo>
                    <a:pt x="7977" y="5232"/>
                    <a:pt x="7584" y="6137"/>
                    <a:pt x="6906" y="6815"/>
                  </a:cubicBezTo>
                  <a:cubicBezTo>
                    <a:pt x="6799" y="6923"/>
                    <a:pt x="6692" y="7030"/>
                    <a:pt x="6572" y="7113"/>
                  </a:cubicBezTo>
                  <a:cubicBezTo>
                    <a:pt x="6632" y="7030"/>
                    <a:pt x="6680" y="6935"/>
                    <a:pt x="6727" y="6851"/>
                  </a:cubicBezTo>
                  <a:lnTo>
                    <a:pt x="7465" y="5125"/>
                  </a:lnTo>
                  <a:cubicBezTo>
                    <a:pt x="7501" y="5065"/>
                    <a:pt x="7489" y="5006"/>
                    <a:pt x="7454" y="4958"/>
                  </a:cubicBezTo>
                  <a:cubicBezTo>
                    <a:pt x="7418" y="4910"/>
                    <a:pt x="7358" y="4887"/>
                    <a:pt x="7299" y="4887"/>
                  </a:cubicBezTo>
                  <a:lnTo>
                    <a:pt x="7227" y="4887"/>
                  </a:lnTo>
                  <a:lnTo>
                    <a:pt x="7632" y="4077"/>
                  </a:lnTo>
                  <a:cubicBezTo>
                    <a:pt x="7704" y="3946"/>
                    <a:pt x="7668" y="3779"/>
                    <a:pt x="7525" y="3696"/>
                  </a:cubicBezTo>
                  <a:lnTo>
                    <a:pt x="7501" y="3660"/>
                  </a:lnTo>
                  <a:lnTo>
                    <a:pt x="7513" y="3648"/>
                  </a:lnTo>
                  <a:cubicBezTo>
                    <a:pt x="7537" y="3601"/>
                    <a:pt x="7573" y="3601"/>
                    <a:pt x="7596" y="3601"/>
                  </a:cubicBezTo>
                  <a:close/>
                  <a:moveTo>
                    <a:pt x="4239" y="1"/>
                  </a:moveTo>
                  <a:cubicBezTo>
                    <a:pt x="4176" y="1"/>
                    <a:pt x="4112" y="2"/>
                    <a:pt x="4048" y="5"/>
                  </a:cubicBezTo>
                  <a:cubicBezTo>
                    <a:pt x="3001" y="41"/>
                    <a:pt x="2000" y="481"/>
                    <a:pt x="1262" y="1220"/>
                  </a:cubicBezTo>
                  <a:cubicBezTo>
                    <a:pt x="512" y="1970"/>
                    <a:pt x="84" y="2946"/>
                    <a:pt x="36" y="4006"/>
                  </a:cubicBezTo>
                  <a:cubicBezTo>
                    <a:pt x="0" y="5041"/>
                    <a:pt x="334" y="6053"/>
                    <a:pt x="1012" y="6863"/>
                  </a:cubicBezTo>
                  <a:cubicBezTo>
                    <a:pt x="1036" y="6911"/>
                    <a:pt x="1084" y="6923"/>
                    <a:pt x="1131" y="6923"/>
                  </a:cubicBezTo>
                  <a:cubicBezTo>
                    <a:pt x="1155" y="6923"/>
                    <a:pt x="1203" y="6911"/>
                    <a:pt x="1227" y="6875"/>
                  </a:cubicBezTo>
                  <a:cubicBezTo>
                    <a:pt x="1310" y="6815"/>
                    <a:pt x="1310" y="6708"/>
                    <a:pt x="1250" y="6649"/>
                  </a:cubicBezTo>
                  <a:cubicBezTo>
                    <a:pt x="631" y="5922"/>
                    <a:pt x="310" y="4982"/>
                    <a:pt x="357" y="4017"/>
                  </a:cubicBezTo>
                  <a:cubicBezTo>
                    <a:pt x="393" y="3053"/>
                    <a:pt x="786" y="2148"/>
                    <a:pt x="1465" y="1458"/>
                  </a:cubicBezTo>
                  <a:cubicBezTo>
                    <a:pt x="2155" y="779"/>
                    <a:pt x="3060" y="374"/>
                    <a:pt x="4025" y="338"/>
                  </a:cubicBezTo>
                  <a:cubicBezTo>
                    <a:pt x="4081" y="335"/>
                    <a:pt x="4137" y="334"/>
                    <a:pt x="4192" y="334"/>
                  </a:cubicBezTo>
                  <a:cubicBezTo>
                    <a:pt x="4358" y="334"/>
                    <a:pt x="4519" y="347"/>
                    <a:pt x="4679" y="374"/>
                  </a:cubicBezTo>
                  <a:lnTo>
                    <a:pt x="4906" y="636"/>
                  </a:lnTo>
                  <a:lnTo>
                    <a:pt x="4822" y="862"/>
                  </a:lnTo>
                  <a:lnTo>
                    <a:pt x="4679" y="624"/>
                  </a:lnTo>
                  <a:cubicBezTo>
                    <a:pt x="4656" y="577"/>
                    <a:pt x="4596" y="541"/>
                    <a:pt x="4536" y="541"/>
                  </a:cubicBezTo>
                  <a:lnTo>
                    <a:pt x="4001" y="541"/>
                  </a:lnTo>
                  <a:cubicBezTo>
                    <a:pt x="3941" y="541"/>
                    <a:pt x="3882" y="565"/>
                    <a:pt x="3858" y="624"/>
                  </a:cubicBezTo>
                  <a:lnTo>
                    <a:pt x="3477" y="1327"/>
                  </a:lnTo>
                  <a:cubicBezTo>
                    <a:pt x="3441" y="1410"/>
                    <a:pt x="3441" y="1529"/>
                    <a:pt x="3477" y="1624"/>
                  </a:cubicBezTo>
                  <a:cubicBezTo>
                    <a:pt x="3524" y="1708"/>
                    <a:pt x="3632" y="1767"/>
                    <a:pt x="3739" y="1791"/>
                  </a:cubicBezTo>
                  <a:lnTo>
                    <a:pt x="4036" y="1815"/>
                  </a:lnTo>
                  <a:cubicBezTo>
                    <a:pt x="4096" y="1815"/>
                    <a:pt x="4155" y="1803"/>
                    <a:pt x="4179" y="1743"/>
                  </a:cubicBezTo>
                  <a:lnTo>
                    <a:pt x="4286" y="1577"/>
                  </a:lnTo>
                  <a:lnTo>
                    <a:pt x="4346" y="1648"/>
                  </a:lnTo>
                  <a:lnTo>
                    <a:pt x="4298" y="1934"/>
                  </a:lnTo>
                  <a:lnTo>
                    <a:pt x="3798" y="2005"/>
                  </a:lnTo>
                  <a:cubicBezTo>
                    <a:pt x="3763" y="2005"/>
                    <a:pt x="3751" y="2029"/>
                    <a:pt x="3715" y="2041"/>
                  </a:cubicBezTo>
                  <a:lnTo>
                    <a:pt x="3072" y="2517"/>
                  </a:lnTo>
                  <a:cubicBezTo>
                    <a:pt x="3048" y="2541"/>
                    <a:pt x="3024" y="2577"/>
                    <a:pt x="3024" y="2601"/>
                  </a:cubicBezTo>
                  <a:lnTo>
                    <a:pt x="2941" y="2898"/>
                  </a:lnTo>
                  <a:lnTo>
                    <a:pt x="2727" y="2874"/>
                  </a:lnTo>
                  <a:cubicBezTo>
                    <a:pt x="2716" y="2874"/>
                    <a:pt x="2706" y="2873"/>
                    <a:pt x="2696" y="2873"/>
                  </a:cubicBezTo>
                  <a:cubicBezTo>
                    <a:pt x="2565" y="2873"/>
                    <a:pt x="2449" y="2943"/>
                    <a:pt x="2405" y="3065"/>
                  </a:cubicBezTo>
                  <a:lnTo>
                    <a:pt x="2274" y="3422"/>
                  </a:lnTo>
                  <a:cubicBezTo>
                    <a:pt x="2250" y="3494"/>
                    <a:pt x="2250" y="3589"/>
                    <a:pt x="2286" y="3660"/>
                  </a:cubicBezTo>
                  <a:cubicBezTo>
                    <a:pt x="2334" y="3732"/>
                    <a:pt x="2393" y="3791"/>
                    <a:pt x="2465" y="3815"/>
                  </a:cubicBezTo>
                  <a:cubicBezTo>
                    <a:pt x="2322" y="3887"/>
                    <a:pt x="2215" y="4029"/>
                    <a:pt x="2203" y="4196"/>
                  </a:cubicBezTo>
                  <a:lnTo>
                    <a:pt x="2203" y="4268"/>
                  </a:lnTo>
                  <a:lnTo>
                    <a:pt x="1739" y="4791"/>
                  </a:lnTo>
                  <a:cubicBezTo>
                    <a:pt x="1667" y="4863"/>
                    <a:pt x="1631" y="4970"/>
                    <a:pt x="1631" y="5077"/>
                  </a:cubicBezTo>
                  <a:lnTo>
                    <a:pt x="1631" y="5684"/>
                  </a:lnTo>
                  <a:cubicBezTo>
                    <a:pt x="1631" y="5839"/>
                    <a:pt x="1691" y="5994"/>
                    <a:pt x="1810" y="6101"/>
                  </a:cubicBezTo>
                  <a:lnTo>
                    <a:pt x="2239" y="6518"/>
                  </a:lnTo>
                  <a:cubicBezTo>
                    <a:pt x="2334" y="6613"/>
                    <a:pt x="2465" y="6673"/>
                    <a:pt x="2596" y="6684"/>
                  </a:cubicBezTo>
                  <a:lnTo>
                    <a:pt x="3882" y="6792"/>
                  </a:lnTo>
                  <a:lnTo>
                    <a:pt x="3882" y="6827"/>
                  </a:lnTo>
                  <a:cubicBezTo>
                    <a:pt x="3870" y="6994"/>
                    <a:pt x="3929" y="7149"/>
                    <a:pt x="4060" y="7232"/>
                  </a:cubicBezTo>
                  <a:lnTo>
                    <a:pt x="4286" y="7399"/>
                  </a:lnTo>
                  <a:lnTo>
                    <a:pt x="4263" y="7446"/>
                  </a:lnTo>
                  <a:cubicBezTo>
                    <a:pt x="4203" y="7601"/>
                    <a:pt x="4263" y="7804"/>
                    <a:pt x="4406" y="7899"/>
                  </a:cubicBezTo>
                  <a:lnTo>
                    <a:pt x="4465" y="7958"/>
                  </a:lnTo>
                  <a:cubicBezTo>
                    <a:pt x="4406" y="7958"/>
                    <a:pt x="4358" y="7982"/>
                    <a:pt x="4298" y="7982"/>
                  </a:cubicBezTo>
                  <a:cubicBezTo>
                    <a:pt x="4250" y="7984"/>
                    <a:pt x="4202" y="7985"/>
                    <a:pt x="4153" y="7985"/>
                  </a:cubicBezTo>
                  <a:cubicBezTo>
                    <a:pt x="3241" y="7985"/>
                    <a:pt x="2368" y="7666"/>
                    <a:pt x="1667" y="7089"/>
                  </a:cubicBezTo>
                  <a:cubicBezTo>
                    <a:pt x="1630" y="7062"/>
                    <a:pt x="1590" y="7050"/>
                    <a:pt x="1553" y="7050"/>
                  </a:cubicBezTo>
                  <a:cubicBezTo>
                    <a:pt x="1508" y="7050"/>
                    <a:pt x="1467" y="7068"/>
                    <a:pt x="1441" y="7101"/>
                  </a:cubicBezTo>
                  <a:cubicBezTo>
                    <a:pt x="1381" y="7173"/>
                    <a:pt x="1393" y="7280"/>
                    <a:pt x="1453" y="7327"/>
                  </a:cubicBezTo>
                  <a:cubicBezTo>
                    <a:pt x="2215" y="7958"/>
                    <a:pt x="3155" y="8304"/>
                    <a:pt x="4132" y="8304"/>
                  </a:cubicBezTo>
                  <a:lnTo>
                    <a:pt x="4298" y="8304"/>
                  </a:lnTo>
                  <a:cubicBezTo>
                    <a:pt x="5334" y="8256"/>
                    <a:pt x="6334" y="7827"/>
                    <a:pt x="7084" y="7089"/>
                  </a:cubicBezTo>
                  <a:cubicBezTo>
                    <a:pt x="7823" y="6339"/>
                    <a:pt x="8251" y="5363"/>
                    <a:pt x="8299" y="4303"/>
                  </a:cubicBezTo>
                  <a:cubicBezTo>
                    <a:pt x="8394" y="3220"/>
                    <a:pt x="8049" y="2208"/>
                    <a:pt x="7382" y="1422"/>
                  </a:cubicBezTo>
                  <a:cubicBezTo>
                    <a:pt x="7350" y="1377"/>
                    <a:pt x="7304" y="1356"/>
                    <a:pt x="7258" y="1356"/>
                  </a:cubicBezTo>
                  <a:cubicBezTo>
                    <a:pt x="7220" y="1356"/>
                    <a:pt x="7183" y="1371"/>
                    <a:pt x="7156" y="1398"/>
                  </a:cubicBezTo>
                  <a:cubicBezTo>
                    <a:pt x="7084" y="1458"/>
                    <a:pt x="7084" y="1565"/>
                    <a:pt x="7144" y="1624"/>
                  </a:cubicBezTo>
                  <a:cubicBezTo>
                    <a:pt x="7584" y="2148"/>
                    <a:pt x="7870" y="2791"/>
                    <a:pt x="7989" y="3458"/>
                  </a:cubicBezTo>
                  <a:lnTo>
                    <a:pt x="7942" y="3410"/>
                  </a:lnTo>
                  <a:cubicBezTo>
                    <a:pt x="7867" y="3335"/>
                    <a:pt x="7754" y="3289"/>
                    <a:pt x="7628" y="3289"/>
                  </a:cubicBezTo>
                  <a:cubicBezTo>
                    <a:pt x="7614" y="3289"/>
                    <a:pt x="7599" y="3290"/>
                    <a:pt x="7584" y="3291"/>
                  </a:cubicBezTo>
                  <a:cubicBezTo>
                    <a:pt x="7454" y="3303"/>
                    <a:pt x="7334" y="3386"/>
                    <a:pt x="7263" y="3506"/>
                  </a:cubicBezTo>
                  <a:lnTo>
                    <a:pt x="7227" y="3541"/>
                  </a:lnTo>
                  <a:cubicBezTo>
                    <a:pt x="7156" y="3541"/>
                    <a:pt x="7084" y="3577"/>
                    <a:pt x="7025" y="3625"/>
                  </a:cubicBezTo>
                  <a:lnTo>
                    <a:pt x="6811" y="3363"/>
                  </a:lnTo>
                  <a:cubicBezTo>
                    <a:pt x="6779" y="3325"/>
                    <a:pt x="6739" y="3307"/>
                    <a:pt x="6698" y="3307"/>
                  </a:cubicBezTo>
                  <a:cubicBezTo>
                    <a:pt x="6661" y="3307"/>
                    <a:pt x="6625" y="3322"/>
                    <a:pt x="6596" y="3351"/>
                  </a:cubicBezTo>
                  <a:cubicBezTo>
                    <a:pt x="6513" y="3410"/>
                    <a:pt x="6513" y="3517"/>
                    <a:pt x="6572" y="3577"/>
                  </a:cubicBezTo>
                  <a:lnTo>
                    <a:pt x="6906" y="3958"/>
                  </a:lnTo>
                  <a:cubicBezTo>
                    <a:pt x="6930" y="3994"/>
                    <a:pt x="6977" y="4017"/>
                    <a:pt x="7025" y="4017"/>
                  </a:cubicBezTo>
                  <a:cubicBezTo>
                    <a:pt x="7073" y="4017"/>
                    <a:pt x="7108" y="4006"/>
                    <a:pt x="7144" y="3970"/>
                  </a:cubicBezTo>
                  <a:lnTo>
                    <a:pt x="7251" y="3875"/>
                  </a:lnTo>
                  <a:lnTo>
                    <a:pt x="7382" y="3958"/>
                  </a:lnTo>
                  <a:lnTo>
                    <a:pt x="6894" y="4934"/>
                  </a:lnTo>
                  <a:lnTo>
                    <a:pt x="6858" y="4934"/>
                  </a:lnTo>
                  <a:cubicBezTo>
                    <a:pt x="6834" y="4934"/>
                    <a:pt x="6787" y="4910"/>
                    <a:pt x="6775" y="4887"/>
                  </a:cubicBezTo>
                  <a:lnTo>
                    <a:pt x="6132" y="4101"/>
                  </a:lnTo>
                  <a:cubicBezTo>
                    <a:pt x="6098" y="4053"/>
                    <a:pt x="6049" y="4033"/>
                    <a:pt x="6001" y="4033"/>
                  </a:cubicBezTo>
                  <a:cubicBezTo>
                    <a:pt x="5966" y="4033"/>
                    <a:pt x="5931" y="4045"/>
                    <a:pt x="5906" y="4065"/>
                  </a:cubicBezTo>
                  <a:cubicBezTo>
                    <a:pt x="5834" y="4125"/>
                    <a:pt x="5834" y="4232"/>
                    <a:pt x="5882" y="4291"/>
                  </a:cubicBezTo>
                  <a:lnTo>
                    <a:pt x="6513" y="5077"/>
                  </a:lnTo>
                  <a:cubicBezTo>
                    <a:pt x="6608" y="5184"/>
                    <a:pt x="6739" y="5244"/>
                    <a:pt x="6894" y="5244"/>
                  </a:cubicBezTo>
                  <a:lnTo>
                    <a:pt x="7096" y="5232"/>
                  </a:lnTo>
                  <a:lnTo>
                    <a:pt x="6453" y="6720"/>
                  </a:lnTo>
                  <a:cubicBezTo>
                    <a:pt x="6418" y="6815"/>
                    <a:pt x="6346" y="6923"/>
                    <a:pt x="6275" y="7018"/>
                  </a:cubicBezTo>
                  <a:lnTo>
                    <a:pt x="5775" y="7625"/>
                  </a:lnTo>
                  <a:cubicBezTo>
                    <a:pt x="5513" y="7744"/>
                    <a:pt x="5251" y="7816"/>
                    <a:pt x="4965" y="7875"/>
                  </a:cubicBezTo>
                  <a:lnTo>
                    <a:pt x="4691" y="7625"/>
                  </a:lnTo>
                  <a:cubicBezTo>
                    <a:pt x="4656" y="7589"/>
                    <a:pt x="4644" y="7554"/>
                    <a:pt x="4656" y="7506"/>
                  </a:cubicBezTo>
                  <a:lnTo>
                    <a:pt x="4703" y="7339"/>
                  </a:lnTo>
                  <a:cubicBezTo>
                    <a:pt x="4715" y="7280"/>
                    <a:pt x="4703" y="7208"/>
                    <a:pt x="4644" y="7161"/>
                  </a:cubicBezTo>
                  <a:lnTo>
                    <a:pt x="4322" y="6923"/>
                  </a:lnTo>
                  <a:cubicBezTo>
                    <a:pt x="4298" y="6899"/>
                    <a:pt x="4286" y="6863"/>
                    <a:pt x="4286" y="6815"/>
                  </a:cubicBezTo>
                  <a:lnTo>
                    <a:pt x="4310" y="6613"/>
                  </a:lnTo>
                  <a:cubicBezTo>
                    <a:pt x="4310" y="6565"/>
                    <a:pt x="4310" y="6518"/>
                    <a:pt x="4286" y="6494"/>
                  </a:cubicBezTo>
                  <a:cubicBezTo>
                    <a:pt x="4251" y="6458"/>
                    <a:pt x="4203" y="6434"/>
                    <a:pt x="4167" y="6434"/>
                  </a:cubicBezTo>
                  <a:lnTo>
                    <a:pt x="2703" y="6315"/>
                  </a:lnTo>
                  <a:cubicBezTo>
                    <a:pt x="2643" y="6315"/>
                    <a:pt x="2596" y="6280"/>
                    <a:pt x="2560" y="6244"/>
                  </a:cubicBezTo>
                  <a:lnTo>
                    <a:pt x="2120" y="5827"/>
                  </a:lnTo>
                  <a:cubicBezTo>
                    <a:pt x="2084" y="5780"/>
                    <a:pt x="2048" y="5708"/>
                    <a:pt x="2048" y="5649"/>
                  </a:cubicBezTo>
                  <a:lnTo>
                    <a:pt x="2048" y="5030"/>
                  </a:lnTo>
                  <a:cubicBezTo>
                    <a:pt x="2048" y="5006"/>
                    <a:pt x="2060" y="4970"/>
                    <a:pt x="2084" y="4958"/>
                  </a:cubicBezTo>
                  <a:lnTo>
                    <a:pt x="2572" y="4398"/>
                  </a:lnTo>
                  <a:cubicBezTo>
                    <a:pt x="2596" y="4363"/>
                    <a:pt x="2620" y="4339"/>
                    <a:pt x="2620" y="4291"/>
                  </a:cubicBezTo>
                  <a:lnTo>
                    <a:pt x="2620" y="4160"/>
                  </a:lnTo>
                  <a:cubicBezTo>
                    <a:pt x="2620" y="4113"/>
                    <a:pt x="2643" y="4065"/>
                    <a:pt x="2691" y="4053"/>
                  </a:cubicBezTo>
                  <a:lnTo>
                    <a:pt x="3072" y="3887"/>
                  </a:lnTo>
                  <a:lnTo>
                    <a:pt x="3810" y="3875"/>
                  </a:lnTo>
                  <a:cubicBezTo>
                    <a:pt x="3822" y="3875"/>
                    <a:pt x="3834" y="3887"/>
                    <a:pt x="3834" y="3898"/>
                  </a:cubicBezTo>
                  <a:cubicBezTo>
                    <a:pt x="3846" y="4029"/>
                    <a:pt x="3953" y="4137"/>
                    <a:pt x="4072" y="4184"/>
                  </a:cubicBezTo>
                  <a:lnTo>
                    <a:pt x="4596" y="4363"/>
                  </a:lnTo>
                  <a:cubicBezTo>
                    <a:pt x="4628" y="4370"/>
                    <a:pt x="4661" y="4374"/>
                    <a:pt x="4693" y="4374"/>
                  </a:cubicBezTo>
                  <a:cubicBezTo>
                    <a:pt x="4766" y="4374"/>
                    <a:pt x="4836" y="4353"/>
                    <a:pt x="4894" y="4303"/>
                  </a:cubicBezTo>
                  <a:cubicBezTo>
                    <a:pt x="4953" y="4244"/>
                    <a:pt x="5001" y="4148"/>
                    <a:pt x="4989" y="4065"/>
                  </a:cubicBezTo>
                  <a:lnTo>
                    <a:pt x="5644" y="4017"/>
                  </a:lnTo>
                  <a:cubicBezTo>
                    <a:pt x="5751" y="4006"/>
                    <a:pt x="5882" y="3946"/>
                    <a:pt x="5953" y="3839"/>
                  </a:cubicBezTo>
                  <a:cubicBezTo>
                    <a:pt x="6025" y="3732"/>
                    <a:pt x="6060" y="3613"/>
                    <a:pt x="6025" y="3482"/>
                  </a:cubicBezTo>
                  <a:lnTo>
                    <a:pt x="6013" y="3398"/>
                  </a:lnTo>
                  <a:cubicBezTo>
                    <a:pt x="5980" y="3258"/>
                    <a:pt x="5870" y="3157"/>
                    <a:pt x="5725" y="3157"/>
                  </a:cubicBezTo>
                  <a:cubicBezTo>
                    <a:pt x="5710" y="3157"/>
                    <a:pt x="5695" y="3158"/>
                    <a:pt x="5679" y="3160"/>
                  </a:cubicBezTo>
                  <a:lnTo>
                    <a:pt x="5346" y="3184"/>
                  </a:lnTo>
                  <a:lnTo>
                    <a:pt x="5298" y="3125"/>
                  </a:lnTo>
                  <a:lnTo>
                    <a:pt x="5739" y="2684"/>
                  </a:lnTo>
                  <a:cubicBezTo>
                    <a:pt x="5799" y="2624"/>
                    <a:pt x="5799" y="2517"/>
                    <a:pt x="5739" y="2458"/>
                  </a:cubicBezTo>
                  <a:cubicBezTo>
                    <a:pt x="5709" y="2428"/>
                    <a:pt x="5671" y="2413"/>
                    <a:pt x="5632" y="2413"/>
                  </a:cubicBezTo>
                  <a:cubicBezTo>
                    <a:pt x="5593" y="2413"/>
                    <a:pt x="5554" y="2428"/>
                    <a:pt x="5525" y="2458"/>
                  </a:cubicBezTo>
                  <a:lnTo>
                    <a:pt x="4965" y="3005"/>
                  </a:lnTo>
                  <a:lnTo>
                    <a:pt x="4787" y="3077"/>
                  </a:lnTo>
                  <a:lnTo>
                    <a:pt x="4286" y="2696"/>
                  </a:lnTo>
                  <a:cubicBezTo>
                    <a:pt x="4251" y="2669"/>
                    <a:pt x="4208" y="2656"/>
                    <a:pt x="4169" y="2656"/>
                  </a:cubicBezTo>
                  <a:cubicBezTo>
                    <a:pt x="4156" y="2656"/>
                    <a:pt x="4144" y="2657"/>
                    <a:pt x="4132" y="2660"/>
                  </a:cubicBezTo>
                  <a:lnTo>
                    <a:pt x="3417" y="2886"/>
                  </a:lnTo>
                  <a:cubicBezTo>
                    <a:pt x="3405" y="2886"/>
                    <a:pt x="3370" y="2898"/>
                    <a:pt x="3358" y="2922"/>
                  </a:cubicBezTo>
                  <a:lnTo>
                    <a:pt x="3405" y="2708"/>
                  </a:lnTo>
                  <a:lnTo>
                    <a:pt x="3977" y="2291"/>
                  </a:lnTo>
                  <a:lnTo>
                    <a:pt x="4548" y="2208"/>
                  </a:lnTo>
                  <a:cubicBezTo>
                    <a:pt x="4632" y="2184"/>
                    <a:pt x="4691" y="2148"/>
                    <a:pt x="4691" y="2065"/>
                  </a:cubicBezTo>
                  <a:lnTo>
                    <a:pt x="4751" y="1589"/>
                  </a:lnTo>
                  <a:cubicBezTo>
                    <a:pt x="4751" y="1553"/>
                    <a:pt x="4751" y="1505"/>
                    <a:pt x="4715" y="1470"/>
                  </a:cubicBezTo>
                  <a:lnTo>
                    <a:pt x="4477" y="1172"/>
                  </a:lnTo>
                  <a:cubicBezTo>
                    <a:pt x="4441" y="1136"/>
                    <a:pt x="4406" y="1112"/>
                    <a:pt x="4346" y="1112"/>
                  </a:cubicBezTo>
                  <a:cubicBezTo>
                    <a:pt x="4298" y="1112"/>
                    <a:pt x="4239" y="1148"/>
                    <a:pt x="4215" y="1196"/>
                  </a:cubicBezTo>
                  <a:lnTo>
                    <a:pt x="4036" y="1446"/>
                  </a:lnTo>
                  <a:lnTo>
                    <a:pt x="3834" y="1434"/>
                  </a:lnTo>
                  <a:lnTo>
                    <a:pt x="4155" y="815"/>
                  </a:lnTo>
                  <a:lnTo>
                    <a:pt x="4477" y="815"/>
                  </a:lnTo>
                  <a:lnTo>
                    <a:pt x="4727" y="1267"/>
                  </a:lnTo>
                  <a:cubicBezTo>
                    <a:pt x="4763" y="1327"/>
                    <a:pt x="4822" y="1350"/>
                    <a:pt x="4882" y="1350"/>
                  </a:cubicBezTo>
                  <a:cubicBezTo>
                    <a:pt x="4941" y="1350"/>
                    <a:pt x="5001" y="1315"/>
                    <a:pt x="5025" y="1255"/>
                  </a:cubicBezTo>
                  <a:lnTo>
                    <a:pt x="5251" y="719"/>
                  </a:lnTo>
                  <a:cubicBezTo>
                    <a:pt x="5298" y="624"/>
                    <a:pt x="5287" y="505"/>
                    <a:pt x="5215" y="434"/>
                  </a:cubicBezTo>
                  <a:lnTo>
                    <a:pt x="5215" y="434"/>
                  </a:lnTo>
                  <a:cubicBezTo>
                    <a:pt x="5751" y="577"/>
                    <a:pt x="6263" y="839"/>
                    <a:pt x="6692" y="1208"/>
                  </a:cubicBezTo>
                  <a:cubicBezTo>
                    <a:pt x="6724" y="1234"/>
                    <a:pt x="6763" y="1247"/>
                    <a:pt x="6801" y="1247"/>
                  </a:cubicBezTo>
                  <a:cubicBezTo>
                    <a:pt x="6847" y="1247"/>
                    <a:pt x="6892" y="1228"/>
                    <a:pt x="6918" y="1196"/>
                  </a:cubicBezTo>
                  <a:cubicBezTo>
                    <a:pt x="6977" y="1112"/>
                    <a:pt x="6965" y="1017"/>
                    <a:pt x="6906" y="969"/>
                  </a:cubicBezTo>
                  <a:cubicBezTo>
                    <a:pt x="6157" y="343"/>
                    <a:pt x="5219" y="1"/>
                    <a:pt x="4239" y="1"/>
                  </a:cubicBezTo>
                  <a:close/>
                </a:path>
              </a:pathLst>
            </a:custGeom>
            <a:solidFill>
              <a:srgbClr val="4EAE3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000"/>
                <a:buFont typeface="Calibri"/>
                <a:buNone/>
              </a:pPr>
              <a:endParaRPr sz="2000">
                <a:solidFill>
                  <a:schemeClr val="dk1"/>
                </a:solidFill>
                <a:latin typeface="Calibri"/>
                <a:ea typeface="Calibri"/>
                <a:cs typeface="Calibri"/>
                <a:sym typeface="Calibri"/>
              </a:endParaRPr>
            </a:p>
          </p:txBody>
        </p:sp>
      </p:grpSp>
      <p:sp>
        <p:nvSpPr>
          <p:cNvPr id="499" name="Google Shape;499;p31"/>
          <p:cNvSpPr txBox="1"/>
          <p:nvPr/>
        </p:nvSpPr>
        <p:spPr>
          <a:xfrm>
            <a:off x="2133601" y="299000"/>
            <a:ext cx="8029574" cy="381965"/>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accent1"/>
              </a:buClr>
              <a:buSzPts val="3200"/>
              <a:buFont typeface="Arial"/>
              <a:buNone/>
            </a:pPr>
            <a:r>
              <a:rPr lang="en-US" sz="3200" b="1">
                <a:solidFill>
                  <a:schemeClr val="accent1"/>
                </a:solidFill>
                <a:latin typeface="Calibri"/>
                <a:ea typeface="Calibri"/>
                <a:cs typeface="Calibri"/>
                <a:sym typeface="Calibri"/>
              </a:rPr>
              <a:t>2.1. Säkerställa efterlevnad av GDPR</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32"/>
          <p:cNvSpPr/>
          <p:nvPr/>
        </p:nvSpPr>
        <p:spPr>
          <a:xfrm>
            <a:off x="5087903" y="2638862"/>
            <a:ext cx="79072" cy="317649"/>
          </a:xfrm>
          <a:prstGeom prst="rect">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F3F3F"/>
              </a:solidFill>
              <a:latin typeface="Calibri"/>
              <a:ea typeface="Calibri"/>
              <a:cs typeface="Calibri"/>
              <a:sym typeface="Calibri"/>
            </a:endParaRPr>
          </a:p>
        </p:txBody>
      </p:sp>
      <p:sp>
        <p:nvSpPr>
          <p:cNvPr id="505" name="Google Shape;505;p32"/>
          <p:cNvSpPr txBox="1"/>
          <p:nvPr/>
        </p:nvSpPr>
        <p:spPr>
          <a:xfrm>
            <a:off x="5191972" y="2560693"/>
            <a:ext cx="5862959" cy="461665"/>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Skyldigheter</a:t>
            </a:r>
            <a:endParaRPr/>
          </a:p>
        </p:txBody>
      </p:sp>
      <p:sp>
        <p:nvSpPr>
          <p:cNvPr id="506" name="Google Shape;506;p32"/>
          <p:cNvSpPr txBox="1"/>
          <p:nvPr/>
        </p:nvSpPr>
        <p:spPr>
          <a:xfrm>
            <a:off x="4973132" y="2991580"/>
            <a:ext cx="6078198" cy="2354491"/>
          </a:xfrm>
          <a:prstGeom prst="rect">
            <a:avLst/>
          </a:prstGeom>
          <a:noFill/>
          <a:ln>
            <a:noFill/>
          </a:ln>
        </p:spPr>
        <p:txBody>
          <a:bodyPr spcFirstLastPara="1" wrap="square" lIns="91425" tIns="45700" rIns="91425" bIns="45700" anchor="t" anchorCtr="0">
            <a:spAutoFit/>
          </a:bodyPr>
          <a:lstStyle/>
          <a:p>
            <a:pPr marL="285750" marR="0" lvl="0" indent="-285750" algn="just"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tillhandahålla transparent information</a:t>
            </a:r>
            <a:endParaRPr sz="180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rätt till åtkomst och rätt till dataportabilitet</a:t>
            </a:r>
            <a:endParaRPr sz="180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rätt till radering (rätt att bli glömd)</a:t>
            </a:r>
            <a:endParaRPr sz="180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rätt att korrigera och rätt att invända</a:t>
            </a:r>
            <a:endParaRPr sz="180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utse ett dataskyddsombud (DPO).</a:t>
            </a:r>
            <a:endParaRPr sz="180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dataskydd genom design och standard</a:t>
            </a:r>
            <a:endParaRPr sz="180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underrätta  korrekt i händelse av ett dataintrång</a:t>
            </a:r>
            <a:endParaRPr sz="1800">
              <a:solidFill>
                <a:schemeClr val="dk1"/>
              </a:solidFill>
              <a:latin typeface="Calibri"/>
              <a:ea typeface="Calibri"/>
              <a:cs typeface="Calibri"/>
              <a:sym typeface="Calibri"/>
            </a:endParaRPr>
          </a:p>
          <a:p>
            <a:pPr marL="285750" marR="0" lvl="0" indent="-219075" algn="l" rtl="0">
              <a:spcBef>
                <a:spcPts val="0"/>
              </a:spcBef>
              <a:spcAft>
                <a:spcPts val="0"/>
              </a:spcAft>
              <a:buClr>
                <a:schemeClr val="dk1"/>
              </a:buClr>
              <a:buSzPts val="1050"/>
              <a:buFont typeface="Arial"/>
              <a:buNone/>
            </a:pPr>
            <a:endParaRPr sz="1050">
              <a:solidFill>
                <a:schemeClr val="dk1"/>
              </a:solidFill>
              <a:latin typeface="Calibri"/>
              <a:ea typeface="Calibri"/>
              <a:cs typeface="Calibri"/>
              <a:sym typeface="Calibri"/>
            </a:endParaRPr>
          </a:p>
          <a:p>
            <a:pPr marL="285750" marR="0" lvl="0" indent="-219075" algn="l" rtl="0">
              <a:spcBef>
                <a:spcPts val="0"/>
              </a:spcBef>
              <a:spcAft>
                <a:spcPts val="0"/>
              </a:spcAft>
              <a:buClr>
                <a:schemeClr val="dk1"/>
              </a:buClr>
              <a:buSzPts val="1050"/>
              <a:buFont typeface="Arial"/>
              <a:buNone/>
            </a:pPr>
            <a:endParaRPr sz="1050" b="1">
              <a:solidFill>
                <a:schemeClr val="dk1"/>
              </a:solidFill>
              <a:latin typeface="Calibri"/>
              <a:ea typeface="Calibri"/>
              <a:cs typeface="Calibri"/>
              <a:sym typeface="Calibri"/>
            </a:endParaRPr>
          </a:p>
        </p:txBody>
      </p:sp>
      <p:grpSp>
        <p:nvGrpSpPr>
          <p:cNvPr id="507" name="Google Shape;507;p32"/>
          <p:cNvGrpSpPr/>
          <p:nvPr/>
        </p:nvGrpSpPr>
        <p:grpSpPr>
          <a:xfrm rot="-941420">
            <a:off x="7623790" y="5109365"/>
            <a:ext cx="776882" cy="641663"/>
            <a:chOff x="6889712" y="3833413"/>
            <a:chExt cx="355230" cy="293401"/>
          </a:xfrm>
        </p:grpSpPr>
        <p:sp>
          <p:nvSpPr>
            <p:cNvPr id="508" name="Google Shape;508;p32"/>
            <p:cNvSpPr/>
            <p:nvPr/>
          </p:nvSpPr>
          <p:spPr>
            <a:xfrm>
              <a:off x="6926797" y="3833413"/>
              <a:ext cx="279121" cy="293401"/>
            </a:xfrm>
            <a:custGeom>
              <a:avLst/>
              <a:gdLst/>
              <a:ahLst/>
              <a:cxnLst/>
              <a:rect l="l" t="t" r="r" b="b"/>
              <a:pathLst>
                <a:path w="8776" h="9225" extrusionOk="0">
                  <a:moveTo>
                    <a:pt x="5097" y="3534"/>
                  </a:moveTo>
                  <a:cubicBezTo>
                    <a:pt x="5121" y="3534"/>
                    <a:pt x="5156" y="3546"/>
                    <a:pt x="5180" y="3557"/>
                  </a:cubicBezTo>
                  <a:cubicBezTo>
                    <a:pt x="5228" y="3617"/>
                    <a:pt x="5228" y="3688"/>
                    <a:pt x="5180" y="3736"/>
                  </a:cubicBezTo>
                  <a:cubicBezTo>
                    <a:pt x="5162" y="3760"/>
                    <a:pt x="5130" y="3772"/>
                    <a:pt x="5095" y="3772"/>
                  </a:cubicBezTo>
                  <a:cubicBezTo>
                    <a:pt x="5061" y="3772"/>
                    <a:pt x="5025" y="3760"/>
                    <a:pt x="5002" y="3736"/>
                  </a:cubicBezTo>
                  <a:cubicBezTo>
                    <a:pt x="4978" y="3712"/>
                    <a:pt x="4978" y="3677"/>
                    <a:pt x="4978" y="3653"/>
                  </a:cubicBezTo>
                  <a:cubicBezTo>
                    <a:pt x="4978" y="3617"/>
                    <a:pt x="4990" y="3593"/>
                    <a:pt x="5002" y="3557"/>
                  </a:cubicBezTo>
                  <a:cubicBezTo>
                    <a:pt x="5037" y="3534"/>
                    <a:pt x="5061" y="3534"/>
                    <a:pt x="5097" y="3534"/>
                  </a:cubicBezTo>
                  <a:close/>
                  <a:moveTo>
                    <a:pt x="3710" y="3543"/>
                  </a:moveTo>
                  <a:cubicBezTo>
                    <a:pt x="3742" y="3543"/>
                    <a:pt x="3775" y="3551"/>
                    <a:pt x="3799" y="3569"/>
                  </a:cubicBezTo>
                  <a:cubicBezTo>
                    <a:pt x="3835" y="3605"/>
                    <a:pt x="3835" y="3629"/>
                    <a:pt x="3835" y="3665"/>
                  </a:cubicBezTo>
                  <a:cubicBezTo>
                    <a:pt x="3835" y="3688"/>
                    <a:pt x="3811" y="3724"/>
                    <a:pt x="3799" y="3748"/>
                  </a:cubicBezTo>
                  <a:cubicBezTo>
                    <a:pt x="3775" y="3772"/>
                    <a:pt x="3742" y="3784"/>
                    <a:pt x="3710" y="3784"/>
                  </a:cubicBezTo>
                  <a:cubicBezTo>
                    <a:pt x="3677" y="3784"/>
                    <a:pt x="3644" y="3772"/>
                    <a:pt x="3620" y="3748"/>
                  </a:cubicBezTo>
                  <a:cubicBezTo>
                    <a:pt x="3573" y="3688"/>
                    <a:pt x="3573" y="3617"/>
                    <a:pt x="3620" y="3569"/>
                  </a:cubicBezTo>
                  <a:cubicBezTo>
                    <a:pt x="3644" y="3551"/>
                    <a:pt x="3677" y="3543"/>
                    <a:pt x="3710" y="3543"/>
                  </a:cubicBezTo>
                  <a:close/>
                  <a:moveTo>
                    <a:pt x="8109" y="4498"/>
                  </a:moveTo>
                  <a:lnTo>
                    <a:pt x="8109" y="4665"/>
                  </a:lnTo>
                  <a:lnTo>
                    <a:pt x="8085" y="4665"/>
                  </a:lnTo>
                  <a:cubicBezTo>
                    <a:pt x="8073" y="4843"/>
                    <a:pt x="7764" y="5141"/>
                    <a:pt x="6895" y="5355"/>
                  </a:cubicBezTo>
                  <a:cubicBezTo>
                    <a:pt x="6216" y="5534"/>
                    <a:pt x="5335" y="5629"/>
                    <a:pt x="4406" y="5629"/>
                  </a:cubicBezTo>
                  <a:cubicBezTo>
                    <a:pt x="3501" y="5629"/>
                    <a:pt x="2608" y="5522"/>
                    <a:pt x="1930" y="5355"/>
                  </a:cubicBezTo>
                  <a:cubicBezTo>
                    <a:pt x="1049" y="5141"/>
                    <a:pt x="739" y="4843"/>
                    <a:pt x="739" y="4665"/>
                  </a:cubicBezTo>
                  <a:lnTo>
                    <a:pt x="739" y="4498"/>
                  </a:lnTo>
                  <a:cubicBezTo>
                    <a:pt x="941" y="4665"/>
                    <a:pt x="1251" y="4796"/>
                    <a:pt x="1656" y="4915"/>
                  </a:cubicBezTo>
                  <a:cubicBezTo>
                    <a:pt x="2406" y="5129"/>
                    <a:pt x="3382" y="5248"/>
                    <a:pt x="4418" y="5248"/>
                  </a:cubicBezTo>
                  <a:cubicBezTo>
                    <a:pt x="5466" y="5248"/>
                    <a:pt x="6442" y="5129"/>
                    <a:pt x="7192" y="4915"/>
                  </a:cubicBezTo>
                  <a:cubicBezTo>
                    <a:pt x="7597" y="4796"/>
                    <a:pt x="7907" y="4653"/>
                    <a:pt x="8109" y="4498"/>
                  </a:cubicBezTo>
                  <a:close/>
                  <a:moveTo>
                    <a:pt x="8085" y="5189"/>
                  </a:moveTo>
                  <a:lnTo>
                    <a:pt x="8085" y="7915"/>
                  </a:lnTo>
                  <a:cubicBezTo>
                    <a:pt x="8085" y="8106"/>
                    <a:pt x="7776" y="8356"/>
                    <a:pt x="7085" y="8558"/>
                  </a:cubicBezTo>
                  <a:lnTo>
                    <a:pt x="7085" y="5629"/>
                  </a:lnTo>
                  <a:cubicBezTo>
                    <a:pt x="7442" y="5522"/>
                    <a:pt x="7823" y="5391"/>
                    <a:pt x="8085" y="5189"/>
                  </a:cubicBezTo>
                  <a:close/>
                  <a:moveTo>
                    <a:pt x="739" y="5201"/>
                  </a:moveTo>
                  <a:cubicBezTo>
                    <a:pt x="953" y="5355"/>
                    <a:pt x="1287" y="5510"/>
                    <a:pt x="1727" y="5629"/>
                  </a:cubicBezTo>
                  <a:lnTo>
                    <a:pt x="1727" y="6713"/>
                  </a:lnTo>
                  <a:cubicBezTo>
                    <a:pt x="1727" y="6808"/>
                    <a:pt x="1811" y="6879"/>
                    <a:pt x="1894" y="6879"/>
                  </a:cubicBezTo>
                  <a:cubicBezTo>
                    <a:pt x="1989" y="6879"/>
                    <a:pt x="2061" y="6808"/>
                    <a:pt x="2061" y="6713"/>
                  </a:cubicBezTo>
                  <a:lnTo>
                    <a:pt x="2061" y="5712"/>
                  </a:lnTo>
                  <a:cubicBezTo>
                    <a:pt x="2704" y="5867"/>
                    <a:pt x="3454" y="5939"/>
                    <a:pt x="4263" y="5951"/>
                  </a:cubicBezTo>
                  <a:lnTo>
                    <a:pt x="4263" y="8891"/>
                  </a:lnTo>
                  <a:lnTo>
                    <a:pt x="4251" y="8891"/>
                  </a:lnTo>
                  <a:cubicBezTo>
                    <a:pt x="4097" y="8891"/>
                    <a:pt x="3954" y="8891"/>
                    <a:pt x="3811" y="8868"/>
                  </a:cubicBezTo>
                  <a:cubicBezTo>
                    <a:pt x="3275" y="8844"/>
                    <a:pt x="2775" y="8784"/>
                    <a:pt x="2323" y="8701"/>
                  </a:cubicBezTo>
                  <a:cubicBezTo>
                    <a:pt x="2239" y="8689"/>
                    <a:pt x="2144" y="8665"/>
                    <a:pt x="2061" y="8653"/>
                  </a:cubicBezTo>
                  <a:lnTo>
                    <a:pt x="2061" y="7403"/>
                  </a:lnTo>
                  <a:cubicBezTo>
                    <a:pt x="2061" y="7308"/>
                    <a:pt x="1989" y="7236"/>
                    <a:pt x="1894" y="7236"/>
                  </a:cubicBezTo>
                  <a:cubicBezTo>
                    <a:pt x="1811" y="7236"/>
                    <a:pt x="1727" y="7308"/>
                    <a:pt x="1727" y="7403"/>
                  </a:cubicBezTo>
                  <a:lnTo>
                    <a:pt x="1727" y="8558"/>
                  </a:lnTo>
                  <a:lnTo>
                    <a:pt x="1465" y="8463"/>
                  </a:lnTo>
                  <a:cubicBezTo>
                    <a:pt x="1001" y="8308"/>
                    <a:pt x="739" y="8094"/>
                    <a:pt x="739" y="7915"/>
                  </a:cubicBezTo>
                  <a:lnTo>
                    <a:pt x="739" y="5201"/>
                  </a:lnTo>
                  <a:close/>
                  <a:moveTo>
                    <a:pt x="8582" y="0"/>
                  </a:moveTo>
                  <a:cubicBezTo>
                    <a:pt x="8541" y="0"/>
                    <a:pt x="8496" y="15"/>
                    <a:pt x="8454" y="45"/>
                  </a:cubicBezTo>
                  <a:lnTo>
                    <a:pt x="5775" y="2724"/>
                  </a:lnTo>
                  <a:cubicBezTo>
                    <a:pt x="5502" y="2700"/>
                    <a:pt x="5204" y="2664"/>
                    <a:pt x="4882" y="2664"/>
                  </a:cubicBezTo>
                  <a:cubicBezTo>
                    <a:pt x="4799" y="2664"/>
                    <a:pt x="4728" y="2724"/>
                    <a:pt x="4728" y="2831"/>
                  </a:cubicBezTo>
                  <a:cubicBezTo>
                    <a:pt x="4728" y="2915"/>
                    <a:pt x="4787" y="2998"/>
                    <a:pt x="4882" y="2998"/>
                  </a:cubicBezTo>
                  <a:cubicBezTo>
                    <a:pt x="5097" y="3010"/>
                    <a:pt x="5299" y="3010"/>
                    <a:pt x="5502" y="3034"/>
                  </a:cubicBezTo>
                  <a:lnTo>
                    <a:pt x="5275" y="3260"/>
                  </a:lnTo>
                  <a:cubicBezTo>
                    <a:pt x="5216" y="3234"/>
                    <a:pt x="5151" y="3221"/>
                    <a:pt x="5086" y="3221"/>
                  </a:cubicBezTo>
                  <a:cubicBezTo>
                    <a:pt x="4971" y="3221"/>
                    <a:pt x="4855" y="3263"/>
                    <a:pt x="4763" y="3355"/>
                  </a:cubicBezTo>
                  <a:cubicBezTo>
                    <a:pt x="4680" y="3438"/>
                    <a:pt x="4632" y="3546"/>
                    <a:pt x="4632" y="3665"/>
                  </a:cubicBezTo>
                  <a:cubicBezTo>
                    <a:pt x="4632" y="3784"/>
                    <a:pt x="4680" y="3903"/>
                    <a:pt x="4763" y="3974"/>
                  </a:cubicBezTo>
                  <a:cubicBezTo>
                    <a:pt x="4859" y="4069"/>
                    <a:pt x="4978" y="4105"/>
                    <a:pt x="5085" y="4105"/>
                  </a:cubicBezTo>
                  <a:cubicBezTo>
                    <a:pt x="5204" y="4105"/>
                    <a:pt x="5311" y="4069"/>
                    <a:pt x="5394" y="3974"/>
                  </a:cubicBezTo>
                  <a:cubicBezTo>
                    <a:pt x="5525" y="3843"/>
                    <a:pt x="5549" y="3629"/>
                    <a:pt x="5478" y="3474"/>
                  </a:cubicBezTo>
                  <a:lnTo>
                    <a:pt x="5883" y="3069"/>
                  </a:lnTo>
                  <a:cubicBezTo>
                    <a:pt x="7299" y="3248"/>
                    <a:pt x="8050" y="3653"/>
                    <a:pt x="8050" y="3950"/>
                  </a:cubicBezTo>
                  <a:cubicBezTo>
                    <a:pt x="8050" y="4343"/>
                    <a:pt x="6656" y="4915"/>
                    <a:pt x="4382" y="4915"/>
                  </a:cubicBezTo>
                  <a:cubicBezTo>
                    <a:pt x="2096" y="4915"/>
                    <a:pt x="703" y="4343"/>
                    <a:pt x="703" y="3950"/>
                  </a:cubicBezTo>
                  <a:cubicBezTo>
                    <a:pt x="703" y="3653"/>
                    <a:pt x="1465" y="3248"/>
                    <a:pt x="2870" y="3069"/>
                  </a:cubicBezTo>
                  <a:lnTo>
                    <a:pt x="3275" y="3474"/>
                  </a:lnTo>
                  <a:cubicBezTo>
                    <a:pt x="3204" y="3629"/>
                    <a:pt x="3227" y="3843"/>
                    <a:pt x="3370" y="3974"/>
                  </a:cubicBezTo>
                  <a:cubicBezTo>
                    <a:pt x="3454" y="4069"/>
                    <a:pt x="3573" y="4105"/>
                    <a:pt x="3680" y="4105"/>
                  </a:cubicBezTo>
                  <a:cubicBezTo>
                    <a:pt x="3799" y="4105"/>
                    <a:pt x="3918" y="4069"/>
                    <a:pt x="3989" y="3974"/>
                  </a:cubicBezTo>
                  <a:cubicBezTo>
                    <a:pt x="4085" y="3891"/>
                    <a:pt x="4120" y="3784"/>
                    <a:pt x="4120" y="3665"/>
                  </a:cubicBezTo>
                  <a:cubicBezTo>
                    <a:pt x="4120" y="3546"/>
                    <a:pt x="4085" y="3426"/>
                    <a:pt x="3989" y="3355"/>
                  </a:cubicBezTo>
                  <a:cubicBezTo>
                    <a:pt x="3906" y="3263"/>
                    <a:pt x="3787" y="3221"/>
                    <a:pt x="3672" y="3221"/>
                  </a:cubicBezTo>
                  <a:cubicBezTo>
                    <a:pt x="3608" y="3221"/>
                    <a:pt x="3545" y="3234"/>
                    <a:pt x="3489" y="3260"/>
                  </a:cubicBezTo>
                  <a:lnTo>
                    <a:pt x="3263" y="3034"/>
                  </a:lnTo>
                  <a:cubicBezTo>
                    <a:pt x="3561" y="3010"/>
                    <a:pt x="3870" y="2998"/>
                    <a:pt x="4216" y="2998"/>
                  </a:cubicBezTo>
                  <a:cubicBezTo>
                    <a:pt x="4299" y="2998"/>
                    <a:pt x="4382" y="2915"/>
                    <a:pt x="4382" y="2831"/>
                  </a:cubicBezTo>
                  <a:cubicBezTo>
                    <a:pt x="4382" y="2736"/>
                    <a:pt x="4299" y="2664"/>
                    <a:pt x="4216" y="2664"/>
                  </a:cubicBezTo>
                  <a:cubicBezTo>
                    <a:pt x="3799" y="2664"/>
                    <a:pt x="3382" y="2700"/>
                    <a:pt x="2977" y="2736"/>
                  </a:cubicBezTo>
                  <a:lnTo>
                    <a:pt x="299" y="57"/>
                  </a:lnTo>
                  <a:cubicBezTo>
                    <a:pt x="269" y="27"/>
                    <a:pt x="227" y="12"/>
                    <a:pt x="184" y="12"/>
                  </a:cubicBezTo>
                  <a:cubicBezTo>
                    <a:pt x="141" y="12"/>
                    <a:pt x="96" y="27"/>
                    <a:pt x="60" y="57"/>
                  </a:cubicBezTo>
                  <a:cubicBezTo>
                    <a:pt x="1" y="117"/>
                    <a:pt x="1" y="224"/>
                    <a:pt x="60" y="295"/>
                  </a:cubicBezTo>
                  <a:lnTo>
                    <a:pt x="2561" y="2795"/>
                  </a:lnTo>
                  <a:cubicBezTo>
                    <a:pt x="1322" y="2998"/>
                    <a:pt x="358" y="3379"/>
                    <a:pt x="358" y="3962"/>
                  </a:cubicBezTo>
                  <a:lnTo>
                    <a:pt x="358" y="4236"/>
                  </a:lnTo>
                  <a:lnTo>
                    <a:pt x="358" y="4653"/>
                  </a:lnTo>
                  <a:lnTo>
                    <a:pt x="358" y="7927"/>
                  </a:lnTo>
                  <a:cubicBezTo>
                    <a:pt x="358" y="8165"/>
                    <a:pt x="525" y="8499"/>
                    <a:pt x="1299" y="8796"/>
                  </a:cubicBezTo>
                  <a:cubicBezTo>
                    <a:pt x="1549" y="8880"/>
                    <a:pt x="1858" y="8975"/>
                    <a:pt x="2204" y="9034"/>
                  </a:cubicBezTo>
                  <a:cubicBezTo>
                    <a:pt x="2668" y="9118"/>
                    <a:pt x="3192" y="9177"/>
                    <a:pt x="3739" y="9213"/>
                  </a:cubicBezTo>
                  <a:cubicBezTo>
                    <a:pt x="3942" y="9225"/>
                    <a:pt x="4144" y="9225"/>
                    <a:pt x="4347" y="9225"/>
                  </a:cubicBezTo>
                  <a:cubicBezTo>
                    <a:pt x="4751" y="9225"/>
                    <a:pt x="5156" y="9213"/>
                    <a:pt x="5537" y="9165"/>
                  </a:cubicBezTo>
                  <a:cubicBezTo>
                    <a:pt x="5633" y="9153"/>
                    <a:pt x="5692" y="9082"/>
                    <a:pt x="5692" y="8987"/>
                  </a:cubicBezTo>
                  <a:cubicBezTo>
                    <a:pt x="5668" y="8903"/>
                    <a:pt x="5597" y="8844"/>
                    <a:pt x="5513" y="8844"/>
                  </a:cubicBezTo>
                  <a:cubicBezTo>
                    <a:pt x="5180" y="8868"/>
                    <a:pt x="4859" y="8880"/>
                    <a:pt x="4513" y="8880"/>
                  </a:cubicBezTo>
                  <a:lnTo>
                    <a:pt x="4513" y="5939"/>
                  </a:lnTo>
                  <a:cubicBezTo>
                    <a:pt x="5299" y="5927"/>
                    <a:pt x="6073" y="5855"/>
                    <a:pt x="6716" y="5701"/>
                  </a:cubicBezTo>
                  <a:lnTo>
                    <a:pt x="6716" y="8630"/>
                  </a:lnTo>
                  <a:cubicBezTo>
                    <a:pt x="6537" y="8677"/>
                    <a:pt x="6359" y="8713"/>
                    <a:pt x="6145" y="8737"/>
                  </a:cubicBezTo>
                  <a:cubicBezTo>
                    <a:pt x="6061" y="8749"/>
                    <a:pt x="6002" y="8844"/>
                    <a:pt x="6014" y="8927"/>
                  </a:cubicBezTo>
                  <a:cubicBezTo>
                    <a:pt x="6025" y="9011"/>
                    <a:pt x="6109" y="9070"/>
                    <a:pt x="6180" y="9070"/>
                  </a:cubicBezTo>
                  <a:lnTo>
                    <a:pt x="6204" y="9070"/>
                  </a:lnTo>
                  <a:cubicBezTo>
                    <a:pt x="6383" y="9034"/>
                    <a:pt x="6645" y="8987"/>
                    <a:pt x="6907" y="8915"/>
                  </a:cubicBezTo>
                  <a:cubicBezTo>
                    <a:pt x="6918" y="8915"/>
                    <a:pt x="6918" y="8915"/>
                    <a:pt x="6942" y="8903"/>
                  </a:cubicBezTo>
                  <a:cubicBezTo>
                    <a:pt x="7609" y="8725"/>
                    <a:pt x="8371" y="8415"/>
                    <a:pt x="8371" y="7891"/>
                  </a:cubicBezTo>
                  <a:lnTo>
                    <a:pt x="8371" y="4629"/>
                  </a:lnTo>
                  <a:lnTo>
                    <a:pt x="8371" y="4617"/>
                  </a:lnTo>
                  <a:lnTo>
                    <a:pt x="8371" y="3903"/>
                  </a:lnTo>
                  <a:cubicBezTo>
                    <a:pt x="8371" y="3546"/>
                    <a:pt x="7990" y="3236"/>
                    <a:pt x="7299" y="2998"/>
                  </a:cubicBezTo>
                  <a:cubicBezTo>
                    <a:pt x="6966" y="2891"/>
                    <a:pt x="6585" y="2795"/>
                    <a:pt x="6168" y="2736"/>
                  </a:cubicBezTo>
                  <a:lnTo>
                    <a:pt x="8669" y="236"/>
                  </a:lnTo>
                  <a:cubicBezTo>
                    <a:pt x="8776" y="224"/>
                    <a:pt x="8776" y="117"/>
                    <a:pt x="8692" y="45"/>
                  </a:cubicBezTo>
                  <a:cubicBezTo>
                    <a:pt x="8663" y="15"/>
                    <a:pt x="8624" y="0"/>
                    <a:pt x="8582" y="0"/>
                  </a:cubicBezTo>
                  <a:close/>
                </a:path>
              </a:pathLst>
            </a:custGeom>
            <a:solidFill>
              <a:srgbClr val="266C9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09" name="Google Shape;509;p32"/>
            <p:cNvSpPr/>
            <p:nvPr/>
          </p:nvSpPr>
          <p:spPr>
            <a:xfrm>
              <a:off x="6922281" y="3873646"/>
              <a:ext cx="40170" cy="54387"/>
            </a:xfrm>
            <a:custGeom>
              <a:avLst/>
              <a:gdLst/>
              <a:ahLst/>
              <a:cxnLst/>
              <a:rect l="l" t="t" r="r" b="b"/>
              <a:pathLst>
                <a:path w="1263" h="1710" extrusionOk="0">
                  <a:moveTo>
                    <a:pt x="191" y="0"/>
                  </a:moveTo>
                  <a:cubicBezTo>
                    <a:pt x="162" y="0"/>
                    <a:pt x="132" y="9"/>
                    <a:pt x="107" y="30"/>
                  </a:cubicBezTo>
                  <a:cubicBezTo>
                    <a:pt x="24" y="78"/>
                    <a:pt x="0" y="185"/>
                    <a:pt x="60" y="256"/>
                  </a:cubicBezTo>
                  <a:lnTo>
                    <a:pt x="953" y="1638"/>
                  </a:lnTo>
                  <a:cubicBezTo>
                    <a:pt x="976" y="1685"/>
                    <a:pt x="1036" y="1709"/>
                    <a:pt x="1083" y="1709"/>
                  </a:cubicBezTo>
                  <a:cubicBezTo>
                    <a:pt x="1119" y="1709"/>
                    <a:pt x="1143" y="1697"/>
                    <a:pt x="1179" y="1685"/>
                  </a:cubicBezTo>
                  <a:cubicBezTo>
                    <a:pt x="1250" y="1638"/>
                    <a:pt x="1262" y="1530"/>
                    <a:pt x="1214" y="1459"/>
                  </a:cubicBezTo>
                  <a:lnTo>
                    <a:pt x="321" y="78"/>
                  </a:lnTo>
                  <a:cubicBezTo>
                    <a:pt x="298" y="32"/>
                    <a:pt x="245" y="0"/>
                    <a:pt x="191" y="0"/>
                  </a:cubicBezTo>
                  <a:close/>
                </a:path>
              </a:pathLst>
            </a:custGeom>
            <a:solidFill>
              <a:srgbClr val="266C9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10" name="Google Shape;510;p32"/>
            <p:cNvSpPr/>
            <p:nvPr/>
          </p:nvSpPr>
          <p:spPr>
            <a:xfrm>
              <a:off x="6889712" y="3913529"/>
              <a:ext cx="56804" cy="29261"/>
            </a:xfrm>
            <a:custGeom>
              <a:avLst/>
              <a:gdLst/>
              <a:ahLst/>
              <a:cxnLst/>
              <a:rect l="l" t="t" r="r" b="b"/>
              <a:pathLst>
                <a:path w="1786" h="920" extrusionOk="0">
                  <a:moveTo>
                    <a:pt x="167" y="1"/>
                  </a:moveTo>
                  <a:cubicBezTo>
                    <a:pt x="103" y="1"/>
                    <a:pt x="50" y="36"/>
                    <a:pt x="24" y="98"/>
                  </a:cubicBezTo>
                  <a:cubicBezTo>
                    <a:pt x="0" y="193"/>
                    <a:pt x="24" y="276"/>
                    <a:pt x="119" y="312"/>
                  </a:cubicBezTo>
                  <a:lnTo>
                    <a:pt x="1536" y="907"/>
                  </a:lnTo>
                  <a:cubicBezTo>
                    <a:pt x="1560" y="919"/>
                    <a:pt x="1584" y="919"/>
                    <a:pt x="1607" y="919"/>
                  </a:cubicBezTo>
                  <a:cubicBezTo>
                    <a:pt x="1667" y="919"/>
                    <a:pt x="1715" y="872"/>
                    <a:pt x="1750" y="812"/>
                  </a:cubicBezTo>
                  <a:cubicBezTo>
                    <a:pt x="1786" y="729"/>
                    <a:pt x="1738" y="634"/>
                    <a:pt x="1667" y="610"/>
                  </a:cubicBezTo>
                  <a:lnTo>
                    <a:pt x="238" y="15"/>
                  </a:lnTo>
                  <a:cubicBezTo>
                    <a:pt x="213" y="5"/>
                    <a:pt x="189" y="1"/>
                    <a:pt x="167" y="1"/>
                  </a:cubicBezTo>
                  <a:close/>
                </a:path>
              </a:pathLst>
            </a:custGeom>
            <a:solidFill>
              <a:srgbClr val="266C9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11" name="Google Shape;511;p32"/>
            <p:cNvSpPr/>
            <p:nvPr/>
          </p:nvSpPr>
          <p:spPr>
            <a:xfrm>
              <a:off x="7171823" y="3873710"/>
              <a:ext cx="39788" cy="54323"/>
            </a:xfrm>
            <a:custGeom>
              <a:avLst/>
              <a:gdLst/>
              <a:ahLst/>
              <a:cxnLst/>
              <a:rect l="l" t="t" r="r" b="b"/>
              <a:pathLst>
                <a:path w="1251" h="1708" extrusionOk="0">
                  <a:moveTo>
                    <a:pt x="1062" y="0"/>
                  </a:moveTo>
                  <a:cubicBezTo>
                    <a:pt x="1010" y="0"/>
                    <a:pt x="958" y="25"/>
                    <a:pt x="929" y="76"/>
                  </a:cubicBezTo>
                  <a:lnTo>
                    <a:pt x="36" y="1457"/>
                  </a:lnTo>
                  <a:cubicBezTo>
                    <a:pt x="0" y="1528"/>
                    <a:pt x="12" y="1636"/>
                    <a:pt x="84" y="1683"/>
                  </a:cubicBezTo>
                  <a:cubicBezTo>
                    <a:pt x="119" y="1695"/>
                    <a:pt x="143" y="1707"/>
                    <a:pt x="179" y="1707"/>
                  </a:cubicBezTo>
                  <a:cubicBezTo>
                    <a:pt x="238" y="1707"/>
                    <a:pt x="274" y="1683"/>
                    <a:pt x="310" y="1636"/>
                  </a:cubicBezTo>
                  <a:lnTo>
                    <a:pt x="1203" y="254"/>
                  </a:lnTo>
                  <a:cubicBezTo>
                    <a:pt x="1250" y="183"/>
                    <a:pt x="1227" y="76"/>
                    <a:pt x="1155" y="28"/>
                  </a:cubicBezTo>
                  <a:cubicBezTo>
                    <a:pt x="1128" y="10"/>
                    <a:pt x="1095" y="0"/>
                    <a:pt x="1062" y="0"/>
                  </a:cubicBezTo>
                  <a:close/>
                </a:path>
              </a:pathLst>
            </a:custGeom>
            <a:solidFill>
              <a:srgbClr val="266C9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12" name="Google Shape;512;p32"/>
            <p:cNvSpPr/>
            <p:nvPr/>
          </p:nvSpPr>
          <p:spPr>
            <a:xfrm>
              <a:off x="7187725" y="3913529"/>
              <a:ext cx="57217" cy="29261"/>
            </a:xfrm>
            <a:custGeom>
              <a:avLst/>
              <a:gdLst/>
              <a:ahLst/>
              <a:cxnLst/>
              <a:rect l="l" t="t" r="r" b="b"/>
              <a:pathLst>
                <a:path w="1799" h="920" extrusionOk="0">
                  <a:moveTo>
                    <a:pt x="1610" y="1"/>
                  </a:moveTo>
                  <a:cubicBezTo>
                    <a:pt x="1588" y="1"/>
                    <a:pt x="1567" y="5"/>
                    <a:pt x="1548" y="15"/>
                  </a:cubicBezTo>
                  <a:lnTo>
                    <a:pt x="119" y="610"/>
                  </a:lnTo>
                  <a:cubicBezTo>
                    <a:pt x="36" y="634"/>
                    <a:pt x="0" y="741"/>
                    <a:pt x="36" y="812"/>
                  </a:cubicBezTo>
                  <a:cubicBezTo>
                    <a:pt x="60" y="872"/>
                    <a:pt x="119" y="919"/>
                    <a:pt x="179" y="919"/>
                  </a:cubicBezTo>
                  <a:cubicBezTo>
                    <a:pt x="191" y="919"/>
                    <a:pt x="227" y="919"/>
                    <a:pt x="238" y="907"/>
                  </a:cubicBezTo>
                  <a:lnTo>
                    <a:pt x="1667" y="312"/>
                  </a:lnTo>
                  <a:cubicBezTo>
                    <a:pt x="1762" y="276"/>
                    <a:pt x="1798" y="181"/>
                    <a:pt x="1762" y="98"/>
                  </a:cubicBezTo>
                  <a:cubicBezTo>
                    <a:pt x="1736" y="36"/>
                    <a:pt x="1671" y="1"/>
                    <a:pt x="1610" y="1"/>
                  </a:cubicBezTo>
                  <a:close/>
                </a:path>
              </a:pathLst>
            </a:custGeom>
            <a:solidFill>
              <a:srgbClr val="266C9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sp>
        <p:nvSpPr>
          <p:cNvPr id="513" name="Google Shape;513;p32"/>
          <p:cNvSpPr txBox="1"/>
          <p:nvPr/>
        </p:nvSpPr>
        <p:spPr>
          <a:xfrm>
            <a:off x="1410201" y="870500"/>
            <a:ext cx="9371700" cy="643500"/>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chemeClr val="accent1"/>
              </a:buClr>
              <a:buSzPts val="3200"/>
              <a:buFont typeface="Arial"/>
              <a:buChar char="•"/>
            </a:pPr>
            <a:r>
              <a:rPr lang="en-US" sz="3200" b="1">
                <a:solidFill>
                  <a:schemeClr val="accent1"/>
                </a:solidFill>
                <a:latin typeface="Calibri"/>
                <a:ea typeface="Calibri"/>
                <a:cs typeface="Calibri"/>
                <a:sym typeface="Calibri"/>
              </a:rPr>
              <a:t>2.2. Hänsynsfull och rättvis behandling av individer</a:t>
            </a:r>
            <a:endParaRPr/>
          </a:p>
          <a:p>
            <a:pPr marL="0" marR="0" lvl="0" indent="0" algn="r" rtl="0">
              <a:lnSpc>
                <a:spcPct val="90000"/>
              </a:lnSpc>
              <a:spcBef>
                <a:spcPts val="1000"/>
              </a:spcBef>
              <a:spcAft>
                <a:spcPts val="0"/>
              </a:spcAft>
              <a:buClr>
                <a:schemeClr val="dk1"/>
              </a:buClr>
              <a:buSzPts val="3200"/>
              <a:buFont typeface="Arial"/>
              <a:buNone/>
            </a:pPr>
            <a:endParaRPr sz="3200" b="1">
              <a:solidFill>
                <a:schemeClr val="accent1"/>
              </a:solidFill>
              <a:latin typeface="Calibri"/>
              <a:ea typeface="Calibri"/>
              <a:cs typeface="Calibri"/>
              <a:sym typeface="Calibri"/>
            </a:endParaRPr>
          </a:p>
          <a:p>
            <a:pPr marL="0" marR="0" lvl="0" indent="0" algn="r" rtl="0">
              <a:lnSpc>
                <a:spcPct val="90000"/>
              </a:lnSpc>
              <a:spcBef>
                <a:spcPts val="1000"/>
              </a:spcBef>
              <a:spcAft>
                <a:spcPts val="0"/>
              </a:spcAft>
              <a:buClr>
                <a:schemeClr val="dk1"/>
              </a:buClr>
              <a:buSzPts val="3200"/>
              <a:buFont typeface="Arial"/>
              <a:buNone/>
            </a:pPr>
            <a:endParaRPr sz="3200" b="1">
              <a:solidFill>
                <a:schemeClr val="accent1"/>
              </a:solidFill>
              <a:latin typeface="Calibri"/>
              <a:ea typeface="Calibri"/>
              <a:cs typeface="Calibri"/>
              <a:sym typeface="Calibri"/>
            </a:endParaRPr>
          </a:p>
        </p:txBody>
      </p:sp>
      <p:pic>
        <p:nvPicPr>
          <p:cNvPr id="514" name="Google Shape;514;p3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458183" y="2165528"/>
            <a:ext cx="2264569" cy="30194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pic>
        <p:nvPicPr>
          <p:cNvPr id="519" name="Google Shape;519;p33"/>
          <p:cNvPicPr preferRelativeResize="0"/>
          <p:nvPr/>
        </p:nvPicPr>
        <p:blipFill rotWithShape="1">
          <a:blip r:embed="rId3">
            <a:alphaModFix/>
          </a:blip>
          <a:srcRect/>
          <a:stretch/>
        </p:blipFill>
        <p:spPr>
          <a:xfrm>
            <a:off x="657185" y="2166181"/>
            <a:ext cx="3543340" cy="2362226"/>
          </a:xfrm>
          <a:prstGeom prst="rect">
            <a:avLst/>
          </a:prstGeom>
          <a:noFill/>
          <a:ln>
            <a:noFill/>
          </a:ln>
        </p:spPr>
      </p:pic>
      <p:sp>
        <p:nvSpPr>
          <p:cNvPr id="520" name="Google Shape;520;p33"/>
          <p:cNvSpPr/>
          <p:nvPr/>
        </p:nvSpPr>
        <p:spPr>
          <a:xfrm>
            <a:off x="5087903" y="2638862"/>
            <a:ext cx="79072" cy="317649"/>
          </a:xfrm>
          <a:prstGeom prst="rect">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F3F3F"/>
              </a:solidFill>
              <a:latin typeface="Calibri"/>
              <a:ea typeface="Calibri"/>
              <a:cs typeface="Calibri"/>
              <a:sym typeface="Calibri"/>
            </a:endParaRPr>
          </a:p>
        </p:txBody>
      </p:sp>
      <p:sp>
        <p:nvSpPr>
          <p:cNvPr id="521" name="Google Shape;521;p33"/>
          <p:cNvSpPr txBox="1"/>
          <p:nvPr/>
        </p:nvSpPr>
        <p:spPr>
          <a:xfrm>
            <a:off x="5191972" y="2560693"/>
            <a:ext cx="5862959" cy="461665"/>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Integritetspolicy</a:t>
            </a:r>
            <a:endParaRPr sz="2400" b="1">
              <a:solidFill>
                <a:schemeClr val="dk1"/>
              </a:solidFill>
              <a:latin typeface="Calibri"/>
              <a:ea typeface="Calibri"/>
              <a:cs typeface="Calibri"/>
              <a:sym typeface="Calibri"/>
            </a:endParaRPr>
          </a:p>
        </p:txBody>
      </p:sp>
      <p:sp>
        <p:nvSpPr>
          <p:cNvPr id="522" name="Google Shape;522;p33"/>
          <p:cNvSpPr txBox="1"/>
          <p:nvPr/>
        </p:nvSpPr>
        <p:spPr>
          <a:xfrm>
            <a:off x="4440582" y="3105880"/>
            <a:ext cx="6078300" cy="23088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a:solidFill>
                  <a:schemeClr val="dk1"/>
                </a:solidFill>
                <a:latin typeface="Calibri"/>
                <a:ea typeface="Calibri"/>
                <a:cs typeface="Calibri"/>
                <a:sym typeface="Calibri"/>
              </a:rPr>
              <a:t>En </a:t>
            </a:r>
            <a:r>
              <a:rPr lang="en-US" sz="1800" b="1">
                <a:solidFill>
                  <a:schemeClr val="dk1"/>
                </a:solidFill>
                <a:latin typeface="Calibri"/>
                <a:ea typeface="Calibri"/>
                <a:cs typeface="Calibri"/>
                <a:sym typeface="Calibri"/>
              </a:rPr>
              <a:t>integritetspolicy </a:t>
            </a:r>
            <a:r>
              <a:rPr lang="en-US" sz="1800">
                <a:solidFill>
                  <a:schemeClr val="dk1"/>
                </a:solidFill>
                <a:latin typeface="Calibri"/>
                <a:ea typeface="Calibri"/>
                <a:cs typeface="Calibri"/>
                <a:sym typeface="Calibri"/>
              </a:rPr>
              <a:t>är ett uttalande eller ett juridiskt dokument som avslöjar några eller alla sätt som en part samlar in, använder, avslöjar och hanterar en kunds eller klients data, rätt till åtkomst och rätt till dataportabilitet</a:t>
            </a:r>
            <a:endParaRPr sz="1800">
              <a:solidFill>
                <a:schemeClr val="dk1"/>
              </a:solidFill>
              <a:latin typeface="Calibri"/>
              <a:ea typeface="Calibri"/>
              <a:cs typeface="Calibri"/>
              <a:sym typeface="Calibri"/>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800">
                <a:solidFill>
                  <a:schemeClr val="dk1"/>
                </a:solidFill>
                <a:latin typeface="Calibri"/>
                <a:ea typeface="Calibri"/>
                <a:cs typeface="Calibri"/>
                <a:sym typeface="Calibri"/>
              </a:rPr>
              <a:t>Exempel: </a:t>
            </a:r>
            <a:r>
              <a:rPr lang="en-US" sz="18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UNESCOs</a:t>
            </a:r>
            <a:r>
              <a:rPr lang="en-US" sz="1800">
                <a:solidFill>
                  <a:schemeClr val="dk1"/>
                </a:solidFill>
                <a:latin typeface="Consolas"/>
                <a:ea typeface="Consolas"/>
                <a:cs typeface="Consolas"/>
                <a:sym typeface="Consolas"/>
              </a:rPr>
              <a:t> </a:t>
            </a:r>
            <a:r>
              <a:rPr lang="en-US" sz="1800">
                <a:solidFill>
                  <a:schemeClr val="dk1"/>
                </a:solidFill>
                <a:latin typeface="Calibri"/>
                <a:ea typeface="Calibri"/>
                <a:cs typeface="Calibri"/>
                <a:sym typeface="Calibri"/>
              </a:rPr>
              <a:t>integritetspolicy hänvisar till en översikt över vad som kommer att hända med dina personuppgifter när du besöker organisationens webbplats.</a:t>
            </a:r>
            <a:endParaRPr sz="1800">
              <a:solidFill>
                <a:schemeClr val="dk1"/>
              </a:solidFill>
              <a:latin typeface="Calibri"/>
              <a:ea typeface="Calibri"/>
              <a:cs typeface="Calibri"/>
              <a:sym typeface="Calibri"/>
            </a:endParaRPr>
          </a:p>
        </p:txBody>
      </p:sp>
      <p:grpSp>
        <p:nvGrpSpPr>
          <p:cNvPr id="523" name="Google Shape;523;p33"/>
          <p:cNvGrpSpPr/>
          <p:nvPr/>
        </p:nvGrpSpPr>
        <p:grpSpPr>
          <a:xfrm rot="-941420">
            <a:off x="7623790" y="5507425"/>
            <a:ext cx="776882" cy="641663"/>
            <a:chOff x="6889712" y="3833413"/>
            <a:chExt cx="355230" cy="293401"/>
          </a:xfrm>
        </p:grpSpPr>
        <p:sp>
          <p:nvSpPr>
            <p:cNvPr id="524" name="Google Shape;524;p33"/>
            <p:cNvSpPr/>
            <p:nvPr/>
          </p:nvSpPr>
          <p:spPr>
            <a:xfrm>
              <a:off x="6926797" y="3833413"/>
              <a:ext cx="279121" cy="293401"/>
            </a:xfrm>
            <a:custGeom>
              <a:avLst/>
              <a:gdLst/>
              <a:ahLst/>
              <a:cxnLst/>
              <a:rect l="l" t="t" r="r" b="b"/>
              <a:pathLst>
                <a:path w="8776" h="9225" extrusionOk="0">
                  <a:moveTo>
                    <a:pt x="5097" y="3534"/>
                  </a:moveTo>
                  <a:cubicBezTo>
                    <a:pt x="5121" y="3534"/>
                    <a:pt x="5156" y="3546"/>
                    <a:pt x="5180" y="3557"/>
                  </a:cubicBezTo>
                  <a:cubicBezTo>
                    <a:pt x="5228" y="3617"/>
                    <a:pt x="5228" y="3688"/>
                    <a:pt x="5180" y="3736"/>
                  </a:cubicBezTo>
                  <a:cubicBezTo>
                    <a:pt x="5162" y="3760"/>
                    <a:pt x="5130" y="3772"/>
                    <a:pt x="5095" y="3772"/>
                  </a:cubicBezTo>
                  <a:cubicBezTo>
                    <a:pt x="5061" y="3772"/>
                    <a:pt x="5025" y="3760"/>
                    <a:pt x="5002" y="3736"/>
                  </a:cubicBezTo>
                  <a:cubicBezTo>
                    <a:pt x="4978" y="3712"/>
                    <a:pt x="4978" y="3677"/>
                    <a:pt x="4978" y="3653"/>
                  </a:cubicBezTo>
                  <a:cubicBezTo>
                    <a:pt x="4978" y="3617"/>
                    <a:pt x="4990" y="3593"/>
                    <a:pt x="5002" y="3557"/>
                  </a:cubicBezTo>
                  <a:cubicBezTo>
                    <a:pt x="5037" y="3534"/>
                    <a:pt x="5061" y="3534"/>
                    <a:pt x="5097" y="3534"/>
                  </a:cubicBezTo>
                  <a:close/>
                  <a:moveTo>
                    <a:pt x="3710" y="3543"/>
                  </a:moveTo>
                  <a:cubicBezTo>
                    <a:pt x="3742" y="3543"/>
                    <a:pt x="3775" y="3551"/>
                    <a:pt x="3799" y="3569"/>
                  </a:cubicBezTo>
                  <a:cubicBezTo>
                    <a:pt x="3835" y="3605"/>
                    <a:pt x="3835" y="3629"/>
                    <a:pt x="3835" y="3665"/>
                  </a:cubicBezTo>
                  <a:cubicBezTo>
                    <a:pt x="3835" y="3688"/>
                    <a:pt x="3811" y="3724"/>
                    <a:pt x="3799" y="3748"/>
                  </a:cubicBezTo>
                  <a:cubicBezTo>
                    <a:pt x="3775" y="3772"/>
                    <a:pt x="3742" y="3784"/>
                    <a:pt x="3710" y="3784"/>
                  </a:cubicBezTo>
                  <a:cubicBezTo>
                    <a:pt x="3677" y="3784"/>
                    <a:pt x="3644" y="3772"/>
                    <a:pt x="3620" y="3748"/>
                  </a:cubicBezTo>
                  <a:cubicBezTo>
                    <a:pt x="3573" y="3688"/>
                    <a:pt x="3573" y="3617"/>
                    <a:pt x="3620" y="3569"/>
                  </a:cubicBezTo>
                  <a:cubicBezTo>
                    <a:pt x="3644" y="3551"/>
                    <a:pt x="3677" y="3543"/>
                    <a:pt x="3710" y="3543"/>
                  </a:cubicBezTo>
                  <a:close/>
                  <a:moveTo>
                    <a:pt x="8109" y="4498"/>
                  </a:moveTo>
                  <a:lnTo>
                    <a:pt x="8109" y="4665"/>
                  </a:lnTo>
                  <a:lnTo>
                    <a:pt x="8085" y="4665"/>
                  </a:lnTo>
                  <a:cubicBezTo>
                    <a:pt x="8073" y="4843"/>
                    <a:pt x="7764" y="5141"/>
                    <a:pt x="6895" y="5355"/>
                  </a:cubicBezTo>
                  <a:cubicBezTo>
                    <a:pt x="6216" y="5534"/>
                    <a:pt x="5335" y="5629"/>
                    <a:pt x="4406" y="5629"/>
                  </a:cubicBezTo>
                  <a:cubicBezTo>
                    <a:pt x="3501" y="5629"/>
                    <a:pt x="2608" y="5522"/>
                    <a:pt x="1930" y="5355"/>
                  </a:cubicBezTo>
                  <a:cubicBezTo>
                    <a:pt x="1049" y="5141"/>
                    <a:pt x="739" y="4843"/>
                    <a:pt x="739" y="4665"/>
                  </a:cubicBezTo>
                  <a:lnTo>
                    <a:pt x="739" y="4498"/>
                  </a:lnTo>
                  <a:cubicBezTo>
                    <a:pt x="941" y="4665"/>
                    <a:pt x="1251" y="4796"/>
                    <a:pt x="1656" y="4915"/>
                  </a:cubicBezTo>
                  <a:cubicBezTo>
                    <a:pt x="2406" y="5129"/>
                    <a:pt x="3382" y="5248"/>
                    <a:pt x="4418" y="5248"/>
                  </a:cubicBezTo>
                  <a:cubicBezTo>
                    <a:pt x="5466" y="5248"/>
                    <a:pt x="6442" y="5129"/>
                    <a:pt x="7192" y="4915"/>
                  </a:cubicBezTo>
                  <a:cubicBezTo>
                    <a:pt x="7597" y="4796"/>
                    <a:pt x="7907" y="4653"/>
                    <a:pt x="8109" y="4498"/>
                  </a:cubicBezTo>
                  <a:close/>
                  <a:moveTo>
                    <a:pt x="8085" y="5189"/>
                  </a:moveTo>
                  <a:lnTo>
                    <a:pt x="8085" y="7915"/>
                  </a:lnTo>
                  <a:cubicBezTo>
                    <a:pt x="8085" y="8106"/>
                    <a:pt x="7776" y="8356"/>
                    <a:pt x="7085" y="8558"/>
                  </a:cubicBezTo>
                  <a:lnTo>
                    <a:pt x="7085" y="5629"/>
                  </a:lnTo>
                  <a:cubicBezTo>
                    <a:pt x="7442" y="5522"/>
                    <a:pt x="7823" y="5391"/>
                    <a:pt x="8085" y="5189"/>
                  </a:cubicBezTo>
                  <a:close/>
                  <a:moveTo>
                    <a:pt x="739" y="5201"/>
                  </a:moveTo>
                  <a:cubicBezTo>
                    <a:pt x="953" y="5355"/>
                    <a:pt x="1287" y="5510"/>
                    <a:pt x="1727" y="5629"/>
                  </a:cubicBezTo>
                  <a:lnTo>
                    <a:pt x="1727" y="6713"/>
                  </a:lnTo>
                  <a:cubicBezTo>
                    <a:pt x="1727" y="6808"/>
                    <a:pt x="1811" y="6879"/>
                    <a:pt x="1894" y="6879"/>
                  </a:cubicBezTo>
                  <a:cubicBezTo>
                    <a:pt x="1989" y="6879"/>
                    <a:pt x="2061" y="6808"/>
                    <a:pt x="2061" y="6713"/>
                  </a:cubicBezTo>
                  <a:lnTo>
                    <a:pt x="2061" y="5712"/>
                  </a:lnTo>
                  <a:cubicBezTo>
                    <a:pt x="2704" y="5867"/>
                    <a:pt x="3454" y="5939"/>
                    <a:pt x="4263" y="5951"/>
                  </a:cubicBezTo>
                  <a:lnTo>
                    <a:pt x="4263" y="8891"/>
                  </a:lnTo>
                  <a:lnTo>
                    <a:pt x="4251" y="8891"/>
                  </a:lnTo>
                  <a:cubicBezTo>
                    <a:pt x="4097" y="8891"/>
                    <a:pt x="3954" y="8891"/>
                    <a:pt x="3811" y="8868"/>
                  </a:cubicBezTo>
                  <a:cubicBezTo>
                    <a:pt x="3275" y="8844"/>
                    <a:pt x="2775" y="8784"/>
                    <a:pt x="2323" y="8701"/>
                  </a:cubicBezTo>
                  <a:cubicBezTo>
                    <a:pt x="2239" y="8689"/>
                    <a:pt x="2144" y="8665"/>
                    <a:pt x="2061" y="8653"/>
                  </a:cubicBezTo>
                  <a:lnTo>
                    <a:pt x="2061" y="7403"/>
                  </a:lnTo>
                  <a:cubicBezTo>
                    <a:pt x="2061" y="7308"/>
                    <a:pt x="1989" y="7236"/>
                    <a:pt x="1894" y="7236"/>
                  </a:cubicBezTo>
                  <a:cubicBezTo>
                    <a:pt x="1811" y="7236"/>
                    <a:pt x="1727" y="7308"/>
                    <a:pt x="1727" y="7403"/>
                  </a:cubicBezTo>
                  <a:lnTo>
                    <a:pt x="1727" y="8558"/>
                  </a:lnTo>
                  <a:lnTo>
                    <a:pt x="1465" y="8463"/>
                  </a:lnTo>
                  <a:cubicBezTo>
                    <a:pt x="1001" y="8308"/>
                    <a:pt x="739" y="8094"/>
                    <a:pt x="739" y="7915"/>
                  </a:cubicBezTo>
                  <a:lnTo>
                    <a:pt x="739" y="5201"/>
                  </a:lnTo>
                  <a:close/>
                  <a:moveTo>
                    <a:pt x="8582" y="0"/>
                  </a:moveTo>
                  <a:cubicBezTo>
                    <a:pt x="8541" y="0"/>
                    <a:pt x="8496" y="15"/>
                    <a:pt x="8454" y="45"/>
                  </a:cubicBezTo>
                  <a:lnTo>
                    <a:pt x="5775" y="2724"/>
                  </a:lnTo>
                  <a:cubicBezTo>
                    <a:pt x="5502" y="2700"/>
                    <a:pt x="5204" y="2664"/>
                    <a:pt x="4882" y="2664"/>
                  </a:cubicBezTo>
                  <a:cubicBezTo>
                    <a:pt x="4799" y="2664"/>
                    <a:pt x="4728" y="2724"/>
                    <a:pt x="4728" y="2831"/>
                  </a:cubicBezTo>
                  <a:cubicBezTo>
                    <a:pt x="4728" y="2915"/>
                    <a:pt x="4787" y="2998"/>
                    <a:pt x="4882" y="2998"/>
                  </a:cubicBezTo>
                  <a:cubicBezTo>
                    <a:pt x="5097" y="3010"/>
                    <a:pt x="5299" y="3010"/>
                    <a:pt x="5502" y="3034"/>
                  </a:cubicBezTo>
                  <a:lnTo>
                    <a:pt x="5275" y="3260"/>
                  </a:lnTo>
                  <a:cubicBezTo>
                    <a:pt x="5216" y="3234"/>
                    <a:pt x="5151" y="3221"/>
                    <a:pt x="5086" y="3221"/>
                  </a:cubicBezTo>
                  <a:cubicBezTo>
                    <a:pt x="4971" y="3221"/>
                    <a:pt x="4855" y="3263"/>
                    <a:pt x="4763" y="3355"/>
                  </a:cubicBezTo>
                  <a:cubicBezTo>
                    <a:pt x="4680" y="3438"/>
                    <a:pt x="4632" y="3546"/>
                    <a:pt x="4632" y="3665"/>
                  </a:cubicBezTo>
                  <a:cubicBezTo>
                    <a:pt x="4632" y="3784"/>
                    <a:pt x="4680" y="3903"/>
                    <a:pt x="4763" y="3974"/>
                  </a:cubicBezTo>
                  <a:cubicBezTo>
                    <a:pt x="4859" y="4069"/>
                    <a:pt x="4978" y="4105"/>
                    <a:pt x="5085" y="4105"/>
                  </a:cubicBezTo>
                  <a:cubicBezTo>
                    <a:pt x="5204" y="4105"/>
                    <a:pt x="5311" y="4069"/>
                    <a:pt x="5394" y="3974"/>
                  </a:cubicBezTo>
                  <a:cubicBezTo>
                    <a:pt x="5525" y="3843"/>
                    <a:pt x="5549" y="3629"/>
                    <a:pt x="5478" y="3474"/>
                  </a:cubicBezTo>
                  <a:lnTo>
                    <a:pt x="5883" y="3069"/>
                  </a:lnTo>
                  <a:cubicBezTo>
                    <a:pt x="7299" y="3248"/>
                    <a:pt x="8050" y="3653"/>
                    <a:pt x="8050" y="3950"/>
                  </a:cubicBezTo>
                  <a:cubicBezTo>
                    <a:pt x="8050" y="4343"/>
                    <a:pt x="6656" y="4915"/>
                    <a:pt x="4382" y="4915"/>
                  </a:cubicBezTo>
                  <a:cubicBezTo>
                    <a:pt x="2096" y="4915"/>
                    <a:pt x="703" y="4343"/>
                    <a:pt x="703" y="3950"/>
                  </a:cubicBezTo>
                  <a:cubicBezTo>
                    <a:pt x="703" y="3653"/>
                    <a:pt x="1465" y="3248"/>
                    <a:pt x="2870" y="3069"/>
                  </a:cubicBezTo>
                  <a:lnTo>
                    <a:pt x="3275" y="3474"/>
                  </a:lnTo>
                  <a:cubicBezTo>
                    <a:pt x="3204" y="3629"/>
                    <a:pt x="3227" y="3843"/>
                    <a:pt x="3370" y="3974"/>
                  </a:cubicBezTo>
                  <a:cubicBezTo>
                    <a:pt x="3454" y="4069"/>
                    <a:pt x="3573" y="4105"/>
                    <a:pt x="3680" y="4105"/>
                  </a:cubicBezTo>
                  <a:cubicBezTo>
                    <a:pt x="3799" y="4105"/>
                    <a:pt x="3918" y="4069"/>
                    <a:pt x="3989" y="3974"/>
                  </a:cubicBezTo>
                  <a:cubicBezTo>
                    <a:pt x="4085" y="3891"/>
                    <a:pt x="4120" y="3784"/>
                    <a:pt x="4120" y="3665"/>
                  </a:cubicBezTo>
                  <a:cubicBezTo>
                    <a:pt x="4120" y="3546"/>
                    <a:pt x="4085" y="3426"/>
                    <a:pt x="3989" y="3355"/>
                  </a:cubicBezTo>
                  <a:cubicBezTo>
                    <a:pt x="3906" y="3263"/>
                    <a:pt x="3787" y="3221"/>
                    <a:pt x="3672" y="3221"/>
                  </a:cubicBezTo>
                  <a:cubicBezTo>
                    <a:pt x="3608" y="3221"/>
                    <a:pt x="3545" y="3234"/>
                    <a:pt x="3489" y="3260"/>
                  </a:cubicBezTo>
                  <a:lnTo>
                    <a:pt x="3263" y="3034"/>
                  </a:lnTo>
                  <a:cubicBezTo>
                    <a:pt x="3561" y="3010"/>
                    <a:pt x="3870" y="2998"/>
                    <a:pt x="4216" y="2998"/>
                  </a:cubicBezTo>
                  <a:cubicBezTo>
                    <a:pt x="4299" y="2998"/>
                    <a:pt x="4382" y="2915"/>
                    <a:pt x="4382" y="2831"/>
                  </a:cubicBezTo>
                  <a:cubicBezTo>
                    <a:pt x="4382" y="2736"/>
                    <a:pt x="4299" y="2664"/>
                    <a:pt x="4216" y="2664"/>
                  </a:cubicBezTo>
                  <a:cubicBezTo>
                    <a:pt x="3799" y="2664"/>
                    <a:pt x="3382" y="2700"/>
                    <a:pt x="2977" y="2736"/>
                  </a:cubicBezTo>
                  <a:lnTo>
                    <a:pt x="299" y="57"/>
                  </a:lnTo>
                  <a:cubicBezTo>
                    <a:pt x="269" y="27"/>
                    <a:pt x="227" y="12"/>
                    <a:pt x="184" y="12"/>
                  </a:cubicBezTo>
                  <a:cubicBezTo>
                    <a:pt x="141" y="12"/>
                    <a:pt x="96" y="27"/>
                    <a:pt x="60" y="57"/>
                  </a:cubicBezTo>
                  <a:cubicBezTo>
                    <a:pt x="1" y="117"/>
                    <a:pt x="1" y="224"/>
                    <a:pt x="60" y="295"/>
                  </a:cubicBezTo>
                  <a:lnTo>
                    <a:pt x="2561" y="2795"/>
                  </a:lnTo>
                  <a:cubicBezTo>
                    <a:pt x="1322" y="2998"/>
                    <a:pt x="358" y="3379"/>
                    <a:pt x="358" y="3962"/>
                  </a:cubicBezTo>
                  <a:lnTo>
                    <a:pt x="358" y="4236"/>
                  </a:lnTo>
                  <a:lnTo>
                    <a:pt x="358" y="4653"/>
                  </a:lnTo>
                  <a:lnTo>
                    <a:pt x="358" y="7927"/>
                  </a:lnTo>
                  <a:cubicBezTo>
                    <a:pt x="358" y="8165"/>
                    <a:pt x="525" y="8499"/>
                    <a:pt x="1299" y="8796"/>
                  </a:cubicBezTo>
                  <a:cubicBezTo>
                    <a:pt x="1549" y="8880"/>
                    <a:pt x="1858" y="8975"/>
                    <a:pt x="2204" y="9034"/>
                  </a:cubicBezTo>
                  <a:cubicBezTo>
                    <a:pt x="2668" y="9118"/>
                    <a:pt x="3192" y="9177"/>
                    <a:pt x="3739" y="9213"/>
                  </a:cubicBezTo>
                  <a:cubicBezTo>
                    <a:pt x="3942" y="9225"/>
                    <a:pt x="4144" y="9225"/>
                    <a:pt x="4347" y="9225"/>
                  </a:cubicBezTo>
                  <a:cubicBezTo>
                    <a:pt x="4751" y="9225"/>
                    <a:pt x="5156" y="9213"/>
                    <a:pt x="5537" y="9165"/>
                  </a:cubicBezTo>
                  <a:cubicBezTo>
                    <a:pt x="5633" y="9153"/>
                    <a:pt x="5692" y="9082"/>
                    <a:pt x="5692" y="8987"/>
                  </a:cubicBezTo>
                  <a:cubicBezTo>
                    <a:pt x="5668" y="8903"/>
                    <a:pt x="5597" y="8844"/>
                    <a:pt x="5513" y="8844"/>
                  </a:cubicBezTo>
                  <a:cubicBezTo>
                    <a:pt x="5180" y="8868"/>
                    <a:pt x="4859" y="8880"/>
                    <a:pt x="4513" y="8880"/>
                  </a:cubicBezTo>
                  <a:lnTo>
                    <a:pt x="4513" y="5939"/>
                  </a:lnTo>
                  <a:cubicBezTo>
                    <a:pt x="5299" y="5927"/>
                    <a:pt x="6073" y="5855"/>
                    <a:pt x="6716" y="5701"/>
                  </a:cubicBezTo>
                  <a:lnTo>
                    <a:pt x="6716" y="8630"/>
                  </a:lnTo>
                  <a:cubicBezTo>
                    <a:pt x="6537" y="8677"/>
                    <a:pt x="6359" y="8713"/>
                    <a:pt x="6145" y="8737"/>
                  </a:cubicBezTo>
                  <a:cubicBezTo>
                    <a:pt x="6061" y="8749"/>
                    <a:pt x="6002" y="8844"/>
                    <a:pt x="6014" y="8927"/>
                  </a:cubicBezTo>
                  <a:cubicBezTo>
                    <a:pt x="6025" y="9011"/>
                    <a:pt x="6109" y="9070"/>
                    <a:pt x="6180" y="9070"/>
                  </a:cubicBezTo>
                  <a:lnTo>
                    <a:pt x="6204" y="9070"/>
                  </a:lnTo>
                  <a:cubicBezTo>
                    <a:pt x="6383" y="9034"/>
                    <a:pt x="6645" y="8987"/>
                    <a:pt x="6907" y="8915"/>
                  </a:cubicBezTo>
                  <a:cubicBezTo>
                    <a:pt x="6918" y="8915"/>
                    <a:pt x="6918" y="8915"/>
                    <a:pt x="6942" y="8903"/>
                  </a:cubicBezTo>
                  <a:cubicBezTo>
                    <a:pt x="7609" y="8725"/>
                    <a:pt x="8371" y="8415"/>
                    <a:pt x="8371" y="7891"/>
                  </a:cubicBezTo>
                  <a:lnTo>
                    <a:pt x="8371" y="4629"/>
                  </a:lnTo>
                  <a:lnTo>
                    <a:pt x="8371" y="4617"/>
                  </a:lnTo>
                  <a:lnTo>
                    <a:pt x="8371" y="3903"/>
                  </a:lnTo>
                  <a:cubicBezTo>
                    <a:pt x="8371" y="3546"/>
                    <a:pt x="7990" y="3236"/>
                    <a:pt x="7299" y="2998"/>
                  </a:cubicBezTo>
                  <a:cubicBezTo>
                    <a:pt x="6966" y="2891"/>
                    <a:pt x="6585" y="2795"/>
                    <a:pt x="6168" y="2736"/>
                  </a:cubicBezTo>
                  <a:lnTo>
                    <a:pt x="8669" y="236"/>
                  </a:lnTo>
                  <a:cubicBezTo>
                    <a:pt x="8776" y="224"/>
                    <a:pt x="8776" y="117"/>
                    <a:pt x="8692" y="45"/>
                  </a:cubicBezTo>
                  <a:cubicBezTo>
                    <a:pt x="8663" y="15"/>
                    <a:pt x="8624" y="0"/>
                    <a:pt x="8582" y="0"/>
                  </a:cubicBezTo>
                  <a:close/>
                </a:path>
              </a:pathLst>
            </a:custGeom>
            <a:solidFill>
              <a:srgbClr val="266C9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25" name="Google Shape;525;p33"/>
            <p:cNvSpPr/>
            <p:nvPr/>
          </p:nvSpPr>
          <p:spPr>
            <a:xfrm>
              <a:off x="6922281" y="3873646"/>
              <a:ext cx="40170" cy="54387"/>
            </a:xfrm>
            <a:custGeom>
              <a:avLst/>
              <a:gdLst/>
              <a:ahLst/>
              <a:cxnLst/>
              <a:rect l="l" t="t" r="r" b="b"/>
              <a:pathLst>
                <a:path w="1263" h="1710" extrusionOk="0">
                  <a:moveTo>
                    <a:pt x="191" y="0"/>
                  </a:moveTo>
                  <a:cubicBezTo>
                    <a:pt x="162" y="0"/>
                    <a:pt x="132" y="9"/>
                    <a:pt x="107" y="30"/>
                  </a:cubicBezTo>
                  <a:cubicBezTo>
                    <a:pt x="24" y="78"/>
                    <a:pt x="0" y="185"/>
                    <a:pt x="60" y="256"/>
                  </a:cubicBezTo>
                  <a:lnTo>
                    <a:pt x="953" y="1638"/>
                  </a:lnTo>
                  <a:cubicBezTo>
                    <a:pt x="976" y="1685"/>
                    <a:pt x="1036" y="1709"/>
                    <a:pt x="1083" y="1709"/>
                  </a:cubicBezTo>
                  <a:cubicBezTo>
                    <a:pt x="1119" y="1709"/>
                    <a:pt x="1143" y="1697"/>
                    <a:pt x="1179" y="1685"/>
                  </a:cubicBezTo>
                  <a:cubicBezTo>
                    <a:pt x="1250" y="1638"/>
                    <a:pt x="1262" y="1530"/>
                    <a:pt x="1214" y="1459"/>
                  </a:cubicBezTo>
                  <a:lnTo>
                    <a:pt x="321" y="78"/>
                  </a:lnTo>
                  <a:cubicBezTo>
                    <a:pt x="298" y="32"/>
                    <a:pt x="245" y="0"/>
                    <a:pt x="191" y="0"/>
                  </a:cubicBezTo>
                  <a:close/>
                </a:path>
              </a:pathLst>
            </a:custGeom>
            <a:solidFill>
              <a:srgbClr val="266C9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26" name="Google Shape;526;p33"/>
            <p:cNvSpPr/>
            <p:nvPr/>
          </p:nvSpPr>
          <p:spPr>
            <a:xfrm>
              <a:off x="6889712" y="3913529"/>
              <a:ext cx="56804" cy="29261"/>
            </a:xfrm>
            <a:custGeom>
              <a:avLst/>
              <a:gdLst/>
              <a:ahLst/>
              <a:cxnLst/>
              <a:rect l="l" t="t" r="r" b="b"/>
              <a:pathLst>
                <a:path w="1786" h="920" extrusionOk="0">
                  <a:moveTo>
                    <a:pt x="167" y="1"/>
                  </a:moveTo>
                  <a:cubicBezTo>
                    <a:pt x="103" y="1"/>
                    <a:pt x="50" y="36"/>
                    <a:pt x="24" y="98"/>
                  </a:cubicBezTo>
                  <a:cubicBezTo>
                    <a:pt x="0" y="193"/>
                    <a:pt x="24" y="276"/>
                    <a:pt x="119" y="312"/>
                  </a:cubicBezTo>
                  <a:lnTo>
                    <a:pt x="1536" y="907"/>
                  </a:lnTo>
                  <a:cubicBezTo>
                    <a:pt x="1560" y="919"/>
                    <a:pt x="1584" y="919"/>
                    <a:pt x="1607" y="919"/>
                  </a:cubicBezTo>
                  <a:cubicBezTo>
                    <a:pt x="1667" y="919"/>
                    <a:pt x="1715" y="872"/>
                    <a:pt x="1750" y="812"/>
                  </a:cubicBezTo>
                  <a:cubicBezTo>
                    <a:pt x="1786" y="729"/>
                    <a:pt x="1738" y="634"/>
                    <a:pt x="1667" y="610"/>
                  </a:cubicBezTo>
                  <a:lnTo>
                    <a:pt x="238" y="15"/>
                  </a:lnTo>
                  <a:cubicBezTo>
                    <a:pt x="213" y="5"/>
                    <a:pt x="189" y="1"/>
                    <a:pt x="167" y="1"/>
                  </a:cubicBezTo>
                  <a:close/>
                </a:path>
              </a:pathLst>
            </a:custGeom>
            <a:solidFill>
              <a:srgbClr val="266C9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27" name="Google Shape;527;p33"/>
            <p:cNvSpPr/>
            <p:nvPr/>
          </p:nvSpPr>
          <p:spPr>
            <a:xfrm>
              <a:off x="7171823" y="3873710"/>
              <a:ext cx="39788" cy="54323"/>
            </a:xfrm>
            <a:custGeom>
              <a:avLst/>
              <a:gdLst/>
              <a:ahLst/>
              <a:cxnLst/>
              <a:rect l="l" t="t" r="r" b="b"/>
              <a:pathLst>
                <a:path w="1251" h="1708" extrusionOk="0">
                  <a:moveTo>
                    <a:pt x="1062" y="0"/>
                  </a:moveTo>
                  <a:cubicBezTo>
                    <a:pt x="1010" y="0"/>
                    <a:pt x="958" y="25"/>
                    <a:pt x="929" y="76"/>
                  </a:cubicBezTo>
                  <a:lnTo>
                    <a:pt x="36" y="1457"/>
                  </a:lnTo>
                  <a:cubicBezTo>
                    <a:pt x="0" y="1528"/>
                    <a:pt x="12" y="1636"/>
                    <a:pt x="84" y="1683"/>
                  </a:cubicBezTo>
                  <a:cubicBezTo>
                    <a:pt x="119" y="1695"/>
                    <a:pt x="143" y="1707"/>
                    <a:pt x="179" y="1707"/>
                  </a:cubicBezTo>
                  <a:cubicBezTo>
                    <a:pt x="238" y="1707"/>
                    <a:pt x="274" y="1683"/>
                    <a:pt x="310" y="1636"/>
                  </a:cubicBezTo>
                  <a:lnTo>
                    <a:pt x="1203" y="254"/>
                  </a:lnTo>
                  <a:cubicBezTo>
                    <a:pt x="1250" y="183"/>
                    <a:pt x="1227" y="76"/>
                    <a:pt x="1155" y="28"/>
                  </a:cubicBezTo>
                  <a:cubicBezTo>
                    <a:pt x="1128" y="10"/>
                    <a:pt x="1095" y="0"/>
                    <a:pt x="1062" y="0"/>
                  </a:cubicBezTo>
                  <a:close/>
                </a:path>
              </a:pathLst>
            </a:custGeom>
            <a:solidFill>
              <a:srgbClr val="266C9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28" name="Google Shape;528;p33"/>
            <p:cNvSpPr/>
            <p:nvPr/>
          </p:nvSpPr>
          <p:spPr>
            <a:xfrm>
              <a:off x="7187725" y="3913529"/>
              <a:ext cx="57217" cy="29261"/>
            </a:xfrm>
            <a:custGeom>
              <a:avLst/>
              <a:gdLst/>
              <a:ahLst/>
              <a:cxnLst/>
              <a:rect l="l" t="t" r="r" b="b"/>
              <a:pathLst>
                <a:path w="1799" h="920" extrusionOk="0">
                  <a:moveTo>
                    <a:pt x="1610" y="1"/>
                  </a:moveTo>
                  <a:cubicBezTo>
                    <a:pt x="1588" y="1"/>
                    <a:pt x="1567" y="5"/>
                    <a:pt x="1548" y="15"/>
                  </a:cubicBezTo>
                  <a:lnTo>
                    <a:pt x="119" y="610"/>
                  </a:lnTo>
                  <a:cubicBezTo>
                    <a:pt x="36" y="634"/>
                    <a:pt x="0" y="741"/>
                    <a:pt x="36" y="812"/>
                  </a:cubicBezTo>
                  <a:cubicBezTo>
                    <a:pt x="60" y="872"/>
                    <a:pt x="119" y="919"/>
                    <a:pt x="179" y="919"/>
                  </a:cubicBezTo>
                  <a:cubicBezTo>
                    <a:pt x="191" y="919"/>
                    <a:pt x="227" y="919"/>
                    <a:pt x="238" y="907"/>
                  </a:cubicBezTo>
                  <a:lnTo>
                    <a:pt x="1667" y="312"/>
                  </a:lnTo>
                  <a:cubicBezTo>
                    <a:pt x="1762" y="276"/>
                    <a:pt x="1798" y="181"/>
                    <a:pt x="1762" y="98"/>
                  </a:cubicBezTo>
                  <a:cubicBezTo>
                    <a:pt x="1736" y="36"/>
                    <a:pt x="1671" y="1"/>
                    <a:pt x="1610" y="1"/>
                  </a:cubicBezTo>
                  <a:close/>
                </a:path>
              </a:pathLst>
            </a:custGeom>
            <a:solidFill>
              <a:srgbClr val="266C9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sp>
        <p:nvSpPr>
          <p:cNvPr id="529" name="Google Shape;529;p33"/>
          <p:cNvSpPr txBox="1"/>
          <p:nvPr/>
        </p:nvSpPr>
        <p:spPr>
          <a:xfrm>
            <a:off x="1536126" y="896475"/>
            <a:ext cx="9326100" cy="5184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1"/>
              </a:buClr>
              <a:buSzPts val="3200"/>
              <a:buFont typeface="Arial"/>
              <a:buNone/>
            </a:pPr>
            <a:r>
              <a:rPr lang="en-US" sz="3200" b="1">
                <a:solidFill>
                  <a:schemeClr val="accent1"/>
                </a:solidFill>
                <a:latin typeface="Calibri"/>
                <a:ea typeface="Calibri"/>
                <a:cs typeface="Calibri"/>
                <a:sym typeface="Calibri"/>
              </a:rPr>
              <a:t>2.2. Hänsynsfull och rättvis behandling av individer</a:t>
            </a:r>
            <a:endParaRPr sz="3200" b="1">
              <a:solidFill>
                <a:schemeClr val="accent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3200"/>
              <a:buFont typeface="Arial"/>
              <a:buNone/>
            </a:pPr>
            <a:endParaRPr sz="3200" b="1">
              <a:solidFill>
                <a:schemeClr val="accent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34"/>
          <p:cNvSpPr/>
          <p:nvPr/>
        </p:nvSpPr>
        <p:spPr>
          <a:xfrm>
            <a:off x="1754153" y="1791137"/>
            <a:ext cx="79072" cy="317649"/>
          </a:xfrm>
          <a:prstGeom prst="rect">
            <a:avLst/>
          </a:prstGeom>
          <a:solidFill>
            <a:srgbClr val="2796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F3F3F"/>
              </a:solidFill>
              <a:latin typeface="Calibri"/>
              <a:ea typeface="Calibri"/>
              <a:cs typeface="Calibri"/>
              <a:sym typeface="Calibri"/>
            </a:endParaRPr>
          </a:p>
        </p:txBody>
      </p:sp>
      <p:sp>
        <p:nvSpPr>
          <p:cNvPr id="535" name="Google Shape;535;p34"/>
          <p:cNvSpPr txBox="1"/>
          <p:nvPr/>
        </p:nvSpPr>
        <p:spPr>
          <a:xfrm>
            <a:off x="1858222" y="1712968"/>
            <a:ext cx="5862959" cy="461665"/>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Referenser</a:t>
            </a:r>
            <a:endParaRPr/>
          </a:p>
        </p:txBody>
      </p:sp>
      <p:sp>
        <p:nvSpPr>
          <p:cNvPr id="536" name="Google Shape;536;p34"/>
          <p:cNvSpPr txBox="1"/>
          <p:nvPr/>
        </p:nvSpPr>
        <p:spPr>
          <a:xfrm>
            <a:off x="1639381" y="2143855"/>
            <a:ext cx="7609393" cy="2585323"/>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US" sz="18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https://europa.eu/youreurope/business/dealing-with-customers/data-protection/data-protection-gdpr/index_en.htm</a:t>
            </a: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https://www.europarl.europa.eu/RegData/etudes/BRIE/2018/621876/EPRS_BRI(2018)621876_EN.pdf</a:t>
            </a:r>
            <a:r>
              <a:rPr lang="en-US" sz="1800">
                <a:solidFill>
                  <a:schemeClr val="dk1"/>
                </a:solidFill>
                <a:latin typeface="Calibri"/>
                <a:ea typeface="Calibri"/>
                <a:cs typeface="Calibri"/>
                <a:sym typeface="Calibri"/>
              </a:rPr>
              <a:t> </a:t>
            </a:r>
            <a:endParaRPr/>
          </a:p>
          <a:p>
            <a:pPr marL="285750" marR="0" lvl="0" indent="-285750" algn="l" rtl="0">
              <a:spcBef>
                <a:spcPts val="0"/>
              </a:spcBef>
              <a:spcAft>
                <a:spcPts val="0"/>
              </a:spcAft>
              <a:buClr>
                <a:schemeClr val="dk1"/>
              </a:buClr>
              <a:buSzPts val="1800"/>
              <a:buFont typeface="Arial"/>
              <a:buChar char="•"/>
            </a:pPr>
            <a:r>
              <a:rPr lang="en-US" sz="1800"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https://ec.europa.eu/info/sites/default/files/data-protection-factsheet-sme-obligations_en.pdf</a:t>
            </a:r>
            <a:r>
              <a:rPr lang="en-US" sz="1800">
                <a:solidFill>
                  <a:schemeClr val="dk1"/>
                </a:solidFill>
                <a:latin typeface="Calibri"/>
                <a:ea typeface="Calibri"/>
                <a:cs typeface="Calibri"/>
                <a:sym typeface="Calibri"/>
              </a:rPr>
              <a:t> </a:t>
            </a:r>
            <a:endParaRPr/>
          </a:p>
          <a:p>
            <a:pPr marL="285750" marR="0" lvl="0" indent="-285750" algn="l" rtl="0">
              <a:spcBef>
                <a:spcPts val="0"/>
              </a:spcBef>
              <a:spcAft>
                <a:spcPts val="0"/>
              </a:spcAft>
              <a:buClr>
                <a:schemeClr val="dk1"/>
              </a:buClr>
              <a:buSzPts val="1800"/>
              <a:buFont typeface="Arial"/>
              <a:buChar char="•"/>
            </a:pPr>
            <a:r>
              <a:rPr lang="en-US" sz="1800"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https://www.ichandmuseums.eu/en/privacy-cookie-policy</a:t>
            </a: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u="sng">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https://www.unesco.de/en/privacy-policy</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37" name="Google Shape;537;p34"/>
          <p:cNvGrpSpPr/>
          <p:nvPr/>
        </p:nvGrpSpPr>
        <p:grpSpPr>
          <a:xfrm rot="-941420">
            <a:off x="4290039" y="4685346"/>
            <a:ext cx="776882" cy="641663"/>
            <a:chOff x="6889712" y="3833413"/>
            <a:chExt cx="355230" cy="293401"/>
          </a:xfrm>
        </p:grpSpPr>
        <p:sp>
          <p:nvSpPr>
            <p:cNvPr id="538" name="Google Shape;538;p34"/>
            <p:cNvSpPr/>
            <p:nvPr/>
          </p:nvSpPr>
          <p:spPr>
            <a:xfrm>
              <a:off x="6926797" y="3833413"/>
              <a:ext cx="279121" cy="293401"/>
            </a:xfrm>
            <a:custGeom>
              <a:avLst/>
              <a:gdLst/>
              <a:ahLst/>
              <a:cxnLst/>
              <a:rect l="l" t="t" r="r" b="b"/>
              <a:pathLst>
                <a:path w="8776" h="9225" extrusionOk="0">
                  <a:moveTo>
                    <a:pt x="5097" y="3534"/>
                  </a:moveTo>
                  <a:cubicBezTo>
                    <a:pt x="5121" y="3534"/>
                    <a:pt x="5156" y="3546"/>
                    <a:pt x="5180" y="3557"/>
                  </a:cubicBezTo>
                  <a:cubicBezTo>
                    <a:pt x="5228" y="3617"/>
                    <a:pt x="5228" y="3688"/>
                    <a:pt x="5180" y="3736"/>
                  </a:cubicBezTo>
                  <a:cubicBezTo>
                    <a:pt x="5162" y="3760"/>
                    <a:pt x="5130" y="3772"/>
                    <a:pt x="5095" y="3772"/>
                  </a:cubicBezTo>
                  <a:cubicBezTo>
                    <a:pt x="5061" y="3772"/>
                    <a:pt x="5025" y="3760"/>
                    <a:pt x="5002" y="3736"/>
                  </a:cubicBezTo>
                  <a:cubicBezTo>
                    <a:pt x="4978" y="3712"/>
                    <a:pt x="4978" y="3677"/>
                    <a:pt x="4978" y="3653"/>
                  </a:cubicBezTo>
                  <a:cubicBezTo>
                    <a:pt x="4978" y="3617"/>
                    <a:pt x="4990" y="3593"/>
                    <a:pt x="5002" y="3557"/>
                  </a:cubicBezTo>
                  <a:cubicBezTo>
                    <a:pt x="5037" y="3534"/>
                    <a:pt x="5061" y="3534"/>
                    <a:pt x="5097" y="3534"/>
                  </a:cubicBezTo>
                  <a:close/>
                  <a:moveTo>
                    <a:pt x="3710" y="3543"/>
                  </a:moveTo>
                  <a:cubicBezTo>
                    <a:pt x="3742" y="3543"/>
                    <a:pt x="3775" y="3551"/>
                    <a:pt x="3799" y="3569"/>
                  </a:cubicBezTo>
                  <a:cubicBezTo>
                    <a:pt x="3835" y="3605"/>
                    <a:pt x="3835" y="3629"/>
                    <a:pt x="3835" y="3665"/>
                  </a:cubicBezTo>
                  <a:cubicBezTo>
                    <a:pt x="3835" y="3688"/>
                    <a:pt x="3811" y="3724"/>
                    <a:pt x="3799" y="3748"/>
                  </a:cubicBezTo>
                  <a:cubicBezTo>
                    <a:pt x="3775" y="3772"/>
                    <a:pt x="3742" y="3784"/>
                    <a:pt x="3710" y="3784"/>
                  </a:cubicBezTo>
                  <a:cubicBezTo>
                    <a:pt x="3677" y="3784"/>
                    <a:pt x="3644" y="3772"/>
                    <a:pt x="3620" y="3748"/>
                  </a:cubicBezTo>
                  <a:cubicBezTo>
                    <a:pt x="3573" y="3688"/>
                    <a:pt x="3573" y="3617"/>
                    <a:pt x="3620" y="3569"/>
                  </a:cubicBezTo>
                  <a:cubicBezTo>
                    <a:pt x="3644" y="3551"/>
                    <a:pt x="3677" y="3543"/>
                    <a:pt x="3710" y="3543"/>
                  </a:cubicBezTo>
                  <a:close/>
                  <a:moveTo>
                    <a:pt x="8109" y="4498"/>
                  </a:moveTo>
                  <a:lnTo>
                    <a:pt x="8109" y="4665"/>
                  </a:lnTo>
                  <a:lnTo>
                    <a:pt x="8085" y="4665"/>
                  </a:lnTo>
                  <a:cubicBezTo>
                    <a:pt x="8073" y="4843"/>
                    <a:pt x="7764" y="5141"/>
                    <a:pt x="6895" y="5355"/>
                  </a:cubicBezTo>
                  <a:cubicBezTo>
                    <a:pt x="6216" y="5534"/>
                    <a:pt x="5335" y="5629"/>
                    <a:pt x="4406" y="5629"/>
                  </a:cubicBezTo>
                  <a:cubicBezTo>
                    <a:pt x="3501" y="5629"/>
                    <a:pt x="2608" y="5522"/>
                    <a:pt x="1930" y="5355"/>
                  </a:cubicBezTo>
                  <a:cubicBezTo>
                    <a:pt x="1049" y="5141"/>
                    <a:pt x="739" y="4843"/>
                    <a:pt x="739" y="4665"/>
                  </a:cubicBezTo>
                  <a:lnTo>
                    <a:pt x="739" y="4498"/>
                  </a:lnTo>
                  <a:cubicBezTo>
                    <a:pt x="941" y="4665"/>
                    <a:pt x="1251" y="4796"/>
                    <a:pt x="1656" y="4915"/>
                  </a:cubicBezTo>
                  <a:cubicBezTo>
                    <a:pt x="2406" y="5129"/>
                    <a:pt x="3382" y="5248"/>
                    <a:pt x="4418" y="5248"/>
                  </a:cubicBezTo>
                  <a:cubicBezTo>
                    <a:pt x="5466" y="5248"/>
                    <a:pt x="6442" y="5129"/>
                    <a:pt x="7192" y="4915"/>
                  </a:cubicBezTo>
                  <a:cubicBezTo>
                    <a:pt x="7597" y="4796"/>
                    <a:pt x="7907" y="4653"/>
                    <a:pt x="8109" y="4498"/>
                  </a:cubicBezTo>
                  <a:close/>
                  <a:moveTo>
                    <a:pt x="8085" y="5189"/>
                  </a:moveTo>
                  <a:lnTo>
                    <a:pt x="8085" y="7915"/>
                  </a:lnTo>
                  <a:cubicBezTo>
                    <a:pt x="8085" y="8106"/>
                    <a:pt x="7776" y="8356"/>
                    <a:pt x="7085" y="8558"/>
                  </a:cubicBezTo>
                  <a:lnTo>
                    <a:pt x="7085" y="5629"/>
                  </a:lnTo>
                  <a:cubicBezTo>
                    <a:pt x="7442" y="5522"/>
                    <a:pt x="7823" y="5391"/>
                    <a:pt x="8085" y="5189"/>
                  </a:cubicBezTo>
                  <a:close/>
                  <a:moveTo>
                    <a:pt x="739" y="5201"/>
                  </a:moveTo>
                  <a:cubicBezTo>
                    <a:pt x="953" y="5355"/>
                    <a:pt x="1287" y="5510"/>
                    <a:pt x="1727" y="5629"/>
                  </a:cubicBezTo>
                  <a:lnTo>
                    <a:pt x="1727" y="6713"/>
                  </a:lnTo>
                  <a:cubicBezTo>
                    <a:pt x="1727" y="6808"/>
                    <a:pt x="1811" y="6879"/>
                    <a:pt x="1894" y="6879"/>
                  </a:cubicBezTo>
                  <a:cubicBezTo>
                    <a:pt x="1989" y="6879"/>
                    <a:pt x="2061" y="6808"/>
                    <a:pt x="2061" y="6713"/>
                  </a:cubicBezTo>
                  <a:lnTo>
                    <a:pt x="2061" y="5712"/>
                  </a:lnTo>
                  <a:cubicBezTo>
                    <a:pt x="2704" y="5867"/>
                    <a:pt x="3454" y="5939"/>
                    <a:pt x="4263" y="5951"/>
                  </a:cubicBezTo>
                  <a:lnTo>
                    <a:pt x="4263" y="8891"/>
                  </a:lnTo>
                  <a:lnTo>
                    <a:pt x="4251" y="8891"/>
                  </a:lnTo>
                  <a:cubicBezTo>
                    <a:pt x="4097" y="8891"/>
                    <a:pt x="3954" y="8891"/>
                    <a:pt x="3811" y="8868"/>
                  </a:cubicBezTo>
                  <a:cubicBezTo>
                    <a:pt x="3275" y="8844"/>
                    <a:pt x="2775" y="8784"/>
                    <a:pt x="2323" y="8701"/>
                  </a:cubicBezTo>
                  <a:cubicBezTo>
                    <a:pt x="2239" y="8689"/>
                    <a:pt x="2144" y="8665"/>
                    <a:pt x="2061" y="8653"/>
                  </a:cubicBezTo>
                  <a:lnTo>
                    <a:pt x="2061" y="7403"/>
                  </a:lnTo>
                  <a:cubicBezTo>
                    <a:pt x="2061" y="7308"/>
                    <a:pt x="1989" y="7236"/>
                    <a:pt x="1894" y="7236"/>
                  </a:cubicBezTo>
                  <a:cubicBezTo>
                    <a:pt x="1811" y="7236"/>
                    <a:pt x="1727" y="7308"/>
                    <a:pt x="1727" y="7403"/>
                  </a:cubicBezTo>
                  <a:lnTo>
                    <a:pt x="1727" y="8558"/>
                  </a:lnTo>
                  <a:lnTo>
                    <a:pt x="1465" y="8463"/>
                  </a:lnTo>
                  <a:cubicBezTo>
                    <a:pt x="1001" y="8308"/>
                    <a:pt x="739" y="8094"/>
                    <a:pt x="739" y="7915"/>
                  </a:cubicBezTo>
                  <a:lnTo>
                    <a:pt x="739" y="5201"/>
                  </a:lnTo>
                  <a:close/>
                  <a:moveTo>
                    <a:pt x="8582" y="0"/>
                  </a:moveTo>
                  <a:cubicBezTo>
                    <a:pt x="8541" y="0"/>
                    <a:pt x="8496" y="15"/>
                    <a:pt x="8454" y="45"/>
                  </a:cubicBezTo>
                  <a:lnTo>
                    <a:pt x="5775" y="2724"/>
                  </a:lnTo>
                  <a:cubicBezTo>
                    <a:pt x="5502" y="2700"/>
                    <a:pt x="5204" y="2664"/>
                    <a:pt x="4882" y="2664"/>
                  </a:cubicBezTo>
                  <a:cubicBezTo>
                    <a:pt x="4799" y="2664"/>
                    <a:pt x="4728" y="2724"/>
                    <a:pt x="4728" y="2831"/>
                  </a:cubicBezTo>
                  <a:cubicBezTo>
                    <a:pt x="4728" y="2915"/>
                    <a:pt x="4787" y="2998"/>
                    <a:pt x="4882" y="2998"/>
                  </a:cubicBezTo>
                  <a:cubicBezTo>
                    <a:pt x="5097" y="3010"/>
                    <a:pt x="5299" y="3010"/>
                    <a:pt x="5502" y="3034"/>
                  </a:cubicBezTo>
                  <a:lnTo>
                    <a:pt x="5275" y="3260"/>
                  </a:lnTo>
                  <a:cubicBezTo>
                    <a:pt x="5216" y="3234"/>
                    <a:pt x="5151" y="3221"/>
                    <a:pt x="5086" y="3221"/>
                  </a:cubicBezTo>
                  <a:cubicBezTo>
                    <a:pt x="4971" y="3221"/>
                    <a:pt x="4855" y="3263"/>
                    <a:pt x="4763" y="3355"/>
                  </a:cubicBezTo>
                  <a:cubicBezTo>
                    <a:pt x="4680" y="3438"/>
                    <a:pt x="4632" y="3546"/>
                    <a:pt x="4632" y="3665"/>
                  </a:cubicBezTo>
                  <a:cubicBezTo>
                    <a:pt x="4632" y="3784"/>
                    <a:pt x="4680" y="3903"/>
                    <a:pt x="4763" y="3974"/>
                  </a:cubicBezTo>
                  <a:cubicBezTo>
                    <a:pt x="4859" y="4069"/>
                    <a:pt x="4978" y="4105"/>
                    <a:pt x="5085" y="4105"/>
                  </a:cubicBezTo>
                  <a:cubicBezTo>
                    <a:pt x="5204" y="4105"/>
                    <a:pt x="5311" y="4069"/>
                    <a:pt x="5394" y="3974"/>
                  </a:cubicBezTo>
                  <a:cubicBezTo>
                    <a:pt x="5525" y="3843"/>
                    <a:pt x="5549" y="3629"/>
                    <a:pt x="5478" y="3474"/>
                  </a:cubicBezTo>
                  <a:lnTo>
                    <a:pt x="5883" y="3069"/>
                  </a:lnTo>
                  <a:cubicBezTo>
                    <a:pt x="7299" y="3248"/>
                    <a:pt x="8050" y="3653"/>
                    <a:pt x="8050" y="3950"/>
                  </a:cubicBezTo>
                  <a:cubicBezTo>
                    <a:pt x="8050" y="4343"/>
                    <a:pt x="6656" y="4915"/>
                    <a:pt x="4382" y="4915"/>
                  </a:cubicBezTo>
                  <a:cubicBezTo>
                    <a:pt x="2096" y="4915"/>
                    <a:pt x="703" y="4343"/>
                    <a:pt x="703" y="3950"/>
                  </a:cubicBezTo>
                  <a:cubicBezTo>
                    <a:pt x="703" y="3653"/>
                    <a:pt x="1465" y="3248"/>
                    <a:pt x="2870" y="3069"/>
                  </a:cubicBezTo>
                  <a:lnTo>
                    <a:pt x="3275" y="3474"/>
                  </a:lnTo>
                  <a:cubicBezTo>
                    <a:pt x="3204" y="3629"/>
                    <a:pt x="3227" y="3843"/>
                    <a:pt x="3370" y="3974"/>
                  </a:cubicBezTo>
                  <a:cubicBezTo>
                    <a:pt x="3454" y="4069"/>
                    <a:pt x="3573" y="4105"/>
                    <a:pt x="3680" y="4105"/>
                  </a:cubicBezTo>
                  <a:cubicBezTo>
                    <a:pt x="3799" y="4105"/>
                    <a:pt x="3918" y="4069"/>
                    <a:pt x="3989" y="3974"/>
                  </a:cubicBezTo>
                  <a:cubicBezTo>
                    <a:pt x="4085" y="3891"/>
                    <a:pt x="4120" y="3784"/>
                    <a:pt x="4120" y="3665"/>
                  </a:cubicBezTo>
                  <a:cubicBezTo>
                    <a:pt x="4120" y="3546"/>
                    <a:pt x="4085" y="3426"/>
                    <a:pt x="3989" y="3355"/>
                  </a:cubicBezTo>
                  <a:cubicBezTo>
                    <a:pt x="3906" y="3263"/>
                    <a:pt x="3787" y="3221"/>
                    <a:pt x="3672" y="3221"/>
                  </a:cubicBezTo>
                  <a:cubicBezTo>
                    <a:pt x="3608" y="3221"/>
                    <a:pt x="3545" y="3234"/>
                    <a:pt x="3489" y="3260"/>
                  </a:cubicBezTo>
                  <a:lnTo>
                    <a:pt x="3263" y="3034"/>
                  </a:lnTo>
                  <a:cubicBezTo>
                    <a:pt x="3561" y="3010"/>
                    <a:pt x="3870" y="2998"/>
                    <a:pt x="4216" y="2998"/>
                  </a:cubicBezTo>
                  <a:cubicBezTo>
                    <a:pt x="4299" y="2998"/>
                    <a:pt x="4382" y="2915"/>
                    <a:pt x="4382" y="2831"/>
                  </a:cubicBezTo>
                  <a:cubicBezTo>
                    <a:pt x="4382" y="2736"/>
                    <a:pt x="4299" y="2664"/>
                    <a:pt x="4216" y="2664"/>
                  </a:cubicBezTo>
                  <a:cubicBezTo>
                    <a:pt x="3799" y="2664"/>
                    <a:pt x="3382" y="2700"/>
                    <a:pt x="2977" y="2736"/>
                  </a:cubicBezTo>
                  <a:lnTo>
                    <a:pt x="299" y="57"/>
                  </a:lnTo>
                  <a:cubicBezTo>
                    <a:pt x="269" y="27"/>
                    <a:pt x="227" y="12"/>
                    <a:pt x="184" y="12"/>
                  </a:cubicBezTo>
                  <a:cubicBezTo>
                    <a:pt x="141" y="12"/>
                    <a:pt x="96" y="27"/>
                    <a:pt x="60" y="57"/>
                  </a:cubicBezTo>
                  <a:cubicBezTo>
                    <a:pt x="1" y="117"/>
                    <a:pt x="1" y="224"/>
                    <a:pt x="60" y="295"/>
                  </a:cubicBezTo>
                  <a:lnTo>
                    <a:pt x="2561" y="2795"/>
                  </a:lnTo>
                  <a:cubicBezTo>
                    <a:pt x="1322" y="2998"/>
                    <a:pt x="358" y="3379"/>
                    <a:pt x="358" y="3962"/>
                  </a:cubicBezTo>
                  <a:lnTo>
                    <a:pt x="358" y="4236"/>
                  </a:lnTo>
                  <a:lnTo>
                    <a:pt x="358" y="4653"/>
                  </a:lnTo>
                  <a:lnTo>
                    <a:pt x="358" y="7927"/>
                  </a:lnTo>
                  <a:cubicBezTo>
                    <a:pt x="358" y="8165"/>
                    <a:pt x="525" y="8499"/>
                    <a:pt x="1299" y="8796"/>
                  </a:cubicBezTo>
                  <a:cubicBezTo>
                    <a:pt x="1549" y="8880"/>
                    <a:pt x="1858" y="8975"/>
                    <a:pt x="2204" y="9034"/>
                  </a:cubicBezTo>
                  <a:cubicBezTo>
                    <a:pt x="2668" y="9118"/>
                    <a:pt x="3192" y="9177"/>
                    <a:pt x="3739" y="9213"/>
                  </a:cubicBezTo>
                  <a:cubicBezTo>
                    <a:pt x="3942" y="9225"/>
                    <a:pt x="4144" y="9225"/>
                    <a:pt x="4347" y="9225"/>
                  </a:cubicBezTo>
                  <a:cubicBezTo>
                    <a:pt x="4751" y="9225"/>
                    <a:pt x="5156" y="9213"/>
                    <a:pt x="5537" y="9165"/>
                  </a:cubicBezTo>
                  <a:cubicBezTo>
                    <a:pt x="5633" y="9153"/>
                    <a:pt x="5692" y="9082"/>
                    <a:pt x="5692" y="8987"/>
                  </a:cubicBezTo>
                  <a:cubicBezTo>
                    <a:pt x="5668" y="8903"/>
                    <a:pt x="5597" y="8844"/>
                    <a:pt x="5513" y="8844"/>
                  </a:cubicBezTo>
                  <a:cubicBezTo>
                    <a:pt x="5180" y="8868"/>
                    <a:pt x="4859" y="8880"/>
                    <a:pt x="4513" y="8880"/>
                  </a:cubicBezTo>
                  <a:lnTo>
                    <a:pt x="4513" y="5939"/>
                  </a:lnTo>
                  <a:cubicBezTo>
                    <a:pt x="5299" y="5927"/>
                    <a:pt x="6073" y="5855"/>
                    <a:pt x="6716" y="5701"/>
                  </a:cubicBezTo>
                  <a:lnTo>
                    <a:pt x="6716" y="8630"/>
                  </a:lnTo>
                  <a:cubicBezTo>
                    <a:pt x="6537" y="8677"/>
                    <a:pt x="6359" y="8713"/>
                    <a:pt x="6145" y="8737"/>
                  </a:cubicBezTo>
                  <a:cubicBezTo>
                    <a:pt x="6061" y="8749"/>
                    <a:pt x="6002" y="8844"/>
                    <a:pt x="6014" y="8927"/>
                  </a:cubicBezTo>
                  <a:cubicBezTo>
                    <a:pt x="6025" y="9011"/>
                    <a:pt x="6109" y="9070"/>
                    <a:pt x="6180" y="9070"/>
                  </a:cubicBezTo>
                  <a:lnTo>
                    <a:pt x="6204" y="9070"/>
                  </a:lnTo>
                  <a:cubicBezTo>
                    <a:pt x="6383" y="9034"/>
                    <a:pt x="6645" y="8987"/>
                    <a:pt x="6907" y="8915"/>
                  </a:cubicBezTo>
                  <a:cubicBezTo>
                    <a:pt x="6918" y="8915"/>
                    <a:pt x="6918" y="8915"/>
                    <a:pt x="6942" y="8903"/>
                  </a:cubicBezTo>
                  <a:cubicBezTo>
                    <a:pt x="7609" y="8725"/>
                    <a:pt x="8371" y="8415"/>
                    <a:pt x="8371" y="7891"/>
                  </a:cubicBezTo>
                  <a:lnTo>
                    <a:pt x="8371" y="4629"/>
                  </a:lnTo>
                  <a:lnTo>
                    <a:pt x="8371" y="4617"/>
                  </a:lnTo>
                  <a:lnTo>
                    <a:pt x="8371" y="3903"/>
                  </a:lnTo>
                  <a:cubicBezTo>
                    <a:pt x="8371" y="3546"/>
                    <a:pt x="7990" y="3236"/>
                    <a:pt x="7299" y="2998"/>
                  </a:cubicBezTo>
                  <a:cubicBezTo>
                    <a:pt x="6966" y="2891"/>
                    <a:pt x="6585" y="2795"/>
                    <a:pt x="6168" y="2736"/>
                  </a:cubicBezTo>
                  <a:lnTo>
                    <a:pt x="8669" y="236"/>
                  </a:lnTo>
                  <a:cubicBezTo>
                    <a:pt x="8776" y="224"/>
                    <a:pt x="8776" y="117"/>
                    <a:pt x="8692" y="45"/>
                  </a:cubicBezTo>
                  <a:cubicBezTo>
                    <a:pt x="8663" y="15"/>
                    <a:pt x="8624" y="0"/>
                    <a:pt x="8582" y="0"/>
                  </a:cubicBezTo>
                  <a:close/>
                </a:path>
              </a:pathLst>
            </a:custGeom>
            <a:solidFill>
              <a:srgbClr val="266C9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39" name="Google Shape;539;p34"/>
            <p:cNvSpPr/>
            <p:nvPr/>
          </p:nvSpPr>
          <p:spPr>
            <a:xfrm>
              <a:off x="6922281" y="3873646"/>
              <a:ext cx="40170" cy="54387"/>
            </a:xfrm>
            <a:custGeom>
              <a:avLst/>
              <a:gdLst/>
              <a:ahLst/>
              <a:cxnLst/>
              <a:rect l="l" t="t" r="r" b="b"/>
              <a:pathLst>
                <a:path w="1263" h="1710" extrusionOk="0">
                  <a:moveTo>
                    <a:pt x="191" y="0"/>
                  </a:moveTo>
                  <a:cubicBezTo>
                    <a:pt x="162" y="0"/>
                    <a:pt x="132" y="9"/>
                    <a:pt x="107" y="30"/>
                  </a:cubicBezTo>
                  <a:cubicBezTo>
                    <a:pt x="24" y="78"/>
                    <a:pt x="0" y="185"/>
                    <a:pt x="60" y="256"/>
                  </a:cubicBezTo>
                  <a:lnTo>
                    <a:pt x="953" y="1638"/>
                  </a:lnTo>
                  <a:cubicBezTo>
                    <a:pt x="976" y="1685"/>
                    <a:pt x="1036" y="1709"/>
                    <a:pt x="1083" y="1709"/>
                  </a:cubicBezTo>
                  <a:cubicBezTo>
                    <a:pt x="1119" y="1709"/>
                    <a:pt x="1143" y="1697"/>
                    <a:pt x="1179" y="1685"/>
                  </a:cubicBezTo>
                  <a:cubicBezTo>
                    <a:pt x="1250" y="1638"/>
                    <a:pt x="1262" y="1530"/>
                    <a:pt x="1214" y="1459"/>
                  </a:cubicBezTo>
                  <a:lnTo>
                    <a:pt x="321" y="78"/>
                  </a:lnTo>
                  <a:cubicBezTo>
                    <a:pt x="298" y="32"/>
                    <a:pt x="245" y="0"/>
                    <a:pt x="191" y="0"/>
                  </a:cubicBezTo>
                  <a:close/>
                </a:path>
              </a:pathLst>
            </a:custGeom>
            <a:solidFill>
              <a:srgbClr val="266C9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40" name="Google Shape;540;p34"/>
            <p:cNvSpPr/>
            <p:nvPr/>
          </p:nvSpPr>
          <p:spPr>
            <a:xfrm>
              <a:off x="6889712" y="3913529"/>
              <a:ext cx="56804" cy="29261"/>
            </a:xfrm>
            <a:custGeom>
              <a:avLst/>
              <a:gdLst/>
              <a:ahLst/>
              <a:cxnLst/>
              <a:rect l="l" t="t" r="r" b="b"/>
              <a:pathLst>
                <a:path w="1786" h="920" extrusionOk="0">
                  <a:moveTo>
                    <a:pt x="167" y="1"/>
                  </a:moveTo>
                  <a:cubicBezTo>
                    <a:pt x="103" y="1"/>
                    <a:pt x="50" y="36"/>
                    <a:pt x="24" y="98"/>
                  </a:cubicBezTo>
                  <a:cubicBezTo>
                    <a:pt x="0" y="193"/>
                    <a:pt x="24" y="276"/>
                    <a:pt x="119" y="312"/>
                  </a:cubicBezTo>
                  <a:lnTo>
                    <a:pt x="1536" y="907"/>
                  </a:lnTo>
                  <a:cubicBezTo>
                    <a:pt x="1560" y="919"/>
                    <a:pt x="1584" y="919"/>
                    <a:pt x="1607" y="919"/>
                  </a:cubicBezTo>
                  <a:cubicBezTo>
                    <a:pt x="1667" y="919"/>
                    <a:pt x="1715" y="872"/>
                    <a:pt x="1750" y="812"/>
                  </a:cubicBezTo>
                  <a:cubicBezTo>
                    <a:pt x="1786" y="729"/>
                    <a:pt x="1738" y="634"/>
                    <a:pt x="1667" y="610"/>
                  </a:cubicBezTo>
                  <a:lnTo>
                    <a:pt x="238" y="15"/>
                  </a:lnTo>
                  <a:cubicBezTo>
                    <a:pt x="213" y="5"/>
                    <a:pt x="189" y="1"/>
                    <a:pt x="167" y="1"/>
                  </a:cubicBezTo>
                  <a:close/>
                </a:path>
              </a:pathLst>
            </a:custGeom>
            <a:solidFill>
              <a:srgbClr val="266C9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41" name="Google Shape;541;p34"/>
            <p:cNvSpPr/>
            <p:nvPr/>
          </p:nvSpPr>
          <p:spPr>
            <a:xfrm>
              <a:off x="7171823" y="3873710"/>
              <a:ext cx="39788" cy="54323"/>
            </a:xfrm>
            <a:custGeom>
              <a:avLst/>
              <a:gdLst/>
              <a:ahLst/>
              <a:cxnLst/>
              <a:rect l="l" t="t" r="r" b="b"/>
              <a:pathLst>
                <a:path w="1251" h="1708" extrusionOk="0">
                  <a:moveTo>
                    <a:pt x="1062" y="0"/>
                  </a:moveTo>
                  <a:cubicBezTo>
                    <a:pt x="1010" y="0"/>
                    <a:pt x="958" y="25"/>
                    <a:pt x="929" y="76"/>
                  </a:cubicBezTo>
                  <a:lnTo>
                    <a:pt x="36" y="1457"/>
                  </a:lnTo>
                  <a:cubicBezTo>
                    <a:pt x="0" y="1528"/>
                    <a:pt x="12" y="1636"/>
                    <a:pt x="84" y="1683"/>
                  </a:cubicBezTo>
                  <a:cubicBezTo>
                    <a:pt x="119" y="1695"/>
                    <a:pt x="143" y="1707"/>
                    <a:pt x="179" y="1707"/>
                  </a:cubicBezTo>
                  <a:cubicBezTo>
                    <a:pt x="238" y="1707"/>
                    <a:pt x="274" y="1683"/>
                    <a:pt x="310" y="1636"/>
                  </a:cubicBezTo>
                  <a:lnTo>
                    <a:pt x="1203" y="254"/>
                  </a:lnTo>
                  <a:cubicBezTo>
                    <a:pt x="1250" y="183"/>
                    <a:pt x="1227" y="76"/>
                    <a:pt x="1155" y="28"/>
                  </a:cubicBezTo>
                  <a:cubicBezTo>
                    <a:pt x="1128" y="10"/>
                    <a:pt x="1095" y="0"/>
                    <a:pt x="1062" y="0"/>
                  </a:cubicBezTo>
                  <a:close/>
                </a:path>
              </a:pathLst>
            </a:custGeom>
            <a:solidFill>
              <a:srgbClr val="266C9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42" name="Google Shape;542;p34"/>
            <p:cNvSpPr/>
            <p:nvPr/>
          </p:nvSpPr>
          <p:spPr>
            <a:xfrm>
              <a:off x="7187725" y="3913529"/>
              <a:ext cx="57217" cy="29261"/>
            </a:xfrm>
            <a:custGeom>
              <a:avLst/>
              <a:gdLst/>
              <a:ahLst/>
              <a:cxnLst/>
              <a:rect l="l" t="t" r="r" b="b"/>
              <a:pathLst>
                <a:path w="1799" h="920" extrusionOk="0">
                  <a:moveTo>
                    <a:pt x="1610" y="1"/>
                  </a:moveTo>
                  <a:cubicBezTo>
                    <a:pt x="1588" y="1"/>
                    <a:pt x="1567" y="5"/>
                    <a:pt x="1548" y="15"/>
                  </a:cubicBezTo>
                  <a:lnTo>
                    <a:pt x="119" y="610"/>
                  </a:lnTo>
                  <a:cubicBezTo>
                    <a:pt x="36" y="634"/>
                    <a:pt x="0" y="741"/>
                    <a:pt x="36" y="812"/>
                  </a:cubicBezTo>
                  <a:cubicBezTo>
                    <a:pt x="60" y="872"/>
                    <a:pt x="119" y="919"/>
                    <a:pt x="179" y="919"/>
                  </a:cubicBezTo>
                  <a:cubicBezTo>
                    <a:pt x="191" y="919"/>
                    <a:pt x="227" y="919"/>
                    <a:pt x="238" y="907"/>
                  </a:cubicBezTo>
                  <a:lnTo>
                    <a:pt x="1667" y="312"/>
                  </a:lnTo>
                  <a:cubicBezTo>
                    <a:pt x="1762" y="276"/>
                    <a:pt x="1798" y="181"/>
                    <a:pt x="1762" y="98"/>
                  </a:cubicBezTo>
                  <a:cubicBezTo>
                    <a:pt x="1736" y="36"/>
                    <a:pt x="1671" y="1"/>
                    <a:pt x="1610" y="1"/>
                  </a:cubicBezTo>
                  <a:close/>
                </a:path>
              </a:pathLst>
            </a:custGeom>
            <a:solidFill>
              <a:srgbClr val="266C9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sp>
        <p:nvSpPr>
          <p:cNvPr id="543" name="Google Shape;543;p34"/>
          <p:cNvSpPr txBox="1"/>
          <p:nvPr/>
        </p:nvSpPr>
        <p:spPr>
          <a:xfrm>
            <a:off x="2133601" y="299000"/>
            <a:ext cx="8473125" cy="689039"/>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accent1"/>
              </a:buClr>
              <a:buSzPts val="3200"/>
              <a:buFont typeface="Arial"/>
              <a:buNone/>
            </a:pPr>
            <a:r>
              <a:rPr lang="en-US" sz="3200" b="1">
                <a:solidFill>
                  <a:schemeClr val="accent1"/>
                </a:solidFill>
                <a:latin typeface="Calibri"/>
                <a:ea typeface="Calibri"/>
                <a:cs typeface="Calibri"/>
                <a:sym typeface="Calibri"/>
              </a:rPr>
              <a:t>Dataskydd, hållbarhet och kunskapsöverföring </a:t>
            </a:r>
            <a:endParaRPr sz="3200">
              <a:solidFill>
                <a:schemeClr val="accent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3200"/>
              <a:buFont typeface="Arial"/>
              <a:buNone/>
            </a:pPr>
            <a:endParaRPr sz="3200" b="1">
              <a:solidFill>
                <a:schemeClr val="accent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pic>
        <p:nvPicPr>
          <p:cNvPr id="548" name="Google Shape;548;p35"/>
          <p:cNvPicPr preferRelativeResize="0"/>
          <p:nvPr/>
        </p:nvPicPr>
        <p:blipFill rotWithShape="1">
          <a:blip r:embed="rId3">
            <a:alphaModFix/>
          </a:blip>
          <a:srcRect/>
          <a:stretch/>
        </p:blipFill>
        <p:spPr>
          <a:xfrm>
            <a:off x="10160" y="0"/>
            <a:ext cx="2219417" cy="883966"/>
          </a:xfrm>
          <a:prstGeom prst="rect">
            <a:avLst/>
          </a:prstGeom>
          <a:noFill/>
          <a:ln>
            <a:noFill/>
          </a:ln>
        </p:spPr>
      </p:pic>
      <p:sp>
        <p:nvSpPr>
          <p:cNvPr id="549" name="Google Shape;549;p35"/>
          <p:cNvSpPr txBox="1"/>
          <p:nvPr/>
        </p:nvSpPr>
        <p:spPr>
          <a:xfrm>
            <a:off x="2620618" y="279083"/>
            <a:ext cx="6155634" cy="725167"/>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Summering</a:t>
            </a:r>
            <a:endParaRPr sz="4400">
              <a:solidFill>
                <a:schemeClr val="dk1"/>
              </a:solidFill>
              <a:latin typeface="Calibri"/>
              <a:ea typeface="Calibri"/>
              <a:cs typeface="Calibri"/>
              <a:sym typeface="Calibri"/>
            </a:endParaRPr>
          </a:p>
        </p:txBody>
      </p:sp>
      <p:sp>
        <p:nvSpPr>
          <p:cNvPr id="550" name="Google Shape;550;p35"/>
          <p:cNvSpPr/>
          <p:nvPr/>
        </p:nvSpPr>
        <p:spPr>
          <a:xfrm>
            <a:off x="4830278" y="2700466"/>
            <a:ext cx="1728192" cy="1728192"/>
          </a:xfrm>
          <a:prstGeom prst="donut">
            <a:avLst>
              <a:gd name="adj" fmla="val 7299"/>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dk1"/>
              </a:solidFill>
              <a:latin typeface="Calibri"/>
              <a:ea typeface="Calibri"/>
              <a:cs typeface="Calibri"/>
              <a:sym typeface="Calibri"/>
            </a:endParaRPr>
          </a:p>
        </p:txBody>
      </p:sp>
      <p:sp>
        <p:nvSpPr>
          <p:cNvPr id="551" name="Google Shape;551;p35"/>
          <p:cNvSpPr/>
          <p:nvPr/>
        </p:nvSpPr>
        <p:spPr>
          <a:xfrm>
            <a:off x="5388340" y="4005694"/>
            <a:ext cx="612068" cy="612068"/>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552" name="Google Shape;552;p35"/>
          <p:cNvSpPr/>
          <p:nvPr/>
        </p:nvSpPr>
        <p:spPr>
          <a:xfrm rot="-5400000" flipH="1">
            <a:off x="5345867" y="3162175"/>
            <a:ext cx="706640" cy="665486"/>
          </a:xfrm>
          <a:custGeom>
            <a:avLst/>
            <a:gdLst/>
            <a:ahLst/>
            <a:cxnLst/>
            <a:rect l="l" t="t" r="r" b="b"/>
            <a:pathLst>
              <a:path w="2928608" h="2758049" extrusionOk="0">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dk1"/>
              </a:solidFill>
              <a:latin typeface="Calibri"/>
              <a:ea typeface="Calibri"/>
              <a:cs typeface="Calibri"/>
              <a:sym typeface="Calibri"/>
            </a:endParaRPr>
          </a:p>
        </p:txBody>
      </p:sp>
      <p:sp>
        <p:nvSpPr>
          <p:cNvPr id="553" name="Google Shape;553;p35"/>
          <p:cNvSpPr/>
          <p:nvPr/>
        </p:nvSpPr>
        <p:spPr>
          <a:xfrm>
            <a:off x="5546728" y="4141741"/>
            <a:ext cx="284420" cy="339973"/>
          </a:xfrm>
          <a:custGeom>
            <a:avLst/>
            <a:gdLst/>
            <a:ahLst/>
            <a:cxnLst/>
            <a:rect l="l" t="t" r="r" b="b"/>
            <a:pathLst>
              <a:path w="2688046" h="3213079" extrusionOk="0">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dk1"/>
              </a:solidFill>
              <a:latin typeface="Calibri"/>
              <a:ea typeface="Calibri"/>
              <a:cs typeface="Calibri"/>
              <a:sym typeface="Calibri"/>
            </a:endParaRPr>
          </a:p>
        </p:txBody>
      </p:sp>
      <p:cxnSp>
        <p:nvCxnSpPr>
          <p:cNvPr id="554" name="Google Shape;554;p35"/>
          <p:cNvCxnSpPr/>
          <p:nvPr/>
        </p:nvCxnSpPr>
        <p:spPr>
          <a:xfrm>
            <a:off x="6558470" y="3580455"/>
            <a:ext cx="943200" cy="0"/>
          </a:xfrm>
          <a:prstGeom prst="straightConnector1">
            <a:avLst/>
          </a:prstGeom>
          <a:noFill/>
          <a:ln w="12700" cap="flat" cmpd="sng">
            <a:solidFill>
              <a:srgbClr val="4EAE3A"/>
            </a:solidFill>
            <a:prstDash val="solid"/>
            <a:miter lim="800000"/>
            <a:headEnd type="none" w="sm" len="sm"/>
            <a:tailEnd type="triangle" w="med" len="med"/>
          </a:ln>
        </p:spPr>
      </p:cxnSp>
      <p:cxnSp>
        <p:nvCxnSpPr>
          <p:cNvPr id="555" name="Google Shape;555;p35"/>
          <p:cNvCxnSpPr/>
          <p:nvPr/>
        </p:nvCxnSpPr>
        <p:spPr>
          <a:xfrm rot="10800000">
            <a:off x="3888738" y="2295098"/>
            <a:ext cx="1194628" cy="676052"/>
          </a:xfrm>
          <a:prstGeom prst="straightConnector1">
            <a:avLst/>
          </a:prstGeom>
          <a:noFill/>
          <a:ln w="12700" cap="flat" cmpd="sng">
            <a:solidFill>
              <a:srgbClr val="FFB500"/>
            </a:solidFill>
            <a:prstDash val="solid"/>
            <a:miter lim="800000"/>
            <a:headEnd type="none" w="sm" len="sm"/>
            <a:tailEnd type="triangle" w="med" len="med"/>
          </a:ln>
        </p:spPr>
      </p:cxnSp>
      <p:cxnSp>
        <p:nvCxnSpPr>
          <p:cNvPr id="556" name="Google Shape;556;p35"/>
          <p:cNvCxnSpPr/>
          <p:nvPr/>
        </p:nvCxnSpPr>
        <p:spPr>
          <a:xfrm rot="10800000" flipH="1">
            <a:off x="6307042" y="2295098"/>
            <a:ext cx="1194628" cy="676052"/>
          </a:xfrm>
          <a:prstGeom prst="straightConnector1">
            <a:avLst/>
          </a:prstGeom>
          <a:noFill/>
          <a:ln w="12700" cap="flat" cmpd="sng">
            <a:solidFill>
              <a:srgbClr val="FFC000"/>
            </a:solidFill>
            <a:prstDash val="solid"/>
            <a:miter lim="800000"/>
            <a:headEnd type="none" w="sm" len="sm"/>
            <a:tailEnd type="triangle" w="med" len="med"/>
          </a:ln>
        </p:spPr>
      </p:cxnSp>
      <p:cxnSp>
        <p:nvCxnSpPr>
          <p:cNvPr id="557" name="Google Shape;557;p35"/>
          <p:cNvCxnSpPr/>
          <p:nvPr/>
        </p:nvCxnSpPr>
        <p:spPr>
          <a:xfrm>
            <a:off x="6311025" y="4143688"/>
            <a:ext cx="207503" cy="684946"/>
          </a:xfrm>
          <a:prstGeom prst="straightConnector1">
            <a:avLst/>
          </a:prstGeom>
          <a:noFill/>
          <a:ln w="12700" cap="flat" cmpd="sng">
            <a:solidFill>
              <a:srgbClr val="FFB500"/>
            </a:solidFill>
            <a:prstDash val="solid"/>
            <a:miter lim="800000"/>
            <a:headEnd type="none" w="sm" len="sm"/>
            <a:tailEnd type="triangle" w="med" len="med"/>
          </a:ln>
        </p:spPr>
      </p:cxnSp>
      <p:cxnSp>
        <p:nvCxnSpPr>
          <p:cNvPr id="558" name="Google Shape;558;p35"/>
          <p:cNvCxnSpPr/>
          <p:nvPr/>
        </p:nvCxnSpPr>
        <p:spPr>
          <a:xfrm flipH="1">
            <a:off x="3635650" y="4005694"/>
            <a:ext cx="1234570" cy="345291"/>
          </a:xfrm>
          <a:prstGeom prst="straightConnector1">
            <a:avLst/>
          </a:prstGeom>
          <a:noFill/>
          <a:ln w="12700" cap="flat" cmpd="sng">
            <a:solidFill>
              <a:srgbClr val="FFB500"/>
            </a:solidFill>
            <a:prstDash val="solid"/>
            <a:miter lim="800000"/>
            <a:headEnd type="none" w="sm" len="sm"/>
            <a:tailEnd type="triangle" w="med" len="med"/>
          </a:ln>
        </p:spPr>
      </p:cxnSp>
      <p:grpSp>
        <p:nvGrpSpPr>
          <p:cNvPr id="559" name="Google Shape;559;p35"/>
          <p:cNvGrpSpPr/>
          <p:nvPr/>
        </p:nvGrpSpPr>
        <p:grpSpPr>
          <a:xfrm>
            <a:off x="1708814" y="1717593"/>
            <a:ext cx="2281378" cy="703683"/>
            <a:chOff x="-152951" y="2414626"/>
            <a:chExt cx="3784942" cy="1750011"/>
          </a:xfrm>
        </p:grpSpPr>
        <p:sp>
          <p:nvSpPr>
            <p:cNvPr id="560" name="Google Shape;560;p35"/>
            <p:cNvSpPr txBox="1"/>
            <p:nvPr/>
          </p:nvSpPr>
          <p:spPr>
            <a:xfrm>
              <a:off x="803640" y="3826083"/>
              <a:ext cx="2059657" cy="338554"/>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r>
                <a:rPr lang="en-US" sz="1600">
                  <a:solidFill>
                    <a:srgbClr val="3F3F3F"/>
                  </a:solidFill>
                  <a:latin typeface="Calibri"/>
                  <a:ea typeface="Calibri"/>
                  <a:cs typeface="Calibri"/>
                  <a:sym typeface="Calibri"/>
                </a:rPr>
                <a:t>CRAAP test</a:t>
              </a:r>
              <a:endParaRPr/>
            </a:p>
          </p:txBody>
        </p:sp>
        <p:sp>
          <p:nvSpPr>
            <p:cNvPr id="561" name="Google Shape;561;p35"/>
            <p:cNvSpPr txBox="1"/>
            <p:nvPr/>
          </p:nvSpPr>
          <p:spPr>
            <a:xfrm>
              <a:off x="-152951" y="2414626"/>
              <a:ext cx="3784942" cy="338554"/>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r>
                <a:rPr lang="en-US" sz="1600" b="1">
                  <a:solidFill>
                    <a:srgbClr val="3F3F3F"/>
                  </a:solidFill>
                  <a:latin typeface="Calibri"/>
                  <a:ea typeface="Calibri"/>
                  <a:cs typeface="Calibri"/>
                  <a:sym typeface="Calibri"/>
                </a:rPr>
                <a:t>Verktyg</a:t>
              </a:r>
              <a:r>
                <a:rPr lang="en-US" sz="1600">
                  <a:solidFill>
                    <a:schemeClr val="dk1"/>
                  </a:solidFill>
                  <a:latin typeface="Consolas"/>
                  <a:ea typeface="Consolas"/>
                  <a:cs typeface="Consolas"/>
                  <a:sym typeface="Consolas"/>
                </a:rPr>
                <a:t> </a:t>
              </a:r>
              <a:r>
                <a:rPr lang="en-US" sz="1600" b="1">
                  <a:solidFill>
                    <a:srgbClr val="3F3F3F"/>
                  </a:solidFill>
                  <a:latin typeface="Calibri"/>
                  <a:ea typeface="Calibri"/>
                  <a:cs typeface="Calibri"/>
                  <a:sym typeface="Calibri"/>
                </a:rPr>
                <a:t>för</a:t>
              </a:r>
              <a:r>
                <a:rPr lang="en-US" sz="1600">
                  <a:solidFill>
                    <a:schemeClr val="dk1"/>
                  </a:solidFill>
                  <a:latin typeface="Consolas"/>
                  <a:ea typeface="Consolas"/>
                  <a:cs typeface="Consolas"/>
                  <a:sym typeface="Consolas"/>
                </a:rPr>
                <a:t> </a:t>
              </a:r>
              <a:r>
                <a:rPr lang="en-US" sz="1600" b="1">
                  <a:solidFill>
                    <a:srgbClr val="3F3F3F"/>
                  </a:solidFill>
                  <a:latin typeface="Calibri"/>
                  <a:ea typeface="Calibri"/>
                  <a:cs typeface="Calibri"/>
                  <a:sym typeface="Calibri"/>
                </a:rPr>
                <a:t>utvärdering</a:t>
              </a:r>
              <a:r>
                <a:rPr lang="en-US" sz="1600">
                  <a:solidFill>
                    <a:schemeClr val="dk1"/>
                  </a:solidFill>
                  <a:latin typeface="Consolas"/>
                  <a:ea typeface="Consolas"/>
                  <a:cs typeface="Consolas"/>
                  <a:sym typeface="Consolas"/>
                </a:rPr>
                <a:t> </a:t>
              </a:r>
              <a:r>
                <a:rPr lang="en-US" sz="1600" b="1">
                  <a:solidFill>
                    <a:srgbClr val="3F3F3F"/>
                  </a:solidFill>
                  <a:latin typeface="Calibri"/>
                  <a:ea typeface="Calibri"/>
                  <a:cs typeface="Calibri"/>
                  <a:sym typeface="Calibri"/>
                </a:rPr>
                <a:t>av</a:t>
              </a:r>
              <a:r>
                <a:rPr lang="en-US" sz="1600">
                  <a:solidFill>
                    <a:schemeClr val="dk1"/>
                  </a:solidFill>
                  <a:latin typeface="Consolas"/>
                  <a:ea typeface="Consolas"/>
                  <a:cs typeface="Consolas"/>
                  <a:sym typeface="Consolas"/>
                </a:rPr>
                <a:t> </a:t>
              </a:r>
              <a:r>
                <a:rPr lang="en-US" sz="1600" b="1">
                  <a:solidFill>
                    <a:srgbClr val="3F3F3F"/>
                  </a:solidFill>
                  <a:latin typeface="Calibri"/>
                  <a:ea typeface="Calibri"/>
                  <a:cs typeface="Calibri"/>
                  <a:sym typeface="Calibri"/>
                </a:rPr>
                <a:t>innehåll</a:t>
              </a:r>
              <a:endParaRPr sz="1600" b="1">
                <a:solidFill>
                  <a:srgbClr val="3F3F3F"/>
                </a:solidFill>
                <a:latin typeface="Calibri"/>
                <a:ea typeface="Calibri"/>
                <a:cs typeface="Calibri"/>
                <a:sym typeface="Calibri"/>
              </a:endParaRPr>
            </a:p>
          </p:txBody>
        </p:sp>
      </p:grpSp>
      <p:grpSp>
        <p:nvGrpSpPr>
          <p:cNvPr id="562" name="Google Shape;562;p35"/>
          <p:cNvGrpSpPr/>
          <p:nvPr/>
        </p:nvGrpSpPr>
        <p:grpSpPr>
          <a:xfrm>
            <a:off x="679870" y="3075641"/>
            <a:ext cx="3037548" cy="2329048"/>
            <a:chOff x="378306" y="2432040"/>
            <a:chExt cx="2448466" cy="1793999"/>
          </a:xfrm>
        </p:grpSpPr>
        <p:sp>
          <p:nvSpPr>
            <p:cNvPr id="563" name="Google Shape;563;p35"/>
            <p:cNvSpPr txBox="1"/>
            <p:nvPr/>
          </p:nvSpPr>
          <p:spPr>
            <a:xfrm>
              <a:off x="378306" y="3206632"/>
              <a:ext cx="2364855" cy="1019407"/>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r>
                <a:rPr lang="en-US" sz="1600">
                  <a:solidFill>
                    <a:srgbClr val="3F3F3F"/>
                  </a:solidFill>
                  <a:latin typeface="Calibri"/>
                  <a:ea typeface="Calibri"/>
                  <a:cs typeface="Calibri"/>
                  <a:sym typeface="Calibri"/>
                </a:rPr>
                <a:t>Befogenhet</a:t>
              </a:r>
              <a:endParaRPr sz="1600">
                <a:solidFill>
                  <a:srgbClr val="3F3F3F"/>
                </a:solidFill>
                <a:latin typeface="Calibri"/>
                <a:ea typeface="Calibri"/>
                <a:cs typeface="Calibri"/>
                <a:sym typeface="Calibri"/>
              </a:endParaRPr>
            </a:p>
            <a:p>
              <a:pPr marL="0" marR="0" lvl="0" indent="0" algn="r" rtl="0">
                <a:spcBef>
                  <a:spcPts val="0"/>
                </a:spcBef>
                <a:spcAft>
                  <a:spcPts val="0"/>
                </a:spcAft>
                <a:buNone/>
              </a:pPr>
              <a:r>
                <a:rPr lang="en-US" sz="1600">
                  <a:solidFill>
                    <a:srgbClr val="3F3F3F"/>
                  </a:solidFill>
                  <a:latin typeface="Calibri"/>
                  <a:ea typeface="Calibri"/>
                  <a:cs typeface="Calibri"/>
                  <a:sym typeface="Calibri"/>
                </a:rPr>
                <a:t>Nogrannhet</a:t>
              </a:r>
              <a:endParaRPr sz="1600">
                <a:solidFill>
                  <a:srgbClr val="3F3F3F"/>
                </a:solidFill>
                <a:latin typeface="Calibri"/>
                <a:ea typeface="Calibri"/>
                <a:cs typeface="Calibri"/>
                <a:sym typeface="Calibri"/>
              </a:endParaRPr>
            </a:p>
            <a:p>
              <a:pPr marL="0" marR="0" lvl="0" indent="0" algn="r" rtl="0">
                <a:spcBef>
                  <a:spcPts val="0"/>
                </a:spcBef>
                <a:spcAft>
                  <a:spcPts val="0"/>
                </a:spcAft>
                <a:buNone/>
              </a:pPr>
              <a:r>
                <a:rPr lang="en-US" sz="1600">
                  <a:solidFill>
                    <a:srgbClr val="3F3F3F"/>
                  </a:solidFill>
                  <a:latin typeface="Calibri"/>
                  <a:ea typeface="Calibri"/>
                  <a:cs typeface="Calibri"/>
                  <a:sym typeface="Calibri"/>
                </a:rPr>
                <a:t>Ojektivitet</a:t>
              </a:r>
              <a:endParaRPr sz="1600">
                <a:solidFill>
                  <a:srgbClr val="3F3F3F"/>
                </a:solidFill>
                <a:latin typeface="Calibri"/>
                <a:ea typeface="Calibri"/>
                <a:cs typeface="Calibri"/>
                <a:sym typeface="Calibri"/>
              </a:endParaRPr>
            </a:p>
            <a:p>
              <a:pPr marL="0" marR="0" lvl="0" indent="0" algn="r" rtl="0">
                <a:spcBef>
                  <a:spcPts val="0"/>
                </a:spcBef>
                <a:spcAft>
                  <a:spcPts val="0"/>
                </a:spcAft>
                <a:buNone/>
              </a:pPr>
              <a:r>
                <a:rPr lang="en-US" sz="1600">
                  <a:solidFill>
                    <a:srgbClr val="3F3F3F"/>
                  </a:solidFill>
                  <a:latin typeface="Calibri"/>
                  <a:ea typeface="Calibri"/>
                  <a:cs typeface="Calibri"/>
                  <a:sym typeface="Calibri"/>
                </a:rPr>
                <a:t>Spridning</a:t>
              </a:r>
              <a:endParaRPr sz="1600">
                <a:solidFill>
                  <a:srgbClr val="3F3F3F"/>
                </a:solidFill>
                <a:latin typeface="Calibri"/>
                <a:ea typeface="Calibri"/>
                <a:cs typeface="Calibri"/>
                <a:sym typeface="Calibri"/>
              </a:endParaRPr>
            </a:p>
            <a:p>
              <a:pPr marL="0" marR="0" lvl="0" indent="0" algn="r" rtl="0">
                <a:spcBef>
                  <a:spcPts val="0"/>
                </a:spcBef>
                <a:spcAft>
                  <a:spcPts val="0"/>
                </a:spcAft>
                <a:buNone/>
              </a:pPr>
              <a:r>
                <a:rPr lang="en-US" sz="1600">
                  <a:solidFill>
                    <a:srgbClr val="3F3F3F"/>
                  </a:solidFill>
                  <a:latin typeface="Calibri"/>
                  <a:ea typeface="Calibri"/>
                  <a:cs typeface="Calibri"/>
                  <a:sym typeface="Calibri"/>
                </a:rPr>
                <a:t>Täckning</a:t>
              </a:r>
              <a:endParaRPr sz="1600">
                <a:solidFill>
                  <a:srgbClr val="3F3F3F"/>
                </a:solidFill>
                <a:latin typeface="Calibri"/>
                <a:ea typeface="Calibri"/>
                <a:cs typeface="Calibri"/>
                <a:sym typeface="Calibri"/>
              </a:endParaRPr>
            </a:p>
          </p:txBody>
        </p:sp>
        <p:sp>
          <p:nvSpPr>
            <p:cNvPr id="564" name="Google Shape;564;p35"/>
            <p:cNvSpPr txBox="1"/>
            <p:nvPr/>
          </p:nvSpPr>
          <p:spPr>
            <a:xfrm>
              <a:off x="446372" y="2432040"/>
              <a:ext cx="2380400" cy="640093"/>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r>
                <a:rPr lang="en-US" sz="1600" b="1">
                  <a:solidFill>
                    <a:srgbClr val="3F3F3F"/>
                  </a:solidFill>
                  <a:latin typeface="Calibri"/>
                  <a:ea typeface="Calibri"/>
                  <a:cs typeface="Calibri"/>
                  <a:sym typeface="Calibri"/>
                </a:rPr>
                <a:t>Kriterier för utvärdering av innehåll och informationskällors trovärdighet</a:t>
              </a:r>
              <a:endParaRPr sz="1600" b="1">
                <a:solidFill>
                  <a:srgbClr val="3F3F3F"/>
                </a:solidFill>
                <a:latin typeface="Calibri"/>
                <a:ea typeface="Calibri"/>
                <a:cs typeface="Calibri"/>
                <a:sym typeface="Calibri"/>
              </a:endParaRPr>
            </a:p>
          </p:txBody>
        </p:sp>
      </p:grpSp>
      <p:grpSp>
        <p:nvGrpSpPr>
          <p:cNvPr id="565" name="Google Shape;565;p35"/>
          <p:cNvGrpSpPr/>
          <p:nvPr/>
        </p:nvGrpSpPr>
        <p:grpSpPr>
          <a:xfrm>
            <a:off x="7506268" y="567686"/>
            <a:ext cx="3150642" cy="2164057"/>
            <a:chOff x="749961" y="2589499"/>
            <a:chExt cx="2883780" cy="2164057"/>
          </a:xfrm>
        </p:grpSpPr>
        <p:sp>
          <p:nvSpPr>
            <p:cNvPr id="566" name="Google Shape;566;p35"/>
            <p:cNvSpPr txBox="1"/>
            <p:nvPr/>
          </p:nvSpPr>
          <p:spPr>
            <a:xfrm>
              <a:off x="803639" y="3183896"/>
              <a:ext cx="2830102" cy="156966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600">
                  <a:solidFill>
                    <a:srgbClr val="3F3F3F"/>
                  </a:solidFill>
                  <a:latin typeface="Calibri"/>
                  <a:ea typeface="Calibri"/>
                  <a:cs typeface="Calibri"/>
                  <a:sym typeface="Calibri"/>
                </a:rPr>
                <a:t>CMS:</a:t>
              </a:r>
              <a:endParaRPr/>
            </a:p>
            <a:p>
              <a:pPr marL="285750" marR="0" lvl="0" indent="-285750" algn="l" rtl="0">
                <a:spcBef>
                  <a:spcPts val="0"/>
                </a:spcBef>
                <a:spcAft>
                  <a:spcPts val="0"/>
                </a:spcAft>
                <a:buClr>
                  <a:srgbClr val="3F3F3F"/>
                </a:buClr>
                <a:buSzPts val="1600"/>
                <a:buFont typeface="Calibri"/>
                <a:buChar char="-"/>
              </a:pPr>
              <a:r>
                <a:rPr lang="en-US" sz="1600">
                  <a:solidFill>
                    <a:srgbClr val="3F3F3F"/>
                  </a:solidFill>
                  <a:latin typeface="Calibri"/>
                  <a:ea typeface="Calibri"/>
                  <a:cs typeface="Calibri"/>
                  <a:sym typeface="Calibri"/>
                </a:rPr>
                <a:t>organisera och publicera innehåll</a:t>
              </a:r>
              <a:endParaRPr sz="1600">
                <a:solidFill>
                  <a:srgbClr val="3F3F3F"/>
                </a:solidFill>
                <a:latin typeface="Calibri"/>
                <a:ea typeface="Calibri"/>
                <a:cs typeface="Calibri"/>
                <a:sym typeface="Calibri"/>
              </a:endParaRPr>
            </a:p>
            <a:p>
              <a:pPr marL="285750" marR="0" lvl="0" indent="-285750" algn="l" rtl="0">
                <a:spcBef>
                  <a:spcPts val="0"/>
                </a:spcBef>
                <a:spcAft>
                  <a:spcPts val="0"/>
                </a:spcAft>
                <a:buClr>
                  <a:srgbClr val="3F3F3F"/>
                </a:buClr>
                <a:buSzPts val="1600"/>
                <a:buFont typeface="Calibri"/>
                <a:buChar char="-"/>
              </a:pPr>
              <a:r>
                <a:rPr lang="en-US" sz="1600">
                  <a:solidFill>
                    <a:srgbClr val="3F3F3F"/>
                  </a:solidFill>
                  <a:latin typeface="Calibri"/>
                  <a:ea typeface="Calibri"/>
                  <a:cs typeface="Calibri"/>
                  <a:sym typeface="Calibri"/>
                </a:rPr>
                <a:t>e-handel</a:t>
              </a:r>
              <a:endParaRPr sz="1600">
                <a:solidFill>
                  <a:srgbClr val="3F3F3F"/>
                </a:solidFill>
                <a:latin typeface="Calibri"/>
                <a:ea typeface="Calibri"/>
                <a:cs typeface="Calibri"/>
                <a:sym typeface="Calibri"/>
              </a:endParaRPr>
            </a:p>
            <a:p>
              <a:pPr marL="285750" marR="0" lvl="0" indent="-285750" algn="l" rtl="0">
                <a:spcBef>
                  <a:spcPts val="0"/>
                </a:spcBef>
                <a:spcAft>
                  <a:spcPts val="0"/>
                </a:spcAft>
                <a:buClr>
                  <a:srgbClr val="3F3F3F"/>
                </a:buClr>
                <a:buSzPts val="1600"/>
                <a:buFont typeface="Calibri"/>
                <a:buChar char="-"/>
              </a:pPr>
              <a:r>
                <a:rPr lang="en-US" sz="1600">
                  <a:solidFill>
                    <a:srgbClr val="3F3F3F"/>
                  </a:solidFill>
                  <a:latin typeface="Calibri"/>
                  <a:ea typeface="Calibri"/>
                  <a:cs typeface="Calibri"/>
                  <a:sym typeface="Calibri"/>
                </a:rPr>
                <a:t>automatisering av  marknadsföringsuppgifter</a:t>
              </a:r>
              <a:endParaRPr sz="1600">
                <a:solidFill>
                  <a:srgbClr val="3F3F3F"/>
                </a:solidFill>
                <a:latin typeface="Calibri"/>
                <a:ea typeface="Calibri"/>
                <a:cs typeface="Calibri"/>
                <a:sym typeface="Calibri"/>
              </a:endParaRPr>
            </a:p>
          </p:txBody>
        </p:sp>
        <p:sp>
          <p:nvSpPr>
            <p:cNvPr id="567" name="Google Shape;567;p35"/>
            <p:cNvSpPr txBox="1"/>
            <p:nvPr/>
          </p:nvSpPr>
          <p:spPr>
            <a:xfrm>
              <a:off x="749961" y="2589499"/>
              <a:ext cx="2559328" cy="584775"/>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600" b="1">
                  <a:solidFill>
                    <a:srgbClr val="3F3F3F"/>
                  </a:solidFill>
                  <a:latin typeface="Calibri"/>
                  <a:ea typeface="Calibri"/>
                  <a:cs typeface="Calibri"/>
                  <a:sym typeface="Calibri"/>
                </a:rPr>
                <a:t>Digitala hanteringsverktyg för innehåll </a:t>
              </a:r>
              <a:endParaRPr/>
            </a:p>
          </p:txBody>
        </p:sp>
      </p:grpSp>
      <p:grpSp>
        <p:nvGrpSpPr>
          <p:cNvPr id="568" name="Google Shape;568;p35"/>
          <p:cNvGrpSpPr/>
          <p:nvPr/>
        </p:nvGrpSpPr>
        <p:grpSpPr>
          <a:xfrm>
            <a:off x="7371523" y="3044515"/>
            <a:ext cx="4495992" cy="2106226"/>
            <a:chOff x="-187268" y="3066324"/>
            <a:chExt cx="4485600" cy="1373816"/>
          </a:xfrm>
        </p:grpSpPr>
        <p:sp>
          <p:nvSpPr>
            <p:cNvPr id="569" name="Google Shape;569;p35"/>
            <p:cNvSpPr txBox="1"/>
            <p:nvPr/>
          </p:nvSpPr>
          <p:spPr>
            <a:xfrm>
              <a:off x="-187268" y="3415940"/>
              <a:ext cx="4485600" cy="1024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600">
                  <a:solidFill>
                    <a:srgbClr val="3F3F3F"/>
                  </a:solidFill>
                  <a:latin typeface="Calibri"/>
                  <a:ea typeface="Calibri"/>
                  <a:cs typeface="Calibri"/>
                  <a:sym typeface="Calibri"/>
                </a:rPr>
                <a:t>Investeringsstrategier</a:t>
              </a:r>
              <a:endParaRPr sz="1600">
                <a:solidFill>
                  <a:srgbClr val="3F3F3F"/>
                </a:solidFill>
                <a:latin typeface="Calibri"/>
                <a:ea typeface="Calibri"/>
                <a:cs typeface="Calibri"/>
                <a:sym typeface="Calibri"/>
              </a:endParaRPr>
            </a:p>
            <a:p>
              <a:pPr marL="0" marR="0" lvl="0" indent="0" algn="l" rtl="0">
                <a:spcBef>
                  <a:spcPts val="0"/>
                </a:spcBef>
                <a:spcAft>
                  <a:spcPts val="0"/>
                </a:spcAft>
                <a:buNone/>
              </a:pPr>
              <a:r>
                <a:rPr lang="en-US" sz="1600">
                  <a:solidFill>
                    <a:srgbClr val="3F3F3F"/>
                  </a:solidFill>
                  <a:latin typeface="Calibri"/>
                  <a:ea typeface="Calibri"/>
                  <a:cs typeface="Calibri"/>
                  <a:sym typeface="Calibri"/>
                </a:rPr>
                <a:t>Kortsiktiga digitala lagringsstrategier</a:t>
              </a:r>
              <a:endParaRPr sz="1600">
                <a:solidFill>
                  <a:srgbClr val="3F3F3F"/>
                </a:solidFill>
                <a:latin typeface="Calibri"/>
                <a:ea typeface="Calibri"/>
                <a:cs typeface="Calibri"/>
                <a:sym typeface="Calibri"/>
              </a:endParaRPr>
            </a:p>
            <a:p>
              <a:pPr marL="0" marR="0" lvl="0" indent="0" algn="l" rtl="0">
                <a:spcBef>
                  <a:spcPts val="0"/>
                </a:spcBef>
                <a:spcAft>
                  <a:spcPts val="0"/>
                </a:spcAft>
                <a:buNone/>
              </a:pPr>
              <a:r>
                <a:rPr lang="en-US" sz="1600">
                  <a:solidFill>
                    <a:srgbClr val="3F3F3F"/>
                  </a:solidFill>
                  <a:latin typeface="Calibri"/>
                  <a:ea typeface="Calibri"/>
                  <a:cs typeface="Calibri"/>
                  <a:sym typeface="Calibri"/>
                </a:rPr>
                <a:t>Medellånga till långsiktiga digitala </a:t>
              </a:r>
              <a:endParaRPr/>
            </a:p>
            <a:p>
              <a:pPr marL="0" marR="0" lvl="0" indent="0" algn="l" rtl="0">
                <a:spcBef>
                  <a:spcPts val="0"/>
                </a:spcBef>
                <a:spcAft>
                  <a:spcPts val="0"/>
                </a:spcAft>
                <a:buNone/>
              </a:pPr>
              <a:r>
                <a:rPr lang="en-US" sz="1600">
                  <a:solidFill>
                    <a:srgbClr val="3F3F3F"/>
                  </a:solidFill>
                  <a:latin typeface="Calibri"/>
                  <a:ea typeface="Calibri"/>
                  <a:cs typeface="Calibri"/>
                  <a:sym typeface="Calibri"/>
                </a:rPr>
                <a:t>lagringsstrategier</a:t>
              </a:r>
              <a:endParaRPr/>
            </a:p>
            <a:p>
              <a:pPr marL="0" marR="0" lvl="0" indent="0" algn="l" rtl="0">
                <a:spcBef>
                  <a:spcPts val="0"/>
                </a:spcBef>
                <a:spcAft>
                  <a:spcPts val="0"/>
                </a:spcAft>
                <a:buNone/>
              </a:pPr>
              <a:r>
                <a:rPr lang="en-US" sz="1600">
                  <a:solidFill>
                    <a:srgbClr val="3F3F3F"/>
                  </a:solidFill>
                  <a:latin typeface="Calibri"/>
                  <a:ea typeface="Calibri"/>
                  <a:cs typeface="Calibri"/>
                  <a:sym typeface="Calibri"/>
                </a:rPr>
                <a:t>Alternativa strategier</a:t>
              </a:r>
              <a:endParaRPr sz="1600">
                <a:solidFill>
                  <a:srgbClr val="3F3F3F"/>
                </a:solidFill>
                <a:latin typeface="Calibri"/>
                <a:ea typeface="Calibri"/>
                <a:cs typeface="Calibri"/>
                <a:sym typeface="Calibri"/>
              </a:endParaRPr>
            </a:p>
            <a:p>
              <a:pPr marL="0" marR="0" lvl="0" indent="0" algn="l" rtl="0">
                <a:spcBef>
                  <a:spcPts val="0"/>
                </a:spcBef>
                <a:spcAft>
                  <a:spcPts val="0"/>
                </a:spcAft>
                <a:buNone/>
              </a:pPr>
              <a:r>
                <a:rPr lang="en-US" sz="1600">
                  <a:solidFill>
                    <a:srgbClr val="3F3F3F"/>
                  </a:solidFill>
                  <a:latin typeface="Calibri"/>
                  <a:ea typeface="Calibri"/>
                  <a:cs typeface="Calibri"/>
                  <a:sym typeface="Calibri"/>
                </a:rPr>
                <a:t>Kombinationer</a:t>
              </a:r>
              <a:endParaRPr sz="1600">
                <a:solidFill>
                  <a:srgbClr val="3F3F3F"/>
                </a:solidFill>
                <a:latin typeface="Calibri"/>
                <a:ea typeface="Calibri"/>
                <a:cs typeface="Calibri"/>
                <a:sym typeface="Calibri"/>
              </a:endParaRPr>
            </a:p>
          </p:txBody>
        </p:sp>
        <p:sp>
          <p:nvSpPr>
            <p:cNvPr id="570" name="Google Shape;570;p35"/>
            <p:cNvSpPr txBox="1"/>
            <p:nvPr/>
          </p:nvSpPr>
          <p:spPr>
            <a:xfrm>
              <a:off x="-52863" y="3066324"/>
              <a:ext cx="2655600" cy="3816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600" b="1">
                  <a:solidFill>
                    <a:srgbClr val="3F3F3F"/>
                  </a:solidFill>
                  <a:latin typeface="Calibri"/>
                  <a:ea typeface="Calibri"/>
                  <a:cs typeface="Calibri"/>
                  <a:sym typeface="Calibri"/>
                </a:rPr>
                <a:t>Metoder för effektiv förvaltning och lagring</a:t>
              </a:r>
              <a:endParaRPr/>
            </a:p>
          </p:txBody>
        </p:sp>
      </p:grpSp>
      <p:grpSp>
        <p:nvGrpSpPr>
          <p:cNvPr id="571" name="Google Shape;571;p35"/>
          <p:cNvGrpSpPr/>
          <p:nvPr/>
        </p:nvGrpSpPr>
        <p:grpSpPr>
          <a:xfrm>
            <a:off x="4152343" y="4868158"/>
            <a:ext cx="3691750" cy="1506711"/>
            <a:chOff x="803639" y="3332058"/>
            <a:chExt cx="3379054" cy="1506711"/>
          </a:xfrm>
        </p:grpSpPr>
        <p:sp>
          <p:nvSpPr>
            <p:cNvPr id="572" name="Google Shape;572;p35"/>
            <p:cNvSpPr txBox="1"/>
            <p:nvPr/>
          </p:nvSpPr>
          <p:spPr>
            <a:xfrm>
              <a:off x="803640" y="3761551"/>
              <a:ext cx="3379053" cy="1077218"/>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600">
                  <a:solidFill>
                    <a:srgbClr val="3F3F3F"/>
                  </a:solidFill>
                  <a:latin typeface="Calibri"/>
                  <a:ea typeface="Calibri"/>
                  <a:cs typeface="Calibri"/>
                  <a:sym typeface="Calibri"/>
                </a:rPr>
                <a:t>GDPR står för </a:t>
              </a:r>
              <a:r>
                <a:rPr lang="en-US" sz="1600" b="1">
                  <a:solidFill>
                    <a:schemeClr val="dk1"/>
                  </a:solidFill>
                  <a:latin typeface="Calibri"/>
                  <a:ea typeface="Calibri"/>
                  <a:cs typeface="Calibri"/>
                  <a:sym typeface="Calibri"/>
                </a:rPr>
                <a:t>G</a:t>
              </a:r>
              <a:r>
                <a:rPr lang="en-US" sz="1600">
                  <a:solidFill>
                    <a:schemeClr val="dk1"/>
                  </a:solidFill>
                  <a:latin typeface="Calibri"/>
                  <a:ea typeface="Calibri"/>
                  <a:cs typeface="Calibri"/>
                  <a:sym typeface="Calibri"/>
                </a:rPr>
                <a:t>eneral</a:t>
              </a:r>
              <a:r>
                <a:rPr lang="en-US" sz="1600" b="1">
                  <a:solidFill>
                    <a:schemeClr val="dk1"/>
                  </a:solidFill>
                  <a:latin typeface="Calibri"/>
                  <a:ea typeface="Calibri"/>
                  <a:cs typeface="Calibri"/>
                  <a:sym typeface="Calibri"/>
                </a:rPr>
                <a:t> D</a:t>
              </a:r>
              <a:r>
                <a:rPr lang="en-US" sz="1600">
                  <a:solidFill>
                    <a:schemeClr val="dk1"/>
                  </a:solidFill>
                  <a:latin typeface="Calibri"/>
                  <a:ea typeface="Calibri"/>
                  <a:cs typeface="Calibri"/>
                  <a:sym typeface="Calibri"/>
                </a:rPr>
                <a:t>ata</a:t>
              </a:r>
              <a:r>
                <a:rPr lang="en-US" sz="1600" b="1">
                  <a:solidFill>
                    <a:schemeClr val="dk1"/>
                  </a:solidFill>
                  <a:latin typeface="Calibri"/>
                  <a:ea typeface="Calibri"/>
                  <a:cs typeface="Calibri"/>
                  <a:sym typeface="Calibri"/>
                </a:rPr>
                <a:t> P</a:t>
              </a:r>
              <a:r>
                <a:rPr lang="en-US" sz="1600">
                  <a:solidFill>
                    <a:schemeClr val="dk1"/>
                  </a:solidFill>
                  <a:latin typeface="Calibri"/>
                  <a:ea typeface="Calibri"/>
                  <a:cs typeface="Calibri"/>
                  <a:sym typeface="Calibri"/>
                </a:rPr>
                <a:t>rotection</a:t>
              </a:r>
              <a:r>
                <a:rPr lang="en-US" sz="1600" b="1">
                  <a:solidFill>
                    <a:schemeClr val="dk1"/>
                  </a:solidFill>
                  <a:latin typeface="Calibri"/>
                  <a:ea typeface="Calibri"/>
                  <a:cs typeface="Calibri"/>
                  <a:sym typeface="Calibri"/>
                </a:rPr>
                <a:t> R</a:t>
              </a:r>
              <a:r>
                <a:rPr lang="en-US" sz="1600">
                  <a:solidFill>
                    <a:schemeClr val="dk1"/>
                  </a:solidFill>
                  <a:latin typeface="Calibri"/>
                  <a:ea typeface="Calibri"/>
                  <a:cs typeface="Calibri"/>
                  <a:sym typeface="Calibri"/>
                </a:rPr>
                <a:t>egulation </a:t>
              </a:r>
              <a:endParaRPr sz="1600">
                <a:solidFill>
                  <a:srgbClr val="3F3F3F"/>
                </a:solidFill>
                <a:latin typeface="Calibri"/>
                <a:ea typeface="Calibri"/>
                <a:cs typeface="Calibri"/>
                <a:sym typeface="Calibri"/>
              </a:endParaRPr>
            </a:p>
            <a:p>
              <a:pPr marL="0" marR="0" lvl="0" indent="0" algn="l" rtl="0">
                <a:spcBef>
                  <a:spcPts val="0"/>
                </a:spcBef>
                <a:spcAft>
                  <a:spcPts val="0"/>
                </a:spcAft>
                <a:buNone/>
              </a:pPr>
              <a:r>
                <a:rPr lang="en-US" sz="1600">
                  <a:solidFill>
                    <a:srgbClr val="3F3F3F"/>
                  </a:solidFill>
                  <a:latin typeface="Calibri"/>
                  <a:ea typeface="Calibri"/>
                  <a:cs typeface="Calibri"/>
                  <a:sym typeface="Calibri"/>
                </a:rPr>
                <a:t>Sekretesspolicyer används för att informera om efterlevnad av GDPR</a:t>
              </a:r>
              <a:endParaRPr/>
            </a:p>
          </p:txBody>
        </p:sp>
        <p:sp>
          <p:nvSpPr>
            <p:cNvPr id="573" name="Google Shape;573;p35"/>
            <p:cNvSpPr txBox="1"/>
            <p:nvPr/>
          </p:nvSpPr>
          <p:spPr>
            <a:xfrm>
              <a:off x="803639" y="3332058"/>
              <a:ext cx="2527045" cy="338554"/>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600" b="1">
                  <a:solidFill>
                    <a:srgbClr val="3F3F3F"/>
                  </a:solidFill>
                  <a:latin typeface="Calibri"/>
                  <a:ea typeface="Calibri"/>
                  <a:cs typeface="Calibri"/>
                  <a:sym typeface="Calibri"/>
                </a:rPr>
                <a:t>GDPR and sekretesspolicyer</a:t>
              </a:r>
              <a:endParaRPr sz="1600" b="1">
                <a:solidFill>
                  <a:srgbClr val="3F3F3F"/>
                </a:solidFill>
                <a:latin typeface="Calibri"/>
                <a:ea typeface="Calibri"/>
                <a:cs typeface="Calibri"/>
                <a:sym typeface="Calibri"/>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pic>
        <p:nvPicPr>
          <p:cNvPr id="578" name="Google Shape;578;p36"/>
          <p:cNvPicPr preferRelativeResize="0"/>
          <p:nvPr/>
        </p:nvPicPr>
        <p:blipFill rotWithShape="1">
          <a:blip r:embed="rId3">
            <a:alphaModFix/>
          </a:blip>
          <a:srcRect/>
          <a:stretch/>
        </p:blipFill>
        <p:spPr>
          <a:xfrm>
            <a:off x="9286035" y="6220275"/>
            <a:ext cx="2895805" cy="636636"/>
          </a:xfrm>
          <a:prstGeom prst="rect">
            <a:avLst/>
          </a:prstGeom>
          <a:noFill/>
          <a:ln>
            <a:noFill/>
          </a:ln>
        </p:spPr>
      </p:pic>
      <p:sp>
        <p:nvSpPr>
          <p:cNvPr id="579" name="Google Shape;579;p36"/>
          <p:cNvSpPr txBox="1"/>
          <p:nvPr/>
        </p:nvSpPr>
        <p:spPr>
          <a:xfrm>
            <a:off x="315655" y="6457890"/>
            <a:ext cx="9567189"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1000">
              <a:solidFill>
                <a:schemeClr val="dk1"/>
              </a:solidFill>
              <a:latin typeface="Calibri"/>
              <a:ea typeface="Calibri"/>
              <a:cs typeface="Calibri"/>
              <a:sym typeface="Calibri"/>
            </a:endParaRPr>
          </a:p>
        </p:txBody>
      </p:sp>
      <p:pic>
        <p:nvPicPr>
          <p:cNvPr id="580" name="Google Shape;580;p36"/>
          <p:cNvPicPr preferRelativeResize="0"/>
          <p:nvPr/>
        </p:nvPicPr>
        <p:blipFill rotWithShape="1">
          <a:blip r:embed="rId4">
            <a:alphaModFix/>
          </a:blip>
          <a:srcRect/>
          <a:stretch/>
        </p:blipFill>
        <p:spPr>
          <a:xfrm>
            <a:off x="0" y="0"/>
            <a:ext cx="2219417" cy="883966"/>
          </a:xfrm>
          <a:prstGeom prst="rect">
            <a:avLst/>
          </a:prstGeom>
          <a:noFill/>
          <a:ln>
            <a:noFill/>
          </a:ln>
        </p:spPr>
      </p:pic>
      <p:sp>
        <p:nvSpPr>
          <p:cNvPr id="581" name="Google Shape;581;p36"/>
          <p:cNvSpPr txBox="1"/>
          <p:nvPr/>
        </p:nvSpPr>
        <p:spPr>
          <a:xfrm>
            <a:off x="4406085" y="4301462"/>
            <a:ext cx="3496684" cy="5257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rgbClr val="3F3F3F"/>
                </a:solidFill>
                <a:latin typeface="Calibri"/>
                <a:ea typeface="Calibri"/>
                <a:cs typeface="Calibri"/>
                <a:sym typeface="Calibri"/>
              </a:rPr>
              <a:t>3. Välj fyra kriterier för utvärdering av internetresurser från listan:</a:t>
            </a:r>
            <a:endParaRPr sz="1600">
              <a:solidFill>
                <a:srgbClr val="3F3F3F"/>
              </a:solidFill>
              <a:latin typeface="Calibri"/>
              <a:ea typeface="Calibri"/>
              <a:cs typeface="Calibri"/>
              <a:sym typeface="Calibri"/>
            </a:endParaRPr>
          </a:p>
        </p:txBody>
      </p:sp>
      <p:sp>
        <p:nvSpPr>
          <p:cNvPr id="582" name="Google Shape;582;p36"/>
          <p:cNvSpPr txBox="1"/>
          <p:nvPr/>
        </p:nvSpPr>
        <p:spPr>
          <a:xfrm>
            <a:off x="4414217" y="4911525"/>
            <a:ext cx="2933533" cy="828000"/>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rgbClr val="3F3F3F"/>
              </a:buClr>
              <a:buSzPts val="1600"/>
              <a:buFont typeface="Calibri"/>
              <a:buChar char="-"/>
            </a:pPr>
            <a:r>
              <a:rPr lang="en-US" sz="1600">
                <a:solidFill>
                  <a:srgbClr val="3F3F3F"/>
                </a:solidFill>
                <a:latin typeface="Calibri"/>
                <a:ea typeface="Calibri"/>
                <a:cs typeface="Calibri"/>
                <a:sym typeface="Calibri"/>
              </a:rPr>
              <a:t>Precision och befogenhet</a:t>
            </a:r>
            <a:endParaRPr/>
          </a:p>
          <a:p>
            <a:pPr marL="285750" marR="0" lvl="0" indent="-285750" algn="l" rtl="0">
              <a:spcBef>
                <a:spcPts val="0"/>
              </a:spcBef>
              <a:spcAft>
                <a:spcPts val="0"/>
              </a:spcAft>
              <a:buClr>
                <a:srgbClr val="3F3F3F"/>
              </a:buClr>
              <a:buSzPts val="1600"/>
              <a:buFont typeface="Calibri"/>
              <a:buChar char="-"/>
            </a:pPr>
            <a:r>
              <a:rPr lang="en-US" sz="1600">
                <a:solidFill>
                  <a:srgbClr val="3F3F3F"/>
                </a:solidFill>
                <a:latin typeface="Calibri"/>
                <a:ea typeface="Calibri"/>
                <a:cs typeface="Calibri"/>
                <a:sym typeface="Calibri"/>
              </a:rPr>
              <a:t>Ansvarsskyldighet</a:t>
            </a:r>
            <a:endParaRPr sz="1800">
              <a:solidFill>
                <a:srgbClr val="3F3F3F"/>
              </a:solidFill>
              <a:latin typeface="Calibri"/>
              <a:ea typeface="Calibri"/>
              <a:cs typeface="Calibri"/>
              <a:sym typeface="Calibri"/>
            </a:endParaRPr>
          </a:p>
          <a:p>
            <a:pPr marL="285750" marR="0" lvl="0" indent="-285750" algn="l" rtl="0">
              <a:spcBef>
                <a:spcPts val="0"/>
              </a:spcBef>
              <a:spcAft>
                <a:spcPts val="0"/>
              </a:spcAft>
              <a:buClr>
                <a:srgbClr val="3F3F3F"/>
              </a:buClr>
              <a:buSzPts val="1600"/>
              <a:buFont typeface="Calibri"/>
              <a:buChar char="-"/>
            </a:pPr>
            <a:r>
              <a:rPr lang="en-US" sz="1600">
                <a:solidFill>
                  <a:srgbClr val="3F3F3F"/>
                </a:solidFill>
                <a:latin typeface="Calibri"/>
                <a:ea typeface="Calibri"/>
                <a:cs typeface="Calibri"/>
                <a:sym typeface="Calibri"/>
              </a:rPr>
              <a:t>Objektivitet</a:t>
            </a:r>
            <a:endParaRPr sz="1800">
              <a:solidFill>
                <a:srgbClr val="3F3F3F"/>
              </a:solidFill>
              <a:latin typeface="Calibri"/>
              <a:ea typeface="Calibri"/>
              <a:cs typeface="Calibri"/>
              <a:sym typeface="Calibri"/>
            </a:endParaRPr>
          </a:p>
          <a:p>
            <a:pPr marL="285750" marR="0" lvl="0" indent="-285750" algn="l" rtl="0">
              <a:spcBef>
                <a:spcPts val="0"/>
              </a:spcBef>
              <a:spcAft>
                <a:spcPts val="0"/>
              </a:spcAft>
              <a:buClr>
                <a:srgbClr val="3F3F3F"/>
              </a:buClr>
              <a:buSzPts val="1600"/>
              <a:buFont typeface="Calibri"/>
              <a:buChar char="-"/>
            </a:pPr>
            <a:r>
              <a:rPr lang="en-US" sz="1600">
                <a:solidFill>
                  <a:srgbClr val="3F3F3F"/>
                </a:solidFill>
                <a:latin typeface="Calibri"/>
                <a:ea typeface="Calibri"/>
                <a:cs typeface="Calibri"/>
                <a:sym typeface="Calibri"/>
              </a:rPr>
              <a:t>Spridning</a:t>
            </a:r>
            <a:endParaRPr sz="1800">
              <a:solidFill>
                <a:srgbClr val="3F3F3F"/>
              </a:solidFill>
              <a:latin typeface="Calibri"/>
              <a:ea typeface="Calibri"/>
              <a:cs typeface="Calibri"/>
              <a:sym typeface="Calibri"/>
            </a:endParaRPr>
          </a:p>
          <a:p>
            <a:pPr marL="285750" marR="0" lvl="0" indent="-285750" algn="l" rtl="0">
              <a:spcBef>
                <a:spcPts val="0"/>
              </a:spcBef>
              <a:spcAft>
                <a:spcPts val="0"/>
              </a:spcAft>
              <a:buClr>
                <a:srgbClr val="3F3F3F"/>
              </a:buClr>
              <a:buSzPts val="1600"/>
              <a:buFont typeface="Calibri"/>
              <a:buChar char="-"/>
            </a:pPr>
            <a:r>
              <a:rPr lang="en-US" sz="1600">
                <a:solidFill>
                  <a:srgbClr val="3F3F3F"/>
                </a:solidFill>
                <a:latin typeface="Calibri"/>
                <a:ea typeface="Calibri"/>
                <a:cs typeface="Calibri"/>
                <a:sym typeface="Calibri"/>
              </a:rPr>
              <a:t>Syfte</a:t>
            </a:r>
            <a:endParaRPr sz="1800">
              <a:solidFill>
                <a:srgbClr val="3F3F3F"/>
              </a:solidFill>
              <a:latin typeface="Calibri"/>
              <a:ea typeface="Calibri"/>
              <a:cs typeface="Calibri"/>
              <a:sym typeface="Calibri"/>
            </a:endParaRPr>
          </a:p>
          <a:p>
            <a:pPr marL="285750" marR="0" lvl="0" indent="-285750" algn="l" rtl="0">
              <a:spcBef>
                <a:spcPts val="0"/>
              </a:spcBef>
              <a:spcAft>
                <a:spcPts val="0"/>
              </a:spcAft>
              <a:buClr>
                <a:srgbClr val="3F3F3F"/>
              </a:buClr>
              <a:buSzPts val="1600"/>
              <a:buFont typeface="Calibri"/>
              <a:buChar char="-"/>
            </a:pPr>
            <a:r>
              <a:rPr lang="en-US" sz="1600">
                <a:solidFill>
                  <a:srgbClr val="3F3F3F"/>
                </a:solidFill>
                <a:latin typeface="Calibri"/>
                <a:ea typeface="Calibri"/>
                <a:cs typeface="Calibri"/>
                <a:sym typeface="Calibri"/>
              </a:rPr>
              <a:t>Täckning</a:t>
            </a:r>
            <a:endParaRPr sz="1800">
              <a:solidFill>
                <a:srgbClr val="3F3F3F"/>
              </a:solidFill>
              <a:latin typeface="Calibri"/>
              <a:ea typeface="Calibri"/>
              <a:cs typeface="Calibri"/>
              <a:sym typeface="Calibri"/>
            </a:endParaRPr>
          </a:p>
        </p:txBody>
      </p:sp>
      <p:sp>
        <p:nvSpPr>
          <p:cNvPr id="583" name="Google Shape;583;p36"/>
          <p:cNvSpPr/>
          <p:nvPr/>
        </p:nvSpPr>
        <p:spPr>
          <a:xfrm>
            <a:off x="614853" y="1120465"/>
            <a:ext cx="754393" cy="754393"/>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1">
              <a:solidFill>
                <a:schemeClr val="accent2"/>
              </a:solidFill>
              <a:latin typeface="Calibri"/>
              <a:ea typeface="Calibri"/>
              <a:cs typeface="Calibri"/>
              <a:sym typeface="Calibri"/>
            </a:endParaRPr>
          </a:p>
        </p:txBody>
      </p:sp>
      <p:sp>
        <p:nvSpPr>
          <p:cNvPr id="584" name="Google Shape;584;p36"/>
          <p:cNvSpPr/>
          <p:nvPr/>
        </p:nvSpPr>
        <p:spPr>
          <a:xfrm>
            <a:off x="4728929" y="3473941"/>
            <a:ext cx="754393" cy="754393"/>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1">
              <a:solidFill>
                <a:schemeClr val="lt1"/>
              </a:solidFill>
              <a:latin typeface="Calibri"/>
              <a:ea typeface="Calibri"/>
              <a:cs typeface="Calibri"/>
              <a:sym typeface="Calibri"/>
            </a:endParaRPr>
          </a:p>
        </p:txBody>
      </p:sp>
      <p:sp>
        <p:nvSpPr>
          <p:cNvPr id="585" name="Google Shape;585;p36"/>
          <p:cNvSpPr txBox="1"/>
          <p:nvPr/>
        </p:nvSpPr>
        <p:spPr>
          <a:xfrm>
            <a:off x="4446368" y="1930294"/>
            <a:ext cx="3173632" cy="3888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rgbClr val="595959"/>
                </a:solidFill>
                <a:latin typeface="Calibri"/>
                <a:ea typeface="Calibri"/>
                <a:cs typeface="Calibri"/>
                <a:sym typeface="Calibri"/>
              </a:rPr>
              <a:t>2.</a:t>
            </a:r>
            <a:r>
              <a:rPr lang="en-US" sz="1600">
                <a:solidFill>
                  <a:srgbClr val="3F3F3F"/>
                </a:solidFill>
                <a:latin typeface="Calibri"/>
                <a:ea typeface="Calibri"/>
                <a:cs typeface="Calibri"/>
                <a:sym typeface="Calibri"/>
              </a:rPr>
              <a:t> Bokstäverna CRAAP står för orden </a:t>
            </a:r>
            <a:r>
              <a:rPr lang="en-US" sz="1600" b="1">
                <a:solidFill>
                  <a:schemeClr val="dk1"/>
                </a:solidFill>
                <a:latin typeface="Calibri"/>
                <a:ea typeface="Calibri"/>
                <a:cs typeface="Calibri"/>
                <a:sym typeface="Calibri"/>
              </a:rPr>
              <a:t>C</a:t>
            </a:r>
            <a:r>
              <a:rPr lang="en-US" sz="1600">
                <a:solidFill>
                  <a:schemeClr val="dk1"/>
                </a:solidFill>
                <a:latin typeface="Calibri"/>
                <a:ea typeface="Calibri"/>
                <a:cs typeface="Calibri"/>
                <a:sym typeface="Calibri"/>
              </a:rPr>
              <a:t>urrency </a:t>
            </a:r>
            <a:r>
              <a:rPr lang="en-US" sz="1600" b="1">
                <a:solidFill>
                  <a:schemeClr val="dk1"/>
                </a:solidFill>
                <a:latin typeface="Calibri"/>
                <a:ea typeface="Calibri"/>
                <a:cs typeface="Calibri"/>
                <a:sym typeface="Calibri"/>
              </a:rPr>
              <a:t>R</a:t>
            </a:r>
            <a:r>
              <a:rPr lang="en-US" sz="1600">
                <a:solidFill>
                  <a:schemeClr val="dk1"/>
                </a:solidFill>
                <a:latin typeface="Calibri"/>
                <a:ea typeface="Calibri"/>
                <a:cs typeface="Calibri"/>
                <a:sym typeface="Calibri"/>
              </a:rPr>
              <a:t>elevance </a:t>
            </a:r>
            <a:r>
              <a:rPr lang="en-US" sz="1600" b="1">
                <a:solidFill>
                  <a:schemeClr val="dk1"/>
                </a:solidFill>
                <a:latin typeface="Calibri"/>
                <a:ea typeface="Calibri"/>
                <a:cs typeface="Calibri"/>
                <a:sym typeface="Calibri"/>
              </a:rPr>
              <a:t>A</a:t>
            </a:r>
            <a:r>
              <a:rPr lang="en-US" sz="1600">
                <a:solidFill>
                  <a:schemeClr val="dk1"/>
                </a:solidFill>
                <a:latin typeface="Calibri"/>
                <a:ea typeface="Calibri"/>
                <a:cs typeface="Calibri"/>
                <a:sym typeface="Calibri"/>
              </a:rPr>
              <a:t>uthority </a:t>
            </a:r>
            <a:r>
              <a:rPr lang="en-US" sz="1600" b="1">
                <a:solidFill>
                  <a:schemeClr val="dk1"/>
                </a:solidFill>
                <a:latin typeface="Calibri"/>
                <a:ea typeface="Calibri"/>
                <a:cs typeface="Calibri"/>
                <a:sym typeface="Calibri"/>
              </a:rPr>
              <a:t>A</a:t>
            </a:r>
            <a:r>
              <a:rPr lang="en-US" sz="1600">
                <a:solidFill>
                  <a:schemeClr val="dk1"/>
                </a:solidFill>
                <a:latin typeface="Calibri"/>
                <a:ea typeface="Calibri"/>
                <a:cs typeface="Calibri"/>
                <a:sym typeface="Calibri"/>
              </a:rPr>
              <a:t>ccuracy </a:t>
            </a:r>
            <a:r>
              <a:rPr lang="en-US" sz="1600" b="1">
                <a:solidFill>
                  <a:schemeClr val="dk1"/>
                </a:solidFill>
                <a:latin typeface="Calibri"/>
                <a:ea typeface="Calibri"/>
                <a:cs typeface="Calibri"/>
                <a:sym typeface="Calibri"/>
              </a:rPr>
              <a:t>P</a:t>
            </a:r>
            <a:r>
              <a:rPr lang="en-US" sz="1600">
                <a:solidFill>
                  <a:schemeClr val="dk1"/>
                </a:solidFill>
                <a:latin typeface="Calibri"/>
                <a:ea typeface="Calibri"/>
                <a:cs typeface="Calibri"/>
                <a:sym typeface="Calibri"/>
              </a:rPr>
              <a:t>urpose</a:t>
            </a:r>
            <a:endParaRPr sz="800">
              <a:solidFill>
                <a:schemeClr val="dk1"/>
              </a:solidFill>
              <a:latin typeface="Calibri"/>
              <a:ea typeface="Calibri"/>
              <a:cs typeface="Calibri"/>
              <a:sym typeface="Calibri"/>
            </a:endParaRPr>
          </a:p>
        </p:txBody>
      </p:sp>
      <p:sp>
        <p:nvSpPr>
          <p:cNvPr id="586" name="Google Shape;586;p36"/>
          <p:cNvSpPr txBox="1"/>
          <p:nvPr/>
        </p:nvSpPr>
        <p:spPr>
          <a:xfrm>
            <a:off x="4446368" y="2667692"/>
            <a:ext cx="2196000" cy="828000"/>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rgbClr val="3F3F3F"/>
              </a:buClr>
              <a:buSzPts val="1600"/>
              <a:buFont typeface="Calibri"/>
              <a:buChar char="-"/>
            </a:pPr>
            <a:r>
              <a:rPr lang="en-US" sz="1600">
                <a:solidFill>
                  <a:srgbClr val="3F3F3F"/>
                </a:solidFill>
                <a:latin typeface="Calibri"/>
                <a:ea typeface="Calibri"/>
                <a:cs typeface="Calibri"/>
                <a:sym typeface="Calibri"/>
              </a:rPr>
              <a:t>Sant </a:t>
            </a:r>
            <a:endParaRPr sz="1600">
              <a:solidFill>
                <a:srgbClr val="3F3F3F"/>
              </a:solidFill>
              <a:latin typeface="Calibri"/>
              <a:ea typeface="Calibri"/>
              <a:cs typeface="Calibri"/>
              <a:sym typeface="Calibri"/>
            </a:endParaRPr>
          </a:p>
          <a:p>
            <a:pPr marL="285750" marR="0" lvl="0" indent="-285750" algn="l" rtl="0">
              <a:spcBef>
                <a:spcPts val="0"/>
              </a:spcBef>
              <a:spcAft>
                <a:spcPts val="0"/>
              </a:spcAft>
              <a:buClr>
                <a:srgbClr val="3F3F3F"/>
              </a:buClr>
              <a:buSzPts val="1600"/>
              <a:buFont typeface="Calibri"/>
              <a:buChar char="-"/>
            </a:pPr>
            <a:r>
              <a:rPr lang="en-US" sz="1600">
                <a:solidFill>
                  <a:srgbClr val="3F3F3F"/>
                </a:solidFill>
                <a:latin typeface="Calibri"/>
                <a:ea typeface="Calibri"/>
                <a:cs typeface="Calibri"/>
                <a:sym typeface="Calibri"/>
              </a:rPr>
              <a:t>Falskt</a:t>
            </a:r>
            <a:endParaRPr sz="1600">
              <a:solidFill>
                <a:srgbClr val="3F3F3F"/>
              </a:solidFill>
              <a:latin typeface="Calibri"/>
              <a:ea typeface="Calibri"/>
              <a:cs typeface="Calibri"/>
              <a:sym typeface="Calibri"/>
            </a:endParaRPr>
          </a:p>
        </p:txBody>
      </p:sp>
      <p:sp>
        <p:nvSpPr>
          <p:cNvPr id="587" name="Google Shape;587;p36"/>
          <p:cNvSpPr/>
          <p:nvPr/>
        </p:nvSpPr>
        <p:spPr>
          <a:xfrm>
            <a:off x="4764746" y="1137304"/>
            <a:ext cx="754393" cy="754393"/>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1">
              <a:solidFill>
                <a:schemeClr val="lt1"/>
              </a:solidFill>
              <a:latin typeface="Calibri"/>
              <a:ea typeface="Calibri"/>
              <a:cs typeface="Calibri"/>
              <a:sym typeface="Calibri"/>
            </a:endParaRPr>
          </a:p>
        </p:txBody>
      </p:sp>
      <p:sp>
        <p:nvSpPr>
          <p:cNvPr id="588" name="Google Shape;588;p36"/>
          <p:cNvSpPr/>
          <p:nvPr/>
        </p:nvSpPr>
        <p:spPr>
          <a:xfrm>
            <a:off x="4069363" y="4304506"/>
            <a:ext cx="341413" cy="408098"/>
          </a:xfrm>
          <a:custGeom>
            <a:avLst/>
            <a:gdLst/>
            <a:ahLst/>
            <a:cxnLst/>
            <a:rect l="l" t="t" r="r" b="b"/>
            <a:pathLst>
              <a:path w="2688046" h="3213079" extrusionOk="0">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dk1"/>
              </a:solidFill>
              <a:latin typeface="Calibri"/>
              <a:ea typeface="Calibri"/>
              <a:cs typeface="Calibri"/>
              <a:sym typeface="Calibri"/>
            </a:endParaRPr>
          </a:p>
        </p:txBody>
      </p:sp>
      <p:sp>
        <p:nvSpPr>
          <p:cNvPr id="589" name="Google Shape;589;p36"/>
          <p:cNvSpPr/>
          <p:nvPr/>
        </p:nvSpPr>
        <p:spPr>
          <a:xfrm>
            <a:off x="4958163" y="1323608"/>
            <a:ext cx="360000" cy="360000"/>
          </a:xfrm>
          <a:custGeom>
            <a:avLst/>
            <a:gdLst/>
            <a:ahLst/>
            <a:cxnLst/>
            <a:rect l="l" t="t" r="r" b="b"/>
            <a:pathLst>
              <a:path w="3240000" h="3240000" extrusionOk="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dk1"/>
              </a:solidFill>
              <a:latin typeface="Calibri"/>
              <a:ea typeface="Calibri"/>
              <a:cs typeface="Calibri"/>
              <a:sym typeface="Calibri"/>
            </a:endParaRPr>
          </a:p>
        </p:txBody>
      </p:sp>
      <p:sp>
        <p:nvSpPr>
          <p:cNvPr id="590" name="Google Shape;590;p36"/>
          <p:cNvSpPr/>
          <p:nvPr/>
        </p:nvSpPr>
        <p:spPr>
          <a:xfrm>
            <a:off x="4903433" y="3654068"/>
            <a:ext cx="411575" cy="344044"/>
          </a:xfrm>
          <a:custGeom>
            <a:avLst/>
            <a:gdLst/>
            <a:ahLst/>
            <a:cxnLst/>
            <a:rect l="l" t="t" r="r" b="b"/>
            <a:pathLst>
              <a:path w="3186824" h="2663936" extrusionOk="0">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591" name="Google Shape;591;p36"/>
          <p:cNvSpPr/>
          <p:nvPr/>
        </p:nvSpPr>
        <p:spPr>
          <a:xfrm>
            <a:off x="769988" y="1368209"/>
            <a:ext cx="432135" cy="284005"/>
          </a:xfrm>
          <a:custGeom>
            <a:avLst/>
            <a:gdLst/>
            <a:ahLst/>
            <a:cxnLst/>
            <a:rect l="l" t="t" r="r" b="b"/>
            <a:pathLst>
              <a:path w="3240006" h="2129375" extrusionOk="0">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592" name="Google Shape;592;p36"/>
          <p:cNvSpPr txBox="1"/>
          <p:nvPr/>
        </p:nvSpPr>
        <p:spPr>
          <a:xfrm>
            <a:off x="3048000" y="279083"/>
            <a:ext cx="8656320" cy="725167"/>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3600"/>
              <a:buFont typeface="Calibri"/>
              <a:buNone/>
            </a:pPr>
            <a:r>
              <a:rPr lang="en-US" sz="3600">
                <a:solidFill>
                  <a:schemeClr val="dk1"/>
                </a:solidFill>
                <a:latin typeface="Calibri"/>
                <a:ea typeface="Calibri"/>
                <a:cs typeface="Calibri"/>
                <a:sym typeface="Calibri"/>
              </a:rPr>
              <a:t>Självbedömningstest</a:t>
            </a:r>
            <a:endParaRPr sz="3600">
              <a:solidFill>
                <a:schemeClr val="dk1"/>
              </a:solidFill>
              <a:latin typeface="Calibri"/>
              <a:ea typeface="Calibri"/>
              <a:cs typeface="Calibri"/>
              <a:sym typeface="Calibri"/>
            </a:endParaRPr>
          </a:p>
        </p:txBody>
      </p:sp>
      <p:pic>
        <p:nvPicPr>
          <p:cNvPr id="593" name="Google Shape;593;p36"/>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907007" y="1120465"/>
            <a:ext cx="4066627" cy="3872846"/>
          </a:xfrm>
          <a:prstGeom prst="rect">
            <a:avLst/>
          </a:prstGeom>
          <a:noFill/>
          <a:ln>
            <a:noFill/>
          </a:ln>
        </p:spPr>
      </p:pic>
      <p:sp>
        <p:nvSpPr>
          <p:cNvPr id="594" name="Google Shape;594;p36"/>
          <p:cNvSpPr/>
          <p:nvPr/>
        </p:nvSpPr>
        <p:spPr>
          <a:xfrm>
            <a:off x="7911774" y="1120465"/>
            <a:ext cx="4071152" cy="3872845"/>
          </a:xfrm>
          <a:prstGeom prst="rect">
            <a:avLst/>
          </a:prstGeom>
          <a:solidFill>
            <a:schemeClr val="lt1">
              <a:alpha val="28627"/>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5" name="Google Shape;595;p36"/>
          <p:cNvSpPr txBox="1"/>
          <p:nvPr/>
        </p:nvSpPr>
        <p:spPr>
          <a:xfrm>
            <a:off x="315655" y="1974856"/>
            <a:ext cx="3601461" cy="34427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rgbClr val="595959"/>
                </a:solidFill>
                <a:latin typeface="Calibri"/>
                <a:ea typeface="Calibri"/>
                <a:cs typeface="Calibri"/>
                <a:sym typeface="Calibri"/>
              </a:rPr>
              <a:t>1. </a:t>
            </a:r>
            <a:r>
              <a:rPr lang="en-US" sz="1600">
                <a:solidFill>
                  <a:srgbClr val="3F3F3F"/>
                </a:solidFill>
                <a:latin typeface="Calibri"/>
                <a:ea typeface="Calibri"/>
                <a:cs typeface="Calibri"/>
                <a:sym typeface="Calibri"/>
              </a:rPr>
              <a:t>Välj en eller flera saker som måste beaktas när du planerar en datasökning:​</a:t>
            </a:r>
            <a:endParaRPr sz="1600">
              <a:solidFill>
                <a:srgbClr val="3F3F3F"/>
              </a:solidFill>
              <a:latin typeface="Calibri"/>
              <a:ea typeface="Calibri"/>
              <a:cs typeface="Calibri"/>
              <a:sym typeface="Calibri"/>
            </a:endParaRPr>
          </a:p>
        </p:txBody>
      </p:sp>
      <p:sp>
        <p:nvSpPr>
          <p:cNvPr id="596" name="Google Shape;596;p36"/>
          <p:cNvSpPr txBox="1"/>
          <p:nvPr/>
        </p:nvSpPr>
        <p:spPr>
          <a:xfrm>
            <a:off x="315655" y="2751217"/>
            <a:ext cx="3999170" cy="828000"/>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rgbClr val="3F3F3F"/>
              </a:buClr>
              <a:buSzPts val="1600"/>
              <a:buFont typeface="Calibri"/>
              <a:buChar char="-"/>
            </a:pPr>
            <a:r>
              <a:rPr lang="en-US" sz="1600">
                <a:solidFill>
                  <a:srgbClr val="3F3F3F"/>
                </a:solidFill>
                <a:latin typeface="Calibri"/>
                <a:ea typeface="Calibri"/>
                <a:cs typeface="Calibri"/>
                <a:sym typeface="Calibri"/>
              </a:rPr>
              <a:t>Undersökt fråga som ska besvaras</a:t>
            </a:r>
            <a:endParaRPr sz="1800">
              <a:solidFill>
                <a:srgbClr val="3F3F3F"/>
              </a:solidFill>
              <a:latin typeface="Calibri"/>
              <a:ea typeface="Calibri"/>
              <a:cs typeface="Calibri"/>
              <a:sym typeface="Calibri"/>
            </a:endParaRPr>
          </a:p>
          <a:p>
            <a:pPr marL="285750" marR="0" lvl="0" indent="-285750" algn="l" rtl="0">
              <a:spcBef>
                <a:spcPts val="0"/>
              </a:spcBef>
              <a:spcAft>
                <a:spcPts val="0"/>
              </a:spcAft>
              <a:buClr>
                <a:srgbClr val="3F3F3F"/>
              </a:buClr>
              <a:buSzPts val="1600"/>
              <a:buFont typeface="Calibri"/>
              <a:buChar char="-"/>
            </a:pPr>
            <a:r>
              <a:rPr lang="en-US" sz="1600">
                <a:solidFill>
                  <a:srgbClr val="3F3F3F"/>
                </a:solidFill>
                <a:latin typeface="Calibri"/>
                <a:ea typeface="Calibri"/>
                <a:cs typeface="Calibri"/>
                <a:sym typeface="Calibri"/>
              </a:rPr>
              <a:t>Nödvändiga resurser</a:t>
            </a:r>
            <a:endParaRPr sz="1800">
              <a:solidFill>
                <a:srgbClr val="3F3F3F"/>
              </a:solidFill>
              <a:latin typeface="Calibri"/>
              <a:ea typeface="Calibri"/>
              <a:cs typeface="Calibri"/>
              <a:sym typeface="Calibri"/>
            </a:endParaRPr>
          </a:p>
          <a:p>
            <a:pPr marL="285750" marR="0" lvl="0" indent="-285750" algn="l" rtl="0">
              <a:spcBef>
                <a:spcPts val="0"/>
              </a:spcBef>
              <a:spcAft>
                <a:spcPts val="0"/>
              </a:spcAft>
              <a:buClr>
                <a:srgbClr val="3F3F3F"/>
              </a:buClr>
              <a:buSzPts val="1600"/>
              <a:buFont typeface="Calibri"/>
              <a:buChar char="-"/>
            </a:pPr>
            <a:r>
              <a:rPr lang="en-US" sz="1600">
                <a:solidFill>
                  <a:srgbClr val="3F3F3F"/>
                </a:solidFill>
                <a:latin typeface="Calibri"/>
                <a:ea typeface="Calibri"/>
                <a:cs typeface="Calibri"/>
                <a:sym typeface="Calibri"/>
              </a:rPr>
              <a:t>Information som redan finns</a:t>
            </a:r>
            <a:endParaRPr sz="1600">
              <a:solidFill>
                <a:srgbClr val="3F3F3F"/>
              </a:solidFill>
              <a:latin typeface="Calibri"/>
              <a:ea typeface="Calibri"/>
              <a:cs typeface="Calibri"/>
              <a:sym typeface="Calibri"/>
            </a:endParaRPr>
          </a:p>
          <a:p>
            <a:pPr marL="285750" marR="0" lvl="0" indent="-285750" algn="l" rtl="0">
              <a:spcBef>
                <a:spcPts val="0"/>
              </a:spcBef>
              <a:spcAft>
                <a:spcPts val="0"/>
              </a:spcAft>
              <a:buClr>
                <a:srgbClr val="3F3F3F"/>
              </a:buClr>
              <a:buSzPts val="1600"/>
              <a:buFont typeface="Calibri"/>
              <a:buChar char="-"/>
            </a:pPr>
            <a:r>
              <a:rPr lang="en-US" sz="1600">
                <a:solidFill>
                  <a:srgbClr val="3F3F3F"/>
                </a:solidFill>
                <a:latin typeface="Calibri"/>
                <a:ea typeface="Calibri"/>
                <a:cs typeface="Calibri"/>
                <a:sym typeface="Calibri"/>
              </a:rPr>
              <a:t>Nödvändig  information</a:t>
            </a:r>
            <a:endParaRPr/>
          </a:p>
          <a:p>
            <a:pPr marL="285750" marR="0" lvl="0" indent="-285750" algn="l" rtl="0">
              <a:spcBef>
                <a:spcPts val="0"/>
              </a:spcBef>
              <a:spcAft>
                <a:spcPts val="0"/>
              </a:spcAft>
              <a:buClr>
                <a:srgbClr val="3F3F3F"/>
              </a:buClr>
              <a:buSzPts val="1600"/>
              <a:buFont typeface="Calibri"/>
              <a:buChar char="-"/>
            </a:pPr>
            <a:r>
              <a:rPr lang="en-US" sz="1600">
                <a:solidFill>
                  <a:srgbClr val="3F3F3F"/>
                </a:solidFill>
                <a:latin typeface="Calibri"/>
                <a:ea typeface="Calibri"/>
                <a:cs typeface="Calibri"/>
                <a:sym typeface="Calibri"/>
              </a:rPr>
              <a:t>Vem kan hjälpa till med sökningen</a:t>
            </a:r>
            <a:endParaRPr sz="1600">
              <a:solidFill>
                <a:srgbClr val="3F3F3F"/>
              </a:solidFill>
              <a:latin typeface="Calibri"/>
              <a:ea typeface="Calibri"/>
              <a:cs typeface="Calibri"/>
              <a:sym typeface="Calibri"/>
            </a:endParaRPr>
          </a:p>
          <a:p>
            <a:pPr marL="285750" marR="0" lvl="0" indent="-184150" algn="l" rtl="0">
              <a:spcBef>
                <a:spcPts val="0"/>
              </a:spcBef>
              <a:spcAft>
                <a:spcPts val="0"/>
              </a:spcAft>
              <a:buClr>
                <a:schemeClr val="dk1"/>
              </a:buClr>
              <a:buSzPts val="1600"/>
              <a:buFont typeface="Calibri"/>
              <a:buNone/>
            </a:pPr>
            <a:endParaRPr sz="1600">
              <a:solidFill>
                <a:srgbClr val="3F3F3F"/>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pic>
        <p:nvPicPr>
          <p:cNvPr id="601" name="Google Shape;601;p37"/>
          <p:cNvPicPr preferRelativeResize="0"/>
          <p:nvPr/>
        </p:nvPicPr>
        <p:blipFill rotWithShape="1">
          <a:blip r:embed="rId3">
            <a:alphaModFix/>
          </a:blip>
          <a:srcRect/>
          <a:stretch/>
        </p:blipFill>
        <p:spPr>
          <a:xfrm>
            <a:off x="9286035" y="6211204"/>
            <a:ext cx="2895805" cy="636636"/>
          </a:xfrm>
          <a:prstGeom prst="rect">
            <a:avLst/>
          </a:prstGeom>
          <a:noFill/>
          <a:ln>
            <a:noFill/>
          </a:ln>
        </p:spPr>
      </p:pic>
      <p:sp>
        <p:nvSpPr>
          <p:cNvPr id="602" name="Google Shape;602;p37"/>
          <p:cNvSpPr txBox="1"/>
          <p:nvPr/>
        </p:nvSpPr>
        <p:spPr>
          <a:xfrm>
            <a:off x="315655" y="6457890"/>
            <a:ext cx="9567189"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1000">
              <a:solidFill>
                <a:schemeClr val="dk1"/>
              </a:solidFill>
              <a:latin typeface="Calibri"/>
              <a:ea typeface="Calibri"/>
              <a:cs typeface="Calibri"/>
              <a:sym typeface="Calibri"/>
            </a:endParaRPr>
          </a:p>
        </p:txBody>
      </p:sp>
      <p:pic>
        <p:nvPicPr>
          <p:cNvPr id="603" name="Google Shape;603;p37"/>
          <p:cNvPicPr preferRelativeResize="0"/>
          <p:nvPr/>
        </p:nvPicPr>
        <p:blipFill rotWithShape="1">
          <a:blip r:embed="rId4">
            <a:alphaModFix/>
          </a:blip>
          <a:srcRect/>
          <a:stretch/>
        </p:blipFill>
        <p:spPr>
          <a:xfrm>
            <a:off x="0" y="0"/>
            <a:ext cx="2219417" cy="883966"/>
          </a:xfrm>
          <a:prstGeom prst="rect">
            <a:avLst/>
          </a:prstGeom>
          <a:noFill/>
          <a:ln>
            <a:noFill/>
          </a:ln>
        </p:spPr>
      </p:pic>
      <p:sp>
        <p:nvSpPr>
          <p:cNvPr id="604" name="Google Shape;604;p37"/>
          <p:cNvSpPr txBox="1"/>
          <p:nvPr/>
        </p:nvSpPr>
        <p:spPr>
          <a:xfrm>
            <a:off x="421959" y="1818196"/>
            <a:ext cx="4675684" cy="3967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rgbClr val="595959"/>
                </a:solidFill>
                <a:latin typeface="Calibri"/>
                <a:ea typeface="Calibri"/>
                <a:cs typeface="Calibri"/>
                <a:sym typeface="Calibri"/>
              </a:rPr>
              <a:t>4. Vilket av de fem kriterierna för att utvärdera trovärdigheten hos en informationskälla, enligt AOOCC-systemet, motsvarar frågan:</a:t>
            </a:r>
            <a:br>
              <a:rPr lang="en-US" sz="1600">
                <a:solidFill>
                  <a:srgbClr val="595959"/>
                </a:solidFill>
                <a:latin typeface="Calibri"/>
                <a:ea typeface="Calibri"/>
                <a:cs typeface="Calibri"/>
                <a:sym typeface="Calibri"/>
              </a:rPr>
            </a:br>
            <a:r>
              <a:rPr lang="en-US" sz="1600">
                <a:solidFill>
                  <a:srgbClr val="595959"/>
                </a:solidFill>
                <a:latin typeface="Calibri"/>
                <a:ea typeface="Calibri"/>
                <a:cs typeface="Calibri"/>
                <a:sym typeface="Calibri"/>
              </a:rPr>
              <a:t>Är informationen utdaterad?</a:t>
            </a:r>
            <a:endParaRPr/>
          </a:p>
        </p:txBody>
      </p:sp>
      <p:sp>
        <p:nvSpPr>
          <p:cNvPr id="605" name="Google Shape;605;p37"/>
          <p:cNvSpPr txBox="1"/>
          <p:nvPr/>
        </p:nvSpPr>
        <p:spPr>
          <a:xfrm>
            <a:off x="376467" y="2945286"/>
            <a:ext cx="2196000" cy="828000"/>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rgbClr val="3F3F3F"/>
              </a:buClr>
              <a:buSzPts val="1600"/>
              <a:buFont typeface="Calibri"/>
              <a:buChar char="-"/>
            </a:pPr>
            <a:r>
              <a:rPr lang="en-US" sz="1600">
                <a:solidFill>
                  <a:srgbClr val="3F3F3F"/>
                </a:solidFill>
                <a:latin typeface="Calibri"/>
                <a:ea typeface="Calibri"/>
                <a:cs typeface="Calibri"/>
                <a:sym typeface="Calibri"/>
              </a:rPr>
              <a:t>Befogenhet</a:t>
            </a:r>
            <a:endParaRPr sz="1800">
              <a:solidFill>
                <a:srgbClr val="3F3F3F"/>
              </a:solidFill>
              <a:latin typeface="Calibri"/>
              <a:ea typeface="Calibri"/>
              <a:cs typeface="Calibri"/>
              <a:sym typeface="Calibri"/>
            </a:endParaRPr>
          </a:p>
          <a:p>
            <a:pPr marL="285750" marR="0" lvl="0" indent="-285750" algn="l" rtl="0">
              <a:spcBef>
                <a:spcPts val="0"/>
              </a:spcBef>
              <a:spcAft>
                <a:spcPts val="0"/>
              </a:spcAft>
              <a:buClr>
                <a:srgbClr val="3F3F3F"/>
              </a:buClr>
              <a:buSzPts val="1600"/>
              <a:buFont typeface="Calibri"/>
              <a:buChar char="-"/>
            </a:pPr>
            <a:r>
              <a:rPr lang="en-US" sz="1600">
                <a:solidFill>
                  <a:srgbClr val="3F3F3F"/>
                </a:solidFill>
                <a:latin typeface="Calibri"/>
                <a:ea typeface="Calibri"/>
                <a:cs typeface="Calibri"/>
                <a:sym typeface="Calibri"/>
              </a:rPr>
              <a:t>Nogrannhet</a:t>
            </a:r>
            <a:endParaRPr sz="1800">
              <a:solidFill>
                <a:srgbClr val="3F3F3F"/>
              </a:solidFill>
              <a:latin typeface="Calibri"/>
              <a:ea typeface="Calibri"/>
              <a:cs typeface="Calibri"/>
              <a:sym typeface="Calibri"/>
            </a:endParaRPr>
          </a:p>
          <a:p>
            <a:pPr marL="285750" marR="0" lvl="0" indent="-285750" algn="l" rtl="0">
              <a:spcBef>
                <a:spcPts val="0"/>
              </a:spcBef>
              <a:spcAft>
                <a:spcPts val="0"/>
              </a:spcAft>
              <a:buClr>
                <a:srgbClr val="3F3F3F"/>
              </a:buClr>
              <a:buSzPts val="1600"/>
              <a:buFont typeface="Calibri"/>
              <a:buChar char="-"/>
            </a:pPr>
            <a:r>
              <a:rPr lang="en-US" sz="1600">
                <a:solidFill>
                  <a:srgbClr val="3F3F3F"/>
                </a:solidFill>
                <a:latin typeface="Calibri"/>
                <a:ea typeface="Calibri"/>
                <a:cs typeface="Calibri"/>
                <a:sym typeface="Calibri"/>
              </a:rPr>
              <a:t>Objektivitet</a:t>
            </a:r>
            <a:endParaRPr sz="1800">
              <a:solidFill>
                <a:srgbClr val="3F3F3F"/>
              </a:solidFill>
              <a:latin typeface="Calibri"/>
              <a:ea typeface="Calibri"/>
              <a:cs typeface="Calibri"/>
              <a:sym typeface="Calibri"/>
            </a:endParaRPr>
          </a:p>
          <a:p>
            <a:pPr marL="285750" marR="0" lvl="0" indent="-285750" algn="l" rtl="0">
              <a:spcBef>
                <a:spcPts val="0"/>
              </a:spcBef>
              <a:spcAft>
                <a:spcPts val="0"/>
              </a:spcAft>
              <a:buClr>
                <a:srgbClr val="3F3F3F"/>
              </a:buClr>
              <a:buSzPts val="1600"/>
              <a:buFont typeface="Calibri"/>
              <a:buChar char="-"/>
            </a:pPr>
            <a:r>
              <a:rPr lang="en-US" sz="1600">
                <a:solidFill>
                  <a:srgbClr val="3F3F3F"/>
                </a:solidFill>
                <a:latin typeface="Calibri"/>
                <a:ea typeface="Calibri"/>
                <a:cs typeface="Calibri"/>
                <a:sym typeface="Calibri"/>
              </a:rPr>
              <a:t>Spridning</a:t>
            </a:r>
            <a:endParaRPr sz="1800">
              <a:solidFill>
                <a:srgbClr val="3F3F3F"/>
              </a:solidFill>
              <a:latin typeface="Calibri"/>
              <a:ea typeface="Calibri"/>
              <a:cs typeface="Calibri"/>
              <a:sym typeface="Calibri"/>
            </a:endParaRPr>
          </a:p>
          <a:p>
            <a:pPr marL="285750" marR="0" lvl="0" indent="-285750" algn="l" rtl="0">
              <a:spcBef>
                <a:spcPts val="0"/>
              </a:spcBef>
              <a:spcAft>
                <a:spcPts val="0"/>
              </a:spcAft>
              <a:buClr>
                <a:srgbClr val="3F3F3F"/>
              </a:buClr>
              <a:buSzPts val="1600"/>
              <a:buFont typeface="Calibri"/>
              <a:buChar char="-"/>
            </a:pPr>
            <a:r>
              <a:rPr lang="en-US" sz="1600">
                <a:solidFill>
                  <a:srgbClr val="3F3F3F"/>
                </a:solidFill>
                <a:latin typeface="Calibri"/>
                <a:ea typeface="Calibri"/>
                <a:cs typeface="Calibri"/>
                <a:sym typeface="Calibri"/>
              </a:rPr>
              <a:t>Täckning</a:t>
            </a:r>
            <a:endParaRPr sz="1800">
              <a:solidFill>
                <a:srgbClr val="3F3F3F"/>
              </a:solidFill>
              <a:latin typeface="Calibri"/>
              <a:ea typeface="Calibri"/>
              <a:cs typeface="Calibri"/>
              <a:sym typeface="Calibri"/>
            </a:endParaRPr>
          </a:p>
        </p:txBody>
      </p:sp>
      <p:sp>
        <p:nvSpPr>
          <p:cNvPr id="606" name="Google Shape;606;p37"/>
          <p:cNvSpPr/>
          <p:nvPr/>
        </p:nvSpPr>
        <p:spPr>
          <a:xfrm>
            <a:off x="675665" y="1009298"/>
            <a:ext cx="754393" cy="754393"/>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1">
              <a:solidFill>
                <a:schemeClr val="accent2"/>
              </a:solidFill>
              <a:latin typeface="Calibri"/>
              <a:ea typeface="Calibri"/>
              <a:cs typeface="Calibri"/>
              <a:sym typeface="Calibri"/>
            </a:endParaRPr>
          </a:p>
        </p:txBody>
      </p:sp>
      <p:sp>
        <p:nvSpPr>
          <p:cNvPr id="607" name="Google Shape;607;p37"/>
          <p:cNvSpPr txBox="1"/>
          <p:nvPr/>
        </p:nvSpPr>
        <p:spPr>
          <a:xfrm>
            <a:off x="4853732" y="1892927"/>
            <a:ext cx="2890093" cy="46749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rgbClr val="595959"/>
                </a:solidFill>
                <a:latin typeface="Calibri"/>
                <a:ea typeface="Calibri"/>
                <a:cs typeface="Calibri"/>
                <a:sym typeface="Calibri"/>
              </a:rPr>
              <a:t>5. Bokstäverna CMS står för Content Management Supervision. </a:t>
            </a:r>
            <a:endParaRPr sz="1600">
              <a:solidFill>
                <a:srgbClr val="595959"/>
              </a:solidFill>
              <a:latin typeface="Calibri"/>
              <a:ea typeface="Calibri"/>
              <a:cs typeface="Calibri"/>
              <a:sym typeface="Calibri"/>
            </a:endParaRPr>
          </a:p>
        </p:txBody>
      </p:sp>
      <p:sp>
        <p:nvSpPr>
          <p:cNvPr id="608" name="Google Shape;608;p37"/>
          <p:cNvSpPr txBox="1"/>
          <p:nvPr/>
        </p:nvSpPr>
        <p:spPr>
          <a:xfrm>
            <a:off x="4828504" y="2681936"/>
            <a:ext cx="2196000" cy="828000"/>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rgbClr val="3F3F3F"/>
              </a:buClr>
              <a:buSzPts val="1600"/>
              <a:buFont typeface="Calibri"/>
              <a:buChar char="-"/>
            </a:pPr>
            <a:r>
              <a:rPr lang="en-US" sz="1600">
                <a:solidFill>
                  <a:srgbClr val="3F3F3F"/>
                </a:solidFill>
                <a:latin typeface="Calibri"/>
                <a:ea typeface="Calibri"/>
                <a:cs typeface="Calibri"/>
                <a:sym typeface="Calibri"/>
              </a:rPr>
              <a:t>Sant</a:t>
            </a:r>
            <a:endParaRPr sz="1600">
              <a:solidFill>
                <a:srgbClr val="3F3F3F"/>
              </a:solidFill>
              <a:latin typeface="Calibri"/>
              <a:ea typeface="Calibri"/>
              <a:cs typeface="Calibri"/>
              <a:sym typeface="Calibri"/>
            </a:endParaRPr>
          </a:p>
          <a:p>
            <a:pPr marL="285750" marR="0" lvl="0" indent="-285750" algn="l" rtl="0">
              <a:spcBef>
                <a:spcPts val="0"/>
              </a:spcBef>
              <a:spcAft>
                <a:spcPts val="0"/>
              </a:spcAft>
              <a:buClr>
                <a:srgbClr val="3F3F3F"/>
              </a:buClr>
              <a:buSzPts val="1600"/>
              <a:buFont typeface="Calibri"/>
              <a:buChar char="-"/>
            </a:pPr>
            <a:r>
              <a:rPr lang="en-US" sz="1600">
                <a:solidFill>
                  <a:srgbClr val="3F3F3F"/>
                </a:solidFill>
                <a:latin typeface="Calibri"/>
                <a:ea typeface="Calibri"/>
                <a:cs typeface="Calibri"/>
                <a:sym typeface="Calibri"/>
              </a:rPr>
              <a:t>Falskt</a:t>
            </a:r>
            <a:endParaRPr sz="1600">
              <a:solidFill>
                <a:srgbClr val="3F3F3F"/>
              </a:solidFill>
              <a:latin typeface="Calibri"/>
              <a:ea typeface="Calibri"/>
              <a:cs typeface="Calibri"/>
              <a:sym typeface="Calibri"/>
            </a:endParaRPr>
          </a:p>
        </p:txBody>
      </p:sp>
      <p:sp>
        <p:nvSpPr>
          <p:cNvPr id="609" name="Google Shape;609;p37"/>
          <p:cNvSpPr/>
          <p:nvPr/>
        </p:nvSpPr>
        <p:spPr>
          <a:xfrm>
            <a:off x="5172111" y="1004250"/>
            <a:ext cx="754393" cy="754393"/>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1">
              <a:solidFill>
                <a:schemeClr val="lt1"/>
              </a:solidFill>
              <a:latin typeface="Calibri"/>
              <a:ea typeface="Calibri"/>
              <a:cs typeface="Calibri"/>
              <a:sym typeface="Calibri"/>
            </a:endParaRPr>
          </a:p>
        </p:txBody>
      </p:sp>
      <p:sp>
        <p:nvSpPr>
          <p:cNvPr id="610" name="Google Shape;610;p37"/>
          <p:cNvSpPr/>
          <p:nvPr/>
        </p:nvSpPr>
        <p:spPr>
          <a:xfrm>
            <a:off x="5365528" y="1190554"/>
            <a:ext cx="360000" cy="360000"/>
          </a:xfrm>
          <a:custGeom>
            <a:avLst/>
            <a:gdLst/>
            <a:ahLst/>
            <a:cxnLst/>
            <a:rect l="l" t="t" r="r" b="b"/>
            <a:pathLst>
              <a:path w="3240000" h="3240000" extrusionOk="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dk1"/>
              </a:solidFill>
              <a:latin typeface="Calibri"/>
              <a:ea typeface="Calibri"/>
              <a:cs typeface="Calibri"/>
              <a:sym typeface="Calibri"/>
            </a:endParaRPr>
          </a:p>
        </p:txBody>
      </p:sp>
      <p:sp>
        <p:nvSpPr>
          <p:cNvPr id="611" name="Google Shape;611;p37"/>
          <p:cNvSpPr/>
          <p:nvPr/>
        </p:nvSpPr>
        <p:spPr>
          <a:xfrm>
            <a:off x="830800" y="1257042"/>
            <a:ext cx="432135" cy="284005"/>
          </a:xfrm>
          <a:custGeom>
            <a:avLst/>
            <a:gdLst/>
            <a:ahLst/>
            <a:cxnLst/>
            <a:rect l="l" t="t" r="r" b="b"/>
            <a:pathLst>
              <a:path w="3240006" h="2129375" extrusionOk="0">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612" name="Google Shape;612;p37"/>
          <p:cNvSpPr txBox="1"/>
          <p:nvPr/>
        </p:nvSpPr>
        <p:spPr>
          <a:xfrm>
            <a:off x="3048000" y="279083"/>
            <a:ext cx="8656320" cy="725167"/>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3600"/>
              <a:buFont typeface="Calibri"/>
              <a:buNone/>
            </a:pPr>
            <a:r>
              <a:rPr lang="en-US" sz="3600">
                <a:solidFill>
                  <a:schemeClr val="dk1"/>
                </a:solidFill>
                <a:latin typeface="Calibri"/>
                <a:ea typeface="Calibri"/>
                <a:cs typeface="Calibri"/>
                <a:sym typeface="Calibri"/>
              </a:rPr>
              <a:t>Självbedömningstest</a:t>
            </a:r>
            <a:endParaRPr sz="3600">
              <a:solidFill>
                <a:schemeClr val="dk1"/>
              </a:solidFill>
              <a:latin typeface="Calibri"/>
              <a:ea typeface="Calibri"/>
              <a:cs typeface="Calibri"/>
              <a:sym typeface="Calibri"/>
            </a:endParaRPr>
          </a:p>
        </p:txBody>
      </p:sp>
      <p:sp>
        <p:nvSpPr>
          <p:cNvPr id="613" name="Google Shape;613;p37"/>
          <p:cNvSpPr txBox="1"/>
          <p:nvPr/>
        </p:nvSpPr>
        <p:spPr>
          <a:xfrm>
            <a:off x="2176675" y="4094752"/>
            <a:ext cx="6029471" cy="26097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rgbClr val="595959"/>
                </a:solidFill>
                <a:latin typeface="Calibri"/>
                <a:ea typeface="Calibri"/>
                <a:cs typeface="Calibri"/>
                <a:sym typeface="Calibri"/>
              </a:rPr>
              <a:t>6. Thibodeau, (2002) föreslår att ett digitalt bevarande bör ta hänsyn till följande fyra åtgärder när man väljer en bevarandestrategi. Vilken åtgärd avser det valda schemat som måste vara tillräckligt kapabelt att tillämpas på obestämd tid?</a:t>
            </a:r>
            <a:endParaRPr sz="1600">
              <a:solidFill>
                <a:srgbClr val="595959"/>
              </a:solidFill>
              <a:latin typeface="Calibri"/>
              <a:ea typeface="Calibri"/>
              <a:cs typeface="Calibri"/>
              <a:sym typeface="Calibri"/>
            </a:endParaRPr>
          </a:p>
        </p:txBody>
      </p:sp>
      <p:sp>
        <p:nvSpPr>
          <p:cNvPr id="614" name="Google Shape;614;p37"/>
          <p:cNvSpPr txBox="1"/>
          <p:nvPr/>
        </p:nvSpPr>
        <p:spPr>
          <a:xfrm>
            <a:off x="2176675" y="5119962"/>
            <a:ext cx="3116322" cy="828000"/>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rgbClr val="3F3F3F"/>
              </a:buClr>
              <a:buSzPts val="1600"/>
              <a:buFont typeface="Calibri"/>
              <a:buChar char="-"/>
            </a:pPr>
            <a:r>
              <a:rPr lang="en-US" sz="1600">
                <a:solidFill>
                  <a:srgbClr val="3F3F3F"/>
                </a:solidFill>
                <a:latin typeface="Calibri"/>
                <a:ea typeface="Calibri"/>
                <a:cs typeface="Calibri"/>
                <a:sym typeface="Calibri"/>
              </a:rPr>
              <a:t>Genomförbarhet</a:t>
            </a:r>
            <a:endParaRPr sz="1600">
              <a:solidFill>
                <a:srgbClr val="3F3F3F"/>
              </a:solidFill>
              <a:latin typeface="Calibri"/>
              <a:ea typeface="Calibri"/>
              <a:cs typeface="Calibri"/>
              <a:sym typeface="Calibri"/>
            </a:endParaRPr>
          </a:p>
          <a:p>
            <a:pPr marL="285750" marR="0" lvl="0" indent="-285750" algn="l" rtl="0">
              <a:spcBef>
                <a:spcPts val="0"/>
              </a:spcBef>
              <a:spcAft>
                <a:spcPts val="0"/>
              </a:spcAft>
              <a:buClr>
                <a:srgbClr val="3F3F3F"/>
              </a:buClr>
              <a:buSzPts val="1600"/>
              <a:buFont typeface="Calibri"/>
              <a:buChar char="-"/>
            </a:pPr>
            <a:r>
              <a:rPr lang="en-US" sz="1600">
                <a:solidFill>
                  <a:srgbClr val="3F3F3F"/>
                </a:solidFill>
                <a:latin typeface="Calibri"/>
                <a:ea typeface="Calibri"/>
                <a:cs typeface="Calibri"/>
                <a:sym typeface="Calibri"/>
              </a:rPr>
              <a:t>Hållbarhet</a:t>
            </a:r>
            <a:endParaRPr sz="1600">
              <a:solidFill>
                <a:srgbClr val="3F3F3F"/>
              </a:solidFill>
              <a:latin typeface="Calibri"/>
              <a:ea typeface="Calibri"/>
              <a:cs typeface="Calibri"/>
              <a:sym typeface="Calibri"/>
            </a:endParaRPr>
          </a:p>
          <a:p>
            <a:pPr marL="285750" marR="0" lvl="0" indent="-285750" algn="l" rtl="0">
              <a:spcBef>
                <a:spcPts val="0"/>
              </a:spcBef>
              <a:spcAft>
                <a:spcPts val="0"/>
              </a:spcAft>
              <a:buClr>
                <a:srgbClr val="3F3F3F"/>
              </a:buClr>
              <a:buSzPts val="1600"/>
              <a:buFont typeface="Calibri"/>
              <a:buChar char="-"/>
            </a:pPr>
            <a:r>
              <a:rPr lang="en-US" sz="1600">
                <a:solidFill>
                  <a:srgbClr val="3F3F3F"/>
                </a:solidFill>
                <a:latin typeface="Calibri"/>
                <a:ea typeface="Calibri"/>
                <a:cs typeface="Calibri"/>
                <a:sym typeface="Calibri"/>
              </a:rPr>
              <a:t>Praktiskhet</a:t>
            </a:r>
            <a:endParaRPr sz="1600">
              <a:solidFill>
                <a:srgbClr val="3F3F3F"/>
              </a:solidFill>
              <a:latin typeface="Calibri"/>
              <a:ea typeface="Calibri"/>
              <a:cs typeface="Calibri"/>
              <a:sym typeface="Calibri"/>
            </a:endParaRPr>
          </a:p>
          <a:p>
            <a:pPr marL="285750" marR="0" lvl="0" indent="-285750" algn="l" rtl="0">
              <a:spcBef>
                <a:spcPts val="0"/>
              </a:spcBef>
              <a:spcAft>
                <a:spcPts val="0"/>
              </a:spcAft>
              <a:buClr>
                <a:srgbClr val="3F3F3F"/>
              </a:buClr>
              <a:buSzPts val="1600"/>
              <a:buFont typeface="Calibri"/>
              <a:buChar char="-"/>
            </a:pPr>
            <a:r>
              <a:rPr lang="en-US" sz="1600">
                <a:solidFill>
                  <a:srgbClr val="3F3F3F"/>
                </a:solidFill>
                <a:latin typeface="Calibri"/>
                <a:ea typeface="Calibri"/>
                <a:cs typeface="Calibri"/>
                <a:sym typeface="Calibri"/>
              </a:rPr>
              <a:t>Lämplighet</a:t>
            </a:r>
            <a:endParaRPr/>
          </a:p>
        </p:txBody>
      </p:sp>
      <p:sp>
        <p:nvSpPr>
          <p:cNvPr id="615" name="Google Shape;615;p37"/>
          <p:cNvSpPr/>
          <p:nvPr/>
        </p:nvSpPr>
        <p:spPr>
          <a:xfrm>
            <a:off x="2499519" y="3096634"/>
            <a:ext cx="754393" cy="754393"/>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1">
              <a:solidFill>
                <a:schemeClr val="lt1"/>
              </a:solidFill>
              <a:latin typeface="Calibri"/>
              <a:ea typeface="Calibri"/>
              <a:cs typeface="Calibri"/>
              <a:sym typeface="Calibri"/>
            </a:endParaRPr>
          </a:p>
        </p:txBody>
      </p:sp>
      <p:sp>
        <p:nvSpPr>
          <p:cNvPr id="616" name="Google Shape;616;p37"/>
          <p:cNvSpPr/>
          <p:nvPr/>
        </p:nvSpPr>
        <p:spPr>
          <a:xfrm>
            <a:off x="5464447" y="6436426"/>
            <a:ext cx="341413" cy="408098"/>
          </a:xfrm>
          <a:custGeom>
            <a:avLst/>
            <a:gdLst/>
            <a:ahLst/>
            <a:cxnLst/>
            <a:rect l="l" t="t" r="r" b="b"/>
            <a:pathLst>
              <a:path w="2688046" h="3213079" extrusionOk="0">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dk1"/>
              </a:solidFill>
              <a:latin typeface="Calibri"/>
              <a:ea typeface="Calibri"/>
              <a:cs typeface="Calibri"/>
              <a:sym typeface="Calibri"/>
            </a:endParaRPr>
          </a:p>
        </p:txBody>
      </p:sp>
      <p:sp>
        <p:nvSpPr>
          <p:cNvPr id="617" name="Google Shape;617;p37"/>
          <p:cNvSpPr/>
          <p:nvPr/>
        </p:nvSpPr>
        <p:spPr>
          <a:xfrm>
            <a:off x="2674023" y="3276761"/>
            <a:ext cx="411575" cy="344044"/>
          </a:xfrm>
          <a:custGeom>
            <a:avLst/>
            <a:gdLst/>
            <a:ahLst/>
            <a:cxnLst/>
            <a:rect l="l" t="t" r="r" b="b"/>
            <a:pathLst>
              <a:path w="3186824" h="2663936" extrusionOk="0">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618" name="Google Shape;618;p37"/>
          <p:cNvSpPr/>
          <p:nvPr/>
        </p:nvSpPr>
        <p:spPr>
          <a:xfrm>
            <a:off x="2055292" y="3217928"/>
            <a:ext cx="432135" cy="284005"/>
          </a:xfrm>
          <a:custGeom>
            <a:avLst/>
            <a:gdLst/>
            <a:ahLst/>
            <a:cxnLst/>
            <a:rect l="l" t="t" r="r" b="b"/>
            <a:pathLst>
              <a:path w="3240006" h="2129375" extrusionOk="0">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619" name="Google Shape;619;p37"/>
          <p:cNvSpPr txBox="1"/>
          <p:nvPr/>
        </p:nvSpPr>
        <p:spPr>
          <a:xfrm>
            <a:off x="8567713" y="4897009"/>
            <a:ext cx="2890093" cy="46749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rgbClr val="595959"/>
                </a:solidFill>
                <a:latin typeface="Calibri"/>
                <a:ea typeface="Calibri"/>
                <a:cs typeface="Calibri"/>
                <a:sym typeface="Calibri"/>
              </a:rPr>
              <a:t>7. Bokstäverna GDPR står för  General Data Privacy Reality. </a:t>
            </a:r>
            <a:endParaRPr/>
          </a:p>
        </p:txBody>
      </p:sp>
      <p:sp>
        <p:nvSpPr>
          <p:cNvPr id="620" name="Google Shape;620;p37"/>
          <p:cNvSpPr txBox="1"/>
          <p:nvPr/>
        </p:nvSpPr>
        <p:spPr>
          <a:xfrm>
            <a:off x="8565231" y="5538167"/>
            <a:ext cx="2196000" cy="828000"/>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rgbClr val="3F3F3F"/>
              </a:buClr>
              <a:buSzPts val="1600"/>
              <a:buFont typeface="Calibri"/>
              <a:buChar char="-"/>
            </a:pPr>
            <a:r>
              <a:rPr lang="en-US" sz="1600">
                <a:solidFill>
                  <a:srgbClr val="3F3F3F"/>
                </a:solidFill>
                <a:latin typeface="Calibri"/>
                <a:ea typeface="Calibri"/>
                <a:cs typeface="Calibri"/>
                <a:sym typeface="Calibri"/>
              </a:rPr>
              <a:t>Sant</a:t>
            </a:r>
            <a:endParaRPr sz="1600">
              <a:solidFill>
                <a:srgbClr val="3F3F3F"/>
              </a:solidFill>
              <a:latin typeface="Calibri"/>
              <a:ea typeface="Calibri"/>
              <a:cs typeface="Calibri"/>
              <a:sym typeface="Calibri"/>
            </a:endParaRPr>
          </a:p>
          <a:p>
            <a:pPr marL="285750" marR="0" lvl="0" indent="-285750" algn="l" rtl="0">
              <a:spcBef>
                <a:spcPts val="0"/>
              </a:spcBef>
              <a:spcAft>
                <a:spcPts val="0"/>
              </a:spcAft>
              <a:buClr>
                <a:srgbClr val="3F3F3F"/>
              </a:buClr>
              <a:buSzPts val="1600"/>
              <a:buFont typeface="Calibri"/>
              <a:buChar char="-"/>
            </a:pPr>
            <a:r>
              <a:rPr lang="en-US" sz="1600">
                <a:solidFill>
                  <a:srgbClr val="3F3F3F"/>
                </a:solidFill>
                <a:latin typeface="Calibri"/>
                <a:ea typeface="Calibri"/>
                <a:cs typeface="Calibri"/>
                <a:sym typeface="Calibri"/>
              </a:rPr>
              <a:t>Falskt</a:t>
            </a:r>
            <a:endParaRPr sz="1600">
              <a:solidFill>
                <a:srgbClr val="3F3F3F"/>
              </a:solidFill>
              <a:latin typeface="Calibri"/>
              <a:ea typeface="Calibri"/>
              <a:cs typeface="Calibri"/>
              <a:sym typeface="Calibri"/>
            </a:endParaRPr>
          </a:p>
        </p:txBody>
      </p:sp>
      <p:sp>
        <p:nvSpPr>
          <p:cNvPr id="621" name="Google Shape;621;p37"/>
          <p:cNvSpPr/>
          <p:nvPr/>
        </p:nvSpPr>
        <p:spPr>
          <a:xfrm>
            <a:off x="8908838" y="3860481"/>
            <a:ext cx="754393" cy="754393"/>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1">
              <a:solidFill>
                <a:schemeClr val="lt1"/>
              </a:solidFill>
              <a:latin typeface="Calibri"/>
              <a:ea typeface="Calibri"/>
              <a:cs typeface="Calibri"/>
              <a:sym typeface="Calibri"/>
            </a:endParaRPr>
          </a:p>
        </p:txBody>
      </p:sp>
      <p:sp>
        <p:nvSpPr>
          <p:cNvPr id="622" name="Google Shape;622;p37"/>
          <p:cNvSpPr/>
          <p:nvPr/>
        </p:nvSpPr>
        <p:spPr>
          <a:xfrm>
            <a:off x="9102255" y="4046785"/>
            <a:ext cx="360000" cy="360000"/>
          </a:xfrm>
          <a:custGeom>
            <a:avLst/>
            <a:gdLst/>
            <a:ahLst/>
            <a:cxnLst/>
            <a:rect l="l" t="t" r="r" b="b"/>
            <a:pathLst>
              <a:path w="3240000" h="3240000" extrusionOk="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dk1"/>
              </a:solidFill>
              <a:latin typeface="Calibri"/>
              <a:ea typeface="Calibri"/>
              <a:cs typeface="Calibri"/>
              <a:sym typeface="Calibri"/>
            </a:endParaRPr>
          </a:p>
        </p:txBody>
      </p:sp>
      <p:pic>
        <p:nvPicPr>
          <p:cNvPr id="623" name="Google Shape;623;p37"/>
          <p:cNvPicPr preferRelativeResize="0"/>
          <p:nvPr/>
        </p:nvPicPr>
        <p:blipFill rotWithShape="1">
          <a:blip r:embed="rId5">
            <a:alphaModFix/>
          </a:blip>
          <a:srcRect/>
          <a:stretch/>
        </p:blipFill>
        <p:spPr>
          <a:xfrm>
            <a:off x="7778759" y="526380"/>
            <a:ext cx="4178353" cy="2350324"/>
          </a:xfrm>
          <a:prstGeom prst="roundRect">
            <a:avLst>
              <a:gd name="adj" fmla="val 8594"/>
            </a:avLst>
          </a:prstGeom>
          <a:solidFill>
            <a:srgbClr val="ECECEC"/>
          </a:solidFill>
          <a:ln>
            <a:noFill/>
          </a:ln>
          <a:effectLst>
            <a:reflection stA="38000" endPos="28000" dist="5000" dir="5400000" sy="-100000" algn="bl" rotWithShape="0"/>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38"/>
          <p:cNvSpPr txBox="1">
            <a:spLocks noGrp="1"/>
          </p:cNvSpPr>
          <p:nvPr>
            <p:ph type="ctrTitle"/>
          </p:nvPr>
        </p:nvSpPr>
        <p:spPr>
          <a:xfrm>
            <a:off x="7396246" y="1624226"/>
            <a:ext cx="4473369" cy="3031244"/>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Clr>
                <a:schemeClr val="dk2"/>
              </a:buClr>
              <a:buSzPts val="4800"/>
              <a:buFont typeface="Calibri"/>
              <a:buNone/>
            </a:pPr>
            <a:r>
              <a:rPr lang="en-US" b="1"/>
              <a:t>Tack!</a:t>
            </a:r>
            <a:endParaRPr b="1">
              <a:solidFill>
                <a:srgbClr val="266C9F"/>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pic>
        <p:nvPicPr>
          <p:cNvPr id="633" name="Google Shape;633;p39"/>
          <p:cNvPicPr preferRelativeResize="0"/>
          <p:nvPr/>
        </p:nvPicPr>
        <p:blipFill rotWithShape="1">
          <a:blip r:embed="rId3">
            <a:alphaModFix/>
          </a:blip>
          <a:srcRect/>
          <a:stretch/>
        </p:blipFill>
        <p:spPr>
          <a:xfrm>
            <a:off x="9286035" y="6211204"/>
            <a:ext cx="2895805" cy="636636"/>
          </a:xfrm>
          <a:prstGeom prst="rect">
            <a:avLst/>
          </a:prstGeom>
          <a:noFill/>
          <a:ln>
            <a:noFill/>
          </a:ln>
        </p:spPr>
      </p:pic>
      <p:sp>
        <p:nvSpPr>
          <p:cNvPr id="634" name="Google Shape;634;p39"/>
          <p:cNvSpPr txBox="1"/>
          <p:nvPr/>
        </p:nvSpPr>
        <p:spPr>
          <a:xfrm>
            <a:off x="315655" y="6457890"/>
            <a:ext cx="9567189"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1000">
              <a:solidFill>
                <a:schemeClr val="dk1"/>
              </a:solidFill>
              <a:latin typeface="Calibri"/>
              <a:ea typeface="Calibri"/>
              <a:cs typeface="Calibri"/>
              <a:sym typeface="Calibri"/>
            </a:endParaRPr>
          </a:p>
        </p:txBody>
      </p:sp>
      <p:pic>
        <p:nvPicPr>
          <p:cNvPr id="635" name="Google Shape;635;p39"/>
          <p:cNvPicPr preferRelativeResize="0"/>
          <p:nvPr/>
        </p:nvPicPr>
        <p:blipFill rotWithShape="1">
          <a:blip r:embed="rId4">
            <a:alphaModFix/>
          </a:blip>
          <a:srcRect/>
          <a:stretch/>
        </p:blipFill>
        <p:spPr>
          <a:xfrm>
            <a:off x="0" y="0"/>
            <a:ext cx="2219417" cy="883966"/>
          </a:xfrm>
          <a:prstGeom prst="rect">
            <a:avLst/>
          </a:prstGeom>
          <a:noFill/>
          <a:ln>
            <a:noFill/>
          </a:ln>
        </p:spPr>
      </p:pic>
      <p:sp>
        <p:nvSpPr>
          <p:cNvPr id="636" name="Google Shape;636;p39"/>
          <p:cNvSpPr txBox="1"/>
          <p:nvPr/>
        </p:nvSpPr>
        <p:spPr>
          <a:xfrm>
            <a:off x="315655" y="1974856"/>
            <a:ext cx="3601461" cy="34427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rgbClr val="595959"/>
                </a:solidFill>
                <a:latin typeface="Calibri"/>
                <a:ea typeface="Calibri"/>
                <a:cs typeface="Calibri"/>
                <a:sym typeface="Calibri"/>
              </a:rPr>
              <a:t>1. </a:t>
            </a:r>
            <a:r>
              <a:rPr lang="en-US" sz="1600">
                <a:solidFill>
                  <a:srgbClr val="3F3F3F"/>
                </a:solidFill>
                <a:latin typeface="Calibri"/>
                <a:ea typeface="Calibri"/>
                <a:cs typeface="Calibri"/>
                <a:sym typeface="Calibri"/>
              </a:rPr>
              <a:t>Välj en eller flera saker som måste beaktas när du planerar en datasökning: </a:t>
            </a:r>
            <a:endParaRPr sz="1600">
              <a:solidFill>
                <a:srgbClr val="3F3F3F"/>
              </a:solidFill>
              <a:latin typeface="Calibri"/>
              <a:ea typeface="Calibri"/>
              <a:cs typeface="Calibri"/>
              <a:sym typeface="Calibri"/>
            </a:endParaRPr>
          </a:p>
          <a:p>
            <a:pPr marL="0" marR="0" lvl="0" indent="0" algn="l" rtl="0">
              <a:spcBef>
                <a:spcPts val="0"/>
              </a:spcBef>
              <a:spcAft>
                <a:spcPts val="0"/>
              </a:spcAft>
              <a:buNone/>
            </a:pPr>
            <a:endParaRPr sz="1600">
              <a:solidFill>
                <a:srgbClr val="595959"/>
              </a:solidFill>
              <a:latin typeface="Calibri"/>
              <a:ea typeface="Calibri"/>
              <a:cs typeface="Calibri"/>
              <a:sym typeface="Calibri"/>
            </a:endParaRPr>
          </a:p>
        </p:txBody>
      </p:sp>
      <p:sp>
        <p:nvSpPr>
          <p:cNvPr id="637" name="Google Shape;637;p39"/>
          <p:cNvSpPr txBox="1"/>
          <p:nvPr/>
        </p:nvSpPr>
        <p:spPr>
          <a:xfrm>
            <a:off x="315655" y="2603366"/>
            <a:ext cx="3999170" cy="828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600">
              <a:solidFill>
                <a:srgbClr val="3F3F3F"/>
              </a:solidFill>
              <a:latin typeface="Calibri"/>
              <a:ea typeface="Calibri"/>
              <a:cs typeface="Calibri"/>
              <a:sym typeface="Calibri"/>
            </a:endParaRPr>
          </a:p>
          <a:p>
            <a:pPr marL="285750" marR="0" lvl="0" indent="-285750" algn="l" rtl="0">
              <a:spcBef>
                <a:spcPts val="0"/>
              </a:spcBef>
              <a:spcAft>
                <a:spcPts val="0"/>
              </a:spcAft>
              <a:buClr>
                <a:srgbClr val="3F3F3F"/>
              </a:buClr>
              <a:buSzPts val="1600"/>
              <a:buFont typeface="Calibri"/>
              <a:buChar char="-"/>
            </a:pPr>
            <a:r>
              <a:rPr lang="en-US" sz="1600">
                <a:solidFill>
                  <a:srgbClr val="3F3F3F"/>
                </a:solidFill>
                <a:latin typeface="Calibri"/>
                <a:ea typeface="Calibri"/>
                <a:cs typeface="Calibri"/>
                <a:sym typeface="Calibri"/>
              </a:rPr>
              <a:t>Undersökt fråga som ska besvaras (✓)</a:t>
            </a:r>
            <a:endParaRPr sz="1800">
              <a:solidFill>
                <a:srgbClr val="3F3F3F"/>
              </a:solidFill>
              <a:latin typeface="Calibri"/>
              <a:ea typeface="Calibri"/>
              <a:cs typeface="Calibri"/>
              <a:sym typeface="Calibri"/>
            </a:endParaRPr>
          </a:p>
          <a:p>
            <a:pPr marL="285750" marR="0" lvl="0" indent="-285750" algn="l" rtl="0">
              <a:spcBef>
                <a:spcPts val="0"/>
              </a:spcBef>
              <a:spcAft>
                <a:spcPts val="0"/>
              </a:spcAft>
              <a:buClr>
                <a:srgbClr val="3F3F3F"/>
              </a:buClr>
              <a:buSzPts val="1600"/>
              <a:buFont typeface="Calibri"/>
              <a:buChar char="-"/>
            </a:pPr>
            <a:r>
              <a:rPr lang="en-US" sz="1600">
                <a:solidFill>
                  <a:srgbClr val="3F3F3F"/>
                </a:solidFill>
                <a:latin typeface="Calibri"/>
                <a:ea typeface="Calibri"/>
                <a:cs typeface="Calibri"/>
                <a:sym typeface="Calibri"/>
              </a:rPr>
              <a:t>Nödvändiga resurser</a:t>
            </a:r>
            <a:endParaRPr sz="1600">
              <a:solidFill>
                <a:srgbClr val="3F3F3F"/>
              </a:solidFill>
              <a:latin typeface="Calibri"/>
              <a:ea typeface="Calibri"/>
              <a:cs typeface="Calibri"/>
              <a:sym typeface="Calibri"/>
            </a:endParaRPr>
          </a:p>
          <a:p>
            <a:pPr marL="285750" marR="0" lvl="0" indent="-285750" algn="l" rtl="0">
              <a:spcBef>
                <a:spcPts val="0"/>
              </a:spcBef>
              <a:spcAft>
                <a:spcPts val="0"/>
              </a:spcAft>
              <a:buClr>
                <a:srgbClr val="3F3F3F"/>
              </a:buClr>
              <a:buSzPts val="1600"/>
              <a:buFont typeface="Calibri"/>
              <a:buChar char="-"/>
            </a:pPr>
            <a:r>
              <a:rPr lang="en-US" sz="1600">
                <a:solidFill>
                  <a:srgbClr val="3F3F3F"/>
                </a:solidFill>
                <a:latin typeface="Calibri"/>
                <a:ea typeface="Calibri"/>
                <a:cs typeface="Calibri"/>
                <a:sym typeface="Calibri"/>
              </a:rPr>
              <a:t>Information som redan finns (✓)</a:t>
            </a:r>
            <a:endParaRPr/>
          </a:p>
          <a:p>
            <a:pPr marL="285750" marR="0" lvl="0" indent="-285750" algn="l" rtl="0">
              <a:spcBef>
                <a:spcPts val="0"/>
              </a:spcBef>
              <a:spcAft>
                <a:spcPts val="0"/>
              </a:spcAft>
              <a:buClr>
                <a:srgbClr val="3F3F3F"/>
              </a:buClr>
              <a:buSzPts val="1600"/>
              <a:buFont typeface="Calibri"/>
              <a:buChar char="-"/>
            </a:pPr>
            <a:r>
              <a:rPr lang="en-US" sz="1600">
                <a:solidFill>
                  <a:srgbClr val="3F3F3F"/>
                </a:solidFill>
                <a:latin typeface="Calibri"/>
                <a:ea typeface="Calibri"/>
                <a:cs typeface="Calibri"/>
                <a:sym typeface="Calibri"/>
              </a:rPr>
              <a:t>Nödvändig information (✓)</a:t>
            </a:r>
            <a:endParaRPr/>
          </a:p>
          <a:p>
            <a:pPr marL="285750" marR="0" lvl="0" indent="-285750" algn="l" rtl="0">
              <a:spcBef>
                <a:spcPts val="0"/>
              </a:spcBef>
              <a:spcAft>
                <a:spcPts val="0"/>
              </a:spcAft>
              <a:buClr>
                <a:srgbClr val="3F3F3F"/>
              </a:buClr>
              <a:buSzPts val="1600"/>
              <a:buFont typeface="Calibri"/>
              <a:buChar char="-"/>
            </a:pPr>
            <a:r>
              <a:rPr lang="en-US" sz="1600">
                <a:solidFill>
                  <a:srgbClr val="3F3F3F"/>
                </a:solidFill>
                <a:latin typeface="Calibri"/>
                <a:ea typeface="Calibri"/>
                <a:cs typeface="Calibri"/>
                <a:sym typeface="Calibri"/>
              </a:rPr>
              <a:t>Vem kan hjälpa till med sökningen</a:t>
            </a:r>
            <a:endParaRPr sz="1600">
              <a:solidFill>
                <a:srgbClr val="3F3F3F"/>
              </a:solidFill>
              <a:latin typeface="Calibri"/>
              <a:ea typeface="Calibri"/>
              <a:cs typeface="Calibri"/>
              <a:sym typeface="Calibri"/>
            </a:endParaRPr>
          </a:p>
        </p:txBody>
      </p:sp>
      <p:sp>
        <p:nvSpPr>
          <p:cNvPr id="638" name="Google Shape;638;p39"/>
          <p:cNvSpPr txBox="1"/>
          <p:nvPr/>
        </p:nvSpPr>
        <p:spPr>
          <a:xfrm>
            <a:off x="7635060" y="3756939"/>
            <a:ext cx="3473938" cy="20730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rgbClr val="595959"/>
                </a:solidFill>
                <a:latin typeface="Calibri"/>
                <a:ea typeface="Calibri"/>
                <a:cs typeface="Calibri"/>
                <a:sym typeface="Calibri"/>
              </a:rPr>
              <a:t>3. </a:t>
            </a:r>
            <a:r>
              <a:rPr lang="en-US" sz="1600">
                <a:solidFill>
                  <a:srgbClr val="3F3F3F"/>
                </a:solidFill>
                <a:latin typeface="Calibri"/>
                <a:ea typeface="Calibri"/>
                <a:cs typeface="Calibri"/>
                <a:sym typeface="Calibri"/>
              </a:rPr>
              <a:t>Välj fyra kriterier för utvärdering av internetresurser från listan:</a:t>
            </a:r>
            <a:endParaRPr sz="1600">
              <a:solidFill>
                <a:srgbClr val="3F3F3F"/>
              </a:solidFill>
              <a:latin typeface="Calibri"/>
              <a:ea typeface="Calibri"/>
              <a:cs typeface="Calibri"/>
              <a:sym typeface="Calibri"/>
            </a:endParaRPr>
          </a:p>
          <a:p>
            <a:pPr marL="0" marR="0" lvl="0" indent="0" algn="l" rtl="0">
              <a:spcBef>
                <a:spcPts val="0"/>
              </a:spcBef>
              <a:spcAft>
                <a:spcPts val="0"/>
              </a:spcAft>
              <a:buNone/>
            </a:pPr>
            <a:endParaRPr sz="1600">
              <a:solidFill>
                <a:srgbClr val="595959"/>
              </a:solidFill>
              <a:latin typeface="Calibri"/>
              <a:ea typeface="Calibri"/>
              <a:cs typeface="Calibri"/>
              <a:sym typeface="Calibri"/>
            </a:endParaRPr>
          </a:p>
        </p:txBody>
      </p:sp>
      <p:sp>
        <p:nvSpPr>
          <p:cNvPr id="639" name="Google Shape;639;p39"/>
          <p:cNvSpPr txBox="1"/>
          <p:nvPr/>
        </p:nvSpPr>
        <p:spPr>
          <a:xfrm>
            <a:off x="7643192" y="4583092"/>
            <a:ext cx="2933533" cy="828000"/>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rgbClr val="3F3F3F"/>
              </a:buClr>
              <a:buSzPts val="1600"/>
              <a:buFont typeface="Calibri"/>
              <a:buChar char="-"/>
            </a:pPr>
            <a:r>
              <a:rPr lang="en-US" sz="1600">
                <a:solidFill>
                  <a:srgbClr val="3F3F3F"/>
                </a:solidFill>
                <a:latin typeface="Calibri"/>
                <a:ea typeface="Calibri"/>
                <a:cs typeface="Calibri"/>
                <a:sym typeface="Calibri"/>
              </a:rPr>
              <a:t>Precision och befogenhet (✓)</a:t>
            </a:r>
            <a:endParaRPr/>
          </a:p>
          <a:p>
            <a:pPr marL="285750" marR="0" lvl="0" indent="-285750" algn="l" rtl="0">
              <a:spcBef>
                <a:spcPts val="0"/>
              </a:spcBef>
              <a:spcAft>
                <a:spcPts val="0"/>
              </a:spcAft>
              <a:buClr>
                <a:srgbClr val="3F3F3F"/>
              </a:buClr>
              <a:buSzPts val="1600"/>
              <a:buFont typeface="Calibri"/>
              <a:buChar char="-"/>
            </a:pPr>
            <a:r>
              <a:rPr lang="en-US" sz="1600">
                <a:solidFill>
                  <a:srgbClr val="3F3F3F"/>
                </a:solidFill>
                <a:latin typeface="Calibri"/>
                <a:ea typeface="Calibri"/>
                <a:cs typeface="Calibri"/>
                <a:sym typeface="Calibri"/>
              </a:rPr>
              <a:t>Ansvarsskyldighet</a:t>
            </a:r>
            <a:endParaRPr sz="1600">
              <a:solidFill>
                <a:srgbClr val="3F3F3F"/>
              </a:solidFill>
              <a:latin typeface="Calibri"/>
              <a:ea typeface="Calibri"/>
              <a:cs typeface="Calibri"/>
              <a:sym typeface="Calibri"/>
            </a:endParaRPr>
          </a:p>
          <a:p>
            <a:pPr marL="285750" marR="0" lvl="0" indent="-285750" algn="l" rtl="0">
              <a:spcBef>
                <a:spcPts val="0"/>
              </a:spcBef>
              <a:spcAft>
                <a:spcPts val="0"/>
              </a:spcAft>
              <a:buClr>
                <a:srgbClr val="3F3F3F"/>
              </a:buClr>
              <a:buSzPts val="1600"/>
              <a:buFont typeface="Calibri"/>
              <a:buChar char="-"/>
            </a:pPr>
            <a:r>
              <a:rPr lang="en-US" sz="1600">
                <a:solidFill>
                  <a:srgbClr val="3F3F3F"/>
                </a:solidFill>
                <a:latin typeface="Calibri"/>
                <a:ea typeface="Calibri"/>
                <a:cs typeface="Calibri"/>
                <a:sym typeface="Calibri"/>
              </a:rPr>
              <a:t>Objektivitet (✓)</a:t>
            </a:r>
            <a:endParaRPr/>
          </a:p>
          <a:p>
            <a:pPr marL="285750" marR="0" lvl="0" indent="-285750" algn="l" rtl="0">
              <a:spcBef>
                <a:spcPts val="0"/>
              </a:spcBef>
              <a:spcAft>
                <a:spcPts val="0"/>
              </a:spcAft>
              <a:buClr>
                <a:srgbClr val="3F3F3F"/>
              </a:buClr>
              <a:buSzPts val="1600"/>
              <a:buFont typeface="Calibri"/>
              <a:buChar char="-"/>
            </a:pPr>
            <a:r>
              <a:rPr lang="en-US" sz="1600">
                <a:solidFill>
                  <a:srgbClr val="3F3F3F"/>
                </a:solidFill>
                <a:latin typeface="Calibri"/>
                <a:ea typeface="Calibri"/>
                <a:cs typeface="Calibri"/>
                <a:sym typeface="Calibri"/>
              </a:rPr>
              <a:t>Spridning (✓)</a:t>
            </a:r>
            <a:endParaRPr/>
          </a:p>
          <a:p>
            <a:pPr marL="285750" marR="0" lvl="0" indent="-285750" algn="l" rtl="0">
              <a:spcBef>
                <a:spcPts val="0"/>
              </a:spcBef>
              <a:spcAft>
                <a:spcPts val="0"/>
              </a:spcAft>
              <a:buClr>
                <a:srgbClr val="3F3F3F"/>
              </a:buClr>
              <a:buSzPts val="1600"/>
              <a:buFont typeface="Calibri"/>
              <a:buChar char="-"/>
            </a:pPr>
            <a:r>
              <a:rPr lang="en-US" sz="1600">
                <a:solidFill>
                  <a:srgbClr val="3F3F3F"/>
                </a:solidFill>
                <a:latin typeface="Calibri"/>
                <a:ea typeface="Calibri"/>
                <a:cs typeface="Calibri"/>
                <a:sym typeface="Calibri"/>
              </a:rPr>
              <a:t>Syfte</a:t>
            </a:r>
            <a:endParaRPr sz="1600">
              <a:solidFill>
                <a:srgbClr val="3F3F3F"/>
              </a:solidFill>
              <a:latin typeface="Calibri"/>
              <a:ea typeface="Calibri"/>
              <a:cs typeface="Calibri"/>
              <a:sym typeface="Calibri"/>
            </a:endParaRPr>
          </a:p>
          <a:p>
            <a:pPr marL="285750" marR="0" lvl="0" indent="-285750" algn="l" rtl="0">
              <a:spcBef>
                <a:spcPts val="0"/>
              </a:spcBef>
              <a:spcAft>
                <a:spcPts val="0"/>
              </a:spcAft>
              <a:buClr>
                <a:srgbClr val="3F3F3F"/>
              </a:buClr>
              <a:buSzPts val="1600"/>
              <a:buFont typeface="Calibri"/>
              <a:buChar char="-"/>
            </a:pPr>
            <a:r>
              <a:rPr lang="en-US" sz="1600">
                <a:solidFill>
                  <a:srgbClr val="3F3F3F"/>
                </a:solidFill>
                <a:latin typeface="Calibri"/>
                <a:ea typeface="Calibri"/>
                <a:cs typeface="Calibri"/>
                <a:sym typeface="Calibri"/>
              </a:rPr>
              <a:t>Täckning (✓)</a:t>
            </a:r>
            <a:endParaRPr/>
          </a:p>
        </p:txBody>
      </p:sp>
      <p:sp>
        <p:nvSpPr>
          <p:cNvPr id="640" name="Google Shape;640;p39"/>
          <p:cNvSpPr/>
          <p:nvPr/>
        </p:nvSpPr>
        <p:spPr>
          <a:xfrm>
            <a:off x="614853" y="1120465"/>
            <a:ext cx="754393" cy="754393"/>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1">
              <a:solidFill>
                <a:schemeClr val="accent2"/>
              </a:solidFill>
              <a:latin typeface="Calibri"/>
              <a:ea typeface="Calibri"/>
              <a:cs typeface="Calibri"/>
              <a:sym typeface="Calibri"/>
            </a:endParaRPr>
          </a:p>
        </p:txBody>
      </p:sp>
      <p:sp>
        <p:nvSpPr>
          <p:cNvPr id="641" name="Google Shape;641;p39"/>
          <p:cNvSpPr/>
          <p:nvPr/>
        </p:nvSpPr>
        <p:spPr>
          <a:xfrm>
            <a:off x="7957904" y="3009030"/>
            <a:ext cx="754393" cy="754393"/>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1">
              <a:solidFill>
                <a:schemeClr val="lt1"/>
              </a:solidFill>
              <a:latin typeface="Calibri"/>
              <a:ea typeface="Calibri"/>
              <a:cs typeface="Calibri"/>
              <a:sym typeface="Calibri"/>
            </a:endParaRPr>
          </a:p>
        </p:txBody>
      </p:sp>
      <p:sp>
        <p:nvSpPr>
          <p:cNvPr id="642" name="Google Shape;642;p39"/>
          <p:cNvSpPr txBox="1"/>
          <p:nvPr/>
        </p:nvSpPr>
        <p:spPr>
          <a:xfrm>
            <a:off x="4446368" y="1930294"/>
            <a:ext cx="3173632" cy="3888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rgbClr val="595959"/>
                </a:solidFill>
                <a:latin typeface="Calibri"/>
                <a:ea typeface="Calibri"/>
                <a:cs typeface="Calibri"/>
                <a:sym typeface="Calibri"/>
              </a:rPr>
              <a:t>2.</a:t>
            </a:r>
            <a:r>
              <a:rPr lang="en-US" sz="1600">
                <a:solidFill>
                  <a:srgbClr val="3F3F3F"/>
                </a:solidFill>
                <a:latin typeface="Calibri"/>
                <a:ea typeface="Calibri"/>
                <a:cs typeface="Calibri"/>
                <a:sym typeface="Calibri"/>
              </a:rPr>
              <a:t> Bokstäverna CRAAP står för orden </a:t>
            </a:r>
            <a:r>
              <a:rPr lang="en-US" sz="1500" b="1">
                <a:solidFill>
                  <a:schemeClr val="dk1"/>
                </a:solidFill>
                <a:latin typeface="Calibri"/>
                <a:ea typeface="Calibri"/>
                <a:cs typeface="Calibri"/>
                <a:sym typeface="Calibri"/>
              </a:rPr>
              <a:t>C</a:t>
            </a:r>
            <a:r>
              <a:rPr lang="en-US" sz="1500">
                <a:solidFill>
                  <a:schemeClr val="dk1"/>
                </a:solidFill>
                <a:latin typeface="Calibri"/>
                <a:ea typeface="Calibri"/>
                <a:cs typeface="Calibri"/>
                <a:sym typeface="Calibri"/>
              </a:rPr>
              <a:t>urrency </a:t>
            </a:r>
            <a:r>
              <a:rPr lang="en-US" sz="1500" b="1">
                <a:solidFill>
                  <a:schemeClr val="dk1"/>
                </a:solidFill>
                <a:latin typeface="Calibri"/>
                <a:ea typeface="Calibri"/>
                <a:cs typeface="Calibri"/>
                <a:sym typeface="Calibri"/>
              </a:rPr>
              <a:t>R</a:t>
            </a:r>
            <a:r>
              <a:rPr lang="en-US" sz="1500">
                <a:solidFill>
                  <a:schemeClr val="dk1"/>
                </a:solidFill>
                <a:latin typeface="Calibri"/>
                <a:ea typeface="Calibri"/>
                <a:cs typeface="Calibri"/>
                <a:sym typeface="Calibri"/>
              </a:rPr>
              <a:t>elevance </a:t>
            </a:r>
            <a:r>
              <a:rPr lang="en-US" sz="1500" b="1">
                <a:solidFill>
                  <a:schemeClr val="dk1"/>
                </a:solidFill>
                <a:latin typeface="Calibri"/>
                <a:ea typeface="Calibri"/>
                <a:cs typeface="Calibri"/>
                <a:sym typeface="Calibri"/>
              </a:rPr>
              <a:t>A</a:t>
            </a:r>
            <a:r>
              <a:rPr lang="en-US" sz="1500">
                <a:solidFill>
                  <a:schemeClr val="dk1"/>
                </a:solidFill>
                <a:latin typeface="Calibri"/>
                <a:ea typeface="Calibri"/>
                <a:cs typeface="Calibri"/>
                <a:sym typeface="Calibri"/>
              </a:rPr>
              <a:t>uthority </a:t>
            </a:r>
            <a:r>
              <a:rPr lang="en-US" sz="1500" b="1">
                <a:solidFill>
                  <a:schemeClr val="dk1"/>
                </a:solidFill>
                <a:latin typeface="Calibri"/>
                <a:ea typeface="Calibri"/>
                <a:cs typeface="Calibri"/>
                <a:sym typeface="Calibri"/>
              </a:rPr>
              <a:t>A</a:t>
            </a:r>
            <a:r>
              <a:rPr lang="en-US" sz="1500">
                <a:solidFill>
                  <a:schemeClr val="dk1"/>
                </a:solidFill>
                <a:latin typeface="Calibri"/>
                <a:ea typeface="Calibri"/>
                <a:cs typeface="Calibri"/>
                <a:sym typeface="Calibri"/>
              </a:rPr>
              <a:t>ccuracy </a:t>
            </a:r>
            <a:r>
              <a:rPr lang="en-US" sz="1500" b="1">
                <a:solidFill>
                  <a:schemeClr val="dk1"/>
                </a:solidFill>
                <a:latin typeface="Calibri"/>
                <a:ea typeface="Calibri"/>
                <a:cs typeface="Calibri"/>
                <a:sym typeface="Calibri"/>
              </a:rPr>
              <a:t>P</a:t>
            </a:r>
            <a:r>
              <a:rPr lang="en-US" sz="1500">
                <a:solidFill>
                  <a:schemeClr val="dk1"/>
                </a:solidFill>
                <a:latin typeface="Calibri"/>
                <a:ea typeface="Calibri"/>
                <a:cs typeface="Calibri"/>
                <a:sym typeface="Calibri"/>
              </a:rPr>
              <a:t>urpose</a:t>
            </a:r>
            <a:endParaRPr sz="700">
              <a:solidFill>
                <a:schemeClr val="dk1"/>
              </a:solidFill>
              <a:latin typeface="Calibri"/>
              <a:ea typeface="Calibri"/>
              <a:cs typeface="Calibri"/>
              <a:sym typeface="Calibri"/>
            </a:endParaRPr>
          </a:p>
        </p:txBody>
      </p:sp>
      <p:sp>
        <p:nvSpPr>
          <p:cNvPr id="643" name="Google Shape;643;p39"/>
          <p:cNvSpPr txBox="1"/>
          <p:nvPr/>
        </p:nvSpPr>
        <p:spPr>
          <a:xfrm>
            <a:off x="4412249" y="2781423"/>
            <a:ext cx="2196000" cy="828000"/>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rgbClr val="3F3F3F"/>
              </a:buClr>
              <a:buSzPts val="1600"/>
              <a:buFont typeface="Calibri"/>
              <a:buChar char="-"/>
            </a:pPr>
            <a:r>
              <a:rPr lang="en-US" sz="1600">
                <a:solidFill>
                  <a:srgbClr val="3F3F3F"/>
                </a:solidFill>
                <a:latin typeface="Calibri"/>
                <a:ea typeface="Calibri"/>
                <a:cs typeface="Calibri"/>
                <a:sym typeface="Calibri"/>
              </a:rPr>
              <a:t>Sant (✓)</a:t>
            </a:r>
            <a:endParaRPr/>
          </a:p>
          <a:p>
            <a:pPr marL="285750" marR="0" lvl="0" indent="-285750" algn="l" rtl="0">
              <a:spcBef>
                <a:spcPts val="0"/>
              </a:spcBef>
              <a:spcAft>
                <a:spcPts val="0"/>
              </a:spcAft>
              <a:buClr>
                <a:srgbClr val="3F3F3F"/>
              </a:buClr>
              <a:buSzPts val="1600"/>
              <a:buFont typeface="Calibri"/>
              <a:buChar char="-"/>
            </a:pPr>
            <a:r>
              <a:rPr lang="en-US" sz="1600">
                <a:solidFill>
                  <a:srgbClr val="3F3F3F"/>
                </a:solidFill>
                <a:latin typeface="Calibri"/>
                <a:ea typeface="Calibri"/>
                <a:cs typeface="Calibri"/>
                <a:sym typeface="Calibri"/>
              </a:rPr>
              <a:t>Falskt</a:t>
            </a:r>
            <a:endParaRPr sz="1600">
              <a:solidFill>
                <a:srgbClr val="3F3F3F"/>
              </a:solidFill>
              <a:latin typeface="Calibri"/>
              <a:ea typeface="Calibri"/>
              <a:cs typeface="Calibri"/>
              <a:sym typeface="Calibri"/>
            </a:endParaRPr>
          </a:p>
        </p:txBody>
      </p:sp>
      <p:sp>
        <p:nvSpPr>
          <p:cNvPr id="644" name="Google Shape;644;p39"/>
          <p:cNvSpPr/>
          <p:nvPr/>
        </p:nvSpPr>
        <p:spPr>
          <a:xfrm>
            <a:off x="4764746" y="1137304"/>
            <a:ext cx="754393" cy="754393"/>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1">
              <a:solidFill>
                <a:schemeClr val="lt1"/>
              </a:solidFill>
              <a:latin typeface="Calibri"/>
              <a:ea typeface="Calibri"/>
              <a:cs typeface="Calibri"/>
              <a:sym typeface="Calibri"/>
            </a:endParaRPr>
          </a:p>
        </p:txBody>
      </p:sp>
      <p:sp>
        <p:nvSpPr>
          <p:cNvPr id="645" name="Google Shape;645;p39"/>
          <p:cNvSpPr/>
          <p:nvPr/>
        </p:nvSpPr>
        <p:spPr>
          <a:xfrm>
            <a:off x="7298338" y="3839595"/>
            <a:ext cx="341413" cy="408098"/>
          </a:xfrm>
          <a:custGeom>
            <a:avLst/>
            <a:gdLst/>
            <a:ahLst/>
            <a:cxnLst/>
            <a:rect l="l" t="t" r="r" b="b"/>
            <a:pathLst>
              <a:path w="2688046" h="3213079" extrusionOk="0">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dk1"/>
              </a:solidFill>
              <a:latin typeface="Calibri"/>
              <a:ea typeface="Calibri"/>
              <a:cs typeface="Calibri"/>
              <a:sym typeface="Calibri"/>
            </a:endParaRPr>
          </a:p>
        </p:txBody>
      </p:sp>
      <p:sp>
        <p:nvSpPr>
          <p:cNvPr id="646" name="Google Shape;646;p39"/>
          <p:cNvSpPr/>
          <p:nvPr/>
        </p:nvSpPr>
        <p:spPr>
          <a:xfrm>
            <a:off x="4958163" y="1323608"/>
            <a:ext cx="360000" cy="360000"/>
          </a:xfrm>
          <a:custGeom>
            <a:avLst/>
            <a:gdLst/>
            <a:ahLst/>
            <a:cxnLst/>
            <a:rect l="l" t="t" r="r" b="b"/>
            <a:pathLst>
              <a:path w="3240000" h="3240000" extrusionOk="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dk1"/>
              </a:solidFill>
              <a:latin typeface="Calibri"/>
              <a:ea typeface="Calibri"/>
              <a:cs typeface="Calibri"/>
              <a:sym typeface="Calibri"/>
            </a:endParaRPr>
          </a:p>
        </p:txBody>
      </p:sp>
      <p:sp>
        <p:nvSpPr>
          <p:cNvPr id="647" name="Google Shape;647;p39"/>
          <p:cNvSpPr/>
          <p:nvPr/>
        </p:nvSpPr>
        <p:spPr>
          <a:xfrm>
            <a:off x="8132408" y="3189157"/>
            <a:ext cx="411575" cy="344044"/>
          </a:xfrm>
          <a:custGeom>
            <a:avLst/>
            <a:gdLst/>
            <a:ahLst/>
            <a:cxnLst/>
            <a:rect l="l" t="t" r="r" b="b"/>
            <a:pathLst>
              <a:path w="3186824" h="2663936" extrusionOk="0">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648" name="Google Shape;648;p39"/>
          <p:cNvSpPr/>
          <p:nvPr/>
        </p:nvSpPr>
        <p:spPr>
          <a:xfrm>
            <a:off x="769988" y="1368209"/>
            <a:ext cx="432135" cy="284005"/>
          </a:xfrm>
          <a:custGeom>
            <a:avLst/>
            <a:gdLst/>
            <a:ahLst/>
            <a:cxnLst/>
            <a:rect l="l" t="t" r="r" b="b"/>
            <a:pathLst>
              <a:path w="3240006" h="2129375" extrusionOk="0">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649" name="Google Shape;649;p39"/>
          <p:cNvSpPr txBox="1"/>
          <p:nvPr/>
        </p:nvSpPr>
        <p:spPr>
          <a:xfrm>
            <a:off x="3048000" y="279083"/>
            <a:ext cx="8656320" cy="725167"/>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3600"/>
              <a:buFont typeface="Calibri"/>
              <a:buNone/>
            </a:pPr>
            <a:r>
              <a:rPr lang="en-US" sz="3600">
                <a:solidFill>
                  <a:schemeClr val="dk1"/>
                </a:solidFill>
                <a:latin typeface="Calibri"/>
                <a:ea typeface="Calibri"/>
                <a:cs typeface="Calibri"/>
                <a:sym typeface="Calibri"/>
              </a:rPr>
              <a:t>Självskattningstest (svar)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4"/>
          <p:cNvSpPr txBox="1"/>
          <p:nvPr/>
        </p:nvSpPr>
        <p:spPr>
          <a:xfrm>
            <a:off x="2823088" y="336847"/>
            <a:ext cx="7874855" cy="724247"/>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dk1"/>
              </a:buClr>
              <a:buSzPts val="4400"/>
              <a:buFont typeface="Arial"/>
              <a:buNone/>
            </a:pPr>
            <a:r>
              <a:rPr lang="en-US" sz="4400">
                <a:solidFill>
                  <a:schemeClr val="dk1"/>
                </a:solidFill>
                <a:latin typeface="Calibri"/>
                <a:ea typeface="Calibri"/>
                <a:cs typeface="Calibri"/>
                <a:sym typeface="Calibri"/>
              </a:rPr>
              <a:t>INDEX</a:t>
            </a:r>
            <a:endParaRPr/>
          </a:p>
          <a:p>
            <a:pPr marL="0" marR="0" lvl="0" indent="0" algn="ctr" rtl="0">
              <a:lnSpc>
                <a:spcPct val="90000"/>
              </a:lnSpc>
              <a:spcBef>
                <a:spcPts val="1000"/>
              </a:spcBef>
              <a:spcAft>
                <a:spcPts val="0"/>
              </a:spcAft>
              <a:buClr>
                <a:schemeClr val="dk1"/>
              </a:buClr>
              <a:buSzPts val="3600"/>
              <a:buFont typeface="Arial"/>
              <a:buNone/>
            </a:pPr>
            <a:endParaRPr sz="3600">
              <a:solidFill>
                <a:schemeClr val="dk1"/>
              </a:solidFill>
              <a:latin typeface="Calibri"/>
              <a:ea typeface="Calibri"/>
              <a:cs typeface="Calibri"/>
              <a:sym typeface="Calibri"/>
            </a:endParaRPr>
          </a:p>
        </p:txBody>
      </p:sp>
      <p:sp>
        <p:nvSpPr>
          <p:cNvPr id="168" name="Google Shape;168;p4"/>
          <p:cNvSpPr/>
          <p:nvPr/>
        </p:nvSpPr>
        <p:spPr>
          <a:xfrm>
            <a:off x="2031351" y="5353072"/>
            <a:ext cx="2446273" cy="108000"/>
          </a:xfrm>
          <a:prstGeom prst="roundRect">
            <a:avLst>
              <a:gd name="adj" fmla="val 50000"/>
            </a:avLst>
          </a:prstGeom>
          <a:solidFill>
            <a:srgbClr val="4EAE3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69" name="Google Shape;169;p4"/>
          <p:cNvSpPr/>
          <p:nvPr/>
        </p:nvSpPr>
        <p:spPr>
          <a:xfrm>
            <a:off x="6129150" y="3765351"/>
            <a:ext cx="2160000" cy="108000"/>
          </a:xfrm>
          <a:prstGeom prst="roundRect">
            <a:avLst>
              <a:gd name="adj" fmla="val 50000"/>
            </a:avLst>
          </a:prstGeom>
          <a:solidFill>
            <a:srgbClr val="266C9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00">
              <a:solidFill>
                <a:schemeClr val="lt1"/>
              </a:solidFill>
              <a:latin typeface="Calibri"/>
              <a:ea typeface="Calibri"/>
              <a:cs typeface="Calibri"/>
              <a:sym typeface="Calibri"/>
            </a:endParaRPr>
          </a:p>
        </p:txBody>
      </p:sp>
      <p:grpSp>
        <p:nvGrpSpPr>
          <p:cNvPr id="170" name="Google Shape;170;p4"/>
          <p:cNvGrpSpPr/>
          <p:nvPr/>
        </p:nvGrpSpPr>
        <p:grpSpPr>
          <a:xfrm>
            <a:off x="2155683" y="1723290"/>
            <a:ext cx="3791308" cy="3546495"/>
            <a:chOff x="1704484" y="1766707"/>
            <a:chExt cx="1158951" cy="1005045"/>
          </a:xfrm>
        </p:grpSpPr>
        <p:sp>
          <p:nvSpPr>
            <p:cNvPr id="171" name="Google Shape;171;p4"/>
            <p:cNvSpPr txBox="1"/>
            <p:nvPr/>
          </p:nvSpPr>
          <p:spPr>
            <a:xfrm>
              <a:off x="1724504" y="2012928"/>
              <a:ext cx="1018432" cy="758824"/>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Metoder för analys och kritisk utvärdering av data, information och digital innehåll</a:t>
              </a:r>
              <a:endParaRPr sz="14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AAOCC-systemet (Authority, Accuracy, Objectivity, Currency, and Coverage) </a:t>
              </a:r>
              <a:endParaRPr sz="14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CRAAP-test - ett verktyg för att utvärdera källor</a:t>
              </a:r>
              <a:endParaRPr sz="14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Hantering av digital hårdvara och databaser</a:t>
              </a:r>
              <a:endParaRPr sz="14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Bevarande och uppdatering av digitalt material</a:t>
              </a:r>
              <a:endParaRPr sz="1400">
                <a:solidFill>
                  <a:schemeClr val="dk1"/>
                </a:solidFill>
                <a:latin typeface="Calibri"/>
                <a:ea typeface="Calibri"/>
                <a:cs typeface="Calibri"/>
                <a:sym typeface="Calibri"/>
              </a:endParaRPr>
            </a:p>
            <a:p>
              <a:pPr marL="285750" marR="0" lvl="0" indent="-196850" algn="l" rtl="0">
                <a:spcBef>
                  <a:spcPts val="0"/>
                </a:spcBef>
                <a:spcAft>
                  <a:spcPts val="0"/>
                </a:spcAft>
                <a:buClr>
                  <a:schemeClr val="dk1"/>
                </a:buClr>
                <a:buSzPts val="1400"/>
                <a:buFont typeface="Arial"/>
                <a:buNone/>
              </a:pPr>
              <a:endParaRPr sz="1400">
                <a:solidFill>
                  <a:srgbClr val="3F3F3F"/>
                </a:solidFill>
                <a:latin typeface="Calibri"/>
                <a:ea typeface="Calibri"/>
                <a:cs typeface="Calibri"/>
                <a:sym typeface="Calibri"/>
              </a:endParaRPr>
            </a:p>
          </p:txBody>
        </p:sp>
        <p:sp>
          <p:nvSpPr>
            <p:cNvPr id="172" name="Google Shape;172;p4"/>
            <p:cNvSpPr txBox="1"/>
            <p:nvPr/>
          </p:nvSpPr>
          <p:spPr>
            <a:xfrm>
              <a:off x="1704484" y="1766707"/>
              <a:ext cx="1158951" cy="16572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1600" b="1">
                  <a:solidFill>
                    <a:srgbClr val="3F3F3F"/>
                  </a:solidFill>
                  <a:latin typeface="Calibri"/>
                  <a:ea typeface="Calibri"/>
                  <a:cs typeface="Calibri"/>
                  <a:sym typeface="Calibri"/>
                </a:rPr>
                <a:t>Enhet 1: Digital kompetens och affärskommunikation</a:t>
              </a:r>
              <a:endParaRPr sz="1600" b="1">
                <a:solidFill>
                  <a:srgbClr val="3F3F3F"/>
                </a:solidFill>
                <a:latin typeface="Calibri"/>
                <a:ea typeface="Calibri"/>
                <a:cs typeface="Calibri"/>
                <a:sym typeface="Calibri"/>
              </a:endParaRPr>
            </a:p>
          </p:txBody>
        </p:sp>
      </p:grpSp>
      <p:cxnSp>
        <p:nvCxnSpPr>
          <p:cNvPr id="173" name="Google Shape;173;p4"/>
          <p:cNvCxnSpPr/>
          <p:nvPr/>
        </p:nvCxnSpPr>
        <p:spPr>
          <a:xfrm>
            <a:off x="2031352" y="1723295"/>
            <a:ext cx="0" cy="3331047"/>
          </a:xfrm>
          <a:prstGeom prst="straightConnector1">
            <a:avLst/>
          </a:prstGeom>
          <a:noFill/>
          <a:ln w="19050" cap="flat" cmpd="sng">
            <a:solidFill>
              <a:srgbClr val="3F3F3F"/>
            </a:solidFill>
            <a:prstDash val="dash"/>
            <a:miter lim="800000"/>
            <a:headEnd type="oval" w="med" len="med"/>
            <a:tailEnd type="oval" w="med" len="med"/>
          </a:ln>
        </p:spPr>
      </p:cxnSp>
      <p:grpSp>
        <p:nvGrpSpPr>
          <p:cNvPr id="174" name="Google Shape;174;p4"/>
          <p:cNvGrpSpPr/>
          <p:nvPr/>
        </p:nvGrpSpPr>
        <p:grpSpPr>
          <a:xfrm>
            <a:off x="6237224" y="1369928"/>
            <a:ext cx="3668775" cy="1822952"/>
            <a:chOff x="1704484" y="1766707"/>
            <a:chExt cx="1270130" cy="516609"/>
          </a:xfrm>
        </p:grpSpPr>
        <p:sp>
          <p:nvSpPr>
            <p:cNvPr id="175" name="Google Shape;175;p4"/>
            <p:cNvSpPr txBox="1"/>
            <p:nvPr/>
          </p:nvSpPr>
          <p:spPr>
            <a:xfrm>
              <a:off x="1724504" y="2012930"/>
              <a:ext cx="1250110" cy="270386"/>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Säkerställa efterlevande av GDPR</a:t>
              </a:r>
              <a:endParaRPr sz="14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Hänsynsfull och rättvis behandling av individer</a:t>
              </a:r>
              <a:endParaRPr sz="1400">
                <a:solidFill>
                  <a:schemeClr val="dk1"/>
                </a:solidFill>
                <a:latin typeface="Calibri"/>
                <a:ea typeface="Calibri"/>
                <a:cs typeface="Calibri"/>
                <a:sym typeface="Calibri"/>
              </a:endParaRPr>
            </a:p>
            <a:p>
              <a:pPr marL="285750" marR="0" lvl="0" indent="-196850" algn="l" rtl="0">
                <a:spcBef>
                  <a:spcPts val="0"/>
                </a:spcBef>
                <a:spcAft>
                  <a:spcPts val="0"/>
                </a:spcAft>
                <a:buClr>
                  <a:schemeClr val="dk1"/>
                </a:buClr>
                <a:buSzPts val="1400"/>
                <a:buFont typeface="Arial"/>
                <a:buNone/>
              </a:pPr>
              <a:endParaRPr sz="1400">
                <a:solidFill>
                  <a:schemeClr val="dk1"/>
                </a:solidFill>
                <a:latin typeface="Calibri"/>
                <a:ea typeface="Calibri"/>
                <a:cs typeface="Calibri"/>
                <a:sym typeface="Calibri"/>
              </a:endParaRPr>
            </a:p>
          </p:txBody>
        </p:sp>
        <p:sp>
          <p:nvSpPr>
            <p:cNvPr id="176" name="Google Shape;176;p4"/>
            <p:cNvSpPr txBox="1"/>
            <p:nvPr/>
          </p:nvSpPr>
          <p:spPr>
            <a:xfrm>
              <a:off x="1704484" y="1766707"/>
              <a:ext cx="1214072" cy="16572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1600" b="1">
                  <a:solidFill>
                    <a:srgbClr val="3F3F3F"/>
                  </a:solidFill>
                  <a:latin typeface="Calibri"/>
                  <a:ea typeface="Calibri"/>
                  <a:cs typeface="Calibri"/>
                  <a:sym typeface="Calibri"/>
                </a:rPr>
                <a:t>Enhet 2: Dataskydd, hållbarhet och kunskapsöverföring</a:t>
              </a:r>
              <a:endParaRPr sz="1600" b="1">
                <a:solidFill>
                  <a:srgbClr val="3F3F3F"/>
                </a:solidFill>
                <a:latin typeface="Calibri"/>
                <a:ea typeface="Calibri"/>
                <a:cs typeface="Calibri"/>
                <a:sym typeface="Calibri"/>
              </a:endParaRPr>
            </a:p>
          </p:txBody>
        </p:sp>
      </p:grpSp>
      <p:cxnSp>
        <p:nvCxnSpPr>
          <p:cNvPr id="177" name="Google Shape;177;p4"/>
          <p:cNvCxnSpPr/>
          <p:nvPr/>
        </p:nvCxnSpPr>
        <p:spPr>
          <a:xfrm>
            <a:off x="6112893" y="1369940"/>
            <a:ext cx="16257" cy="1941972"/>
          </a:xfrm>
          <a:prstGeom prst="straightConnector1">
            <a:avLst/>
          </a:prstGeom>
          <a:noFill/>
          <a:ln w="19050" cap="flat" cmpd="sng">
            <a:solidFill>
              <a:srgbClr val="3F3F3F"/>
            </a:solidFill>
            <a:prstDash val="dash"/>
            <a:miter lim="800000"/>
            <a:headEnd type="oval" w="med" len="med"/>
            <a:tailEnd type="oval" w="med" len="med"/>
          </a:ln>
        </p:spPr>
      </p:cxnSp>
      <p:sp>
        <p:nvSpPr>
          <p:cNvPr id="178" name="Google Shape;178;p4"/>
          <p:cNvSpPr/>
          <p:nvPr/>
        </p:nvSpPr>
        <p:spPr>
          <a:xfrm>
            <a:off x="0" y="102920"/>
            <a:ext cx="65" cy="251359"/>
          </a:xfrm>
          <a:prstGeom prst="rect">
            <a:avLst/>
          </a:prstGeom>
          <a:solidFill>
            <a:srgbClr val="F8F9FA"/>
          </a:solid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pic>
        <p:nvPicPr>
          <p:cNvPr id="654" name="Google Shape;654;p40"/>
          <p:cNvPicPr preferRelativeResize="0"/>
          <p:nvPr/>
        </p:nvPicPr>
        <p:blipFill rotWithShape="1">
          <a:blip r:embed="rId3">
            <a:alphaModFix/>
          </a:blip>
          <a:srcRect/>
          <a:stretch/>
        </p:blipFill>
        <p:spPr>
          <a:xfrm>
            <a:off x="9286035" y="6211204"/>
            <a:ext cx="2895805" cy="636636"/>
          </a:xfrm>
          <a:prstGeom prst="rect">
            <a:avLst/>
          </a:prstGeom>
          <a:noFill/>
          <a:ln>
            <a:noFill/>
          </a:ln>
        </p:spPr>
      </p:pic>
      <p:sp>
        <p:nvSpPr>
          <p:cNvPr id="655" name="Google Shape;655;p40"/>
          <p:cNvSpPr txBox="1"/>
          <p:nvPr/>
        </p:nvSpPr>
        <p:spPr>
          <a:xfrm>
            <a:off x="315655" y="6457890"/>
            <a:ext cx="9567189"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1000">
              <a:solidFill>
                <a:schemeClr val="dk1"/>
              </a:solidFill>
              <a:latin typeface="Calibri"/>
              <a:ea typeface="Calibri"/>
              <a:cs typeface="Calibri"/>
              <a:sym typeface="Calibri"/>
            </a:endParaRPr>
          </a:p>
        </p:txBody>
      </p:sp>
      <p:pic>
        <p:nvPicPr>
          <p:cNvPr id="656" name="Google Shape;656;p40"/>
          <p:cNvPicPr preferRelativeResize="0"/>
          <p:nvPr/>
        </p:nvPicPr>
        <p:blipFill rotWithShape="1">
          <a:blip r:embed="rId4">
            <a:alphaModFix/>
          </a:blip>
          <a:srcRect/>
          <a:stretch/>
        </p:blipFill>
        <p:spPr>
          <a:xfrm>
            <a:off x="0" y="0"/>
            <a:ext cx="2219417" cy="883966"/>
          </a:xfrm>
          <a:prstGeom prst="rect">
            <a:avLst/>
          </a:prstGeom>
          <a:noFill/>
          <a:ln>
            <a:noFill/>
          </a:ln>
        </p:spPr>
      </p:pic>
      <p:sp>
        <p:nvSpPr>
          <p:cNvPr id="657" name="Google Shape;657;p40"/>
          <p:cNvSpPr txBox="1"/>
          <p:nvPr/>
        </p:nvSpPr>
        <p:spPr>
          <a:xfrm>
            <a:off x="376467" y="1863689"/>
            <a:ext cx="4675684" cy="3967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rgbClr val="595959"/>
                </a:solidFill>
                <a:latin typeface="Calibri"/>
                <a:ea typeface="Calibri"/>
                <a:cs typeface="Calibri"/>
                <a:sym typeface="Calibri"/>
              </a:rPr>
              <a:t>4. Vilket av de fem kriterierna för att utvärdera trovärdigheten hos en informationskälla, enligt AOOCC-systemet, motsvarar frågan:</a:t>
            </a:r>
            <a:br>
              <a:rPr lang="en-US" sz="1600">
                <a:solidFill>
                  <a:srgbClr val="595959"/>
                </a:solidFill>
                <a:latin typeface="Calibri"/>
                <a:ea typeface="Calibri"/>
                <a:cs typeface="Calibri"/>
                <a:sym typeface="Calibri"/>
              </a:rPr>
            </a:br>
            <a:r>
              <a:rPr lang="en-US" sz="1600">
                <a:solidFill>
                  <a:srgbClr val="595959"/>
                </a:solidFill>
                <a:latin typeface="Calibri"/>
                <a:ea typeface="Calibri"/>
                <a:cs typeface="Calibri"/>
                <a:sym typeface="Calibri"/>
              </a:rPr>
              <a:t>Är informationen utdaterad?</a:t>
            </a:r>
            <a:endParaRPr sz="1600">
              <a:solidFill>
                <a:srgbClr val="595959"/>
              </a:solidFill>
              <a:latin typeface="Calibri"/>
              <a:ea typeface="Calibri"/>
              <a:cs typeface="Calibri"/>
              <a:sym typeface="Calibri"/>
            </a:endParaRPr>
          </a:p>
          <a:p>
            <a:pPr marL="0" marR="0" lvl="0" indent="0" algn="l" rtl="0">
              <a:spcBef>
                <a:spcPts val="0"/>
              </a:spcBef>
              <a:spcAft>
                <a:spcPts val="0"/>
              </a:spcAft>
              <a:buNone/>
            </a:pPr>
            <a:endParaRPr sz="1600">
              <a:solidFill>
                <a:srgbClr val="595959"/>
              </a:solidFill>
              <a:latin typeface="Calibri"/>
              <a:ea typeface="Calibri"/>
              <a:cs typeface="Calibri"/>
              <a:sym typeface="Calibri"/>
            </a:endParaRPr>
          </a:p>
        </p:txBody>
      </p:sp>
      <p:sp>
        <p:nvSpPr>
          <p:cNvPr id="658" name="Google Shape;658;p40"/>
          <p:cNvSpPr txBox="1"/>
          <p:nvPr/>
        </p:nvSpPr>
        <p:spPr>
          <a:xfrm>
            <a:off x="376467" y="2854301"/>
            <a:ext cx="2196000" cy="1362537"/>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rgbClr val="3F3F3F"/>
              </a:buClr>
              <a:buSzPts val="1600"/>
              <a:buFont typeface="Calibri"/>
              <a:buChar char="-"/>
            </a:pPr>
            <a:r>
              <a:rPr lang="en-US" sz="1600">
                <a:solidFill>
                  <a:srgbClr val="3F3F3F"/>
                </a:solidFill>
                <a:latin typeface="Calibri"/>
                <a:ea typeface="Calibri"/>
                <a:cs typeface="Calibri"/>
                <a:sym typeface="Calibri"/>
              </a:rPr>
              <a:t>Befogehet</a:t>
            </a:r>
            <a:endParaRPr sz="1600">
              <a:solidFill>
                <a:srgbClr val="3F3F3F"/>
              </a:solidFill>
              <a:latin typeface="Calibri"/>
              <a:ea typeface="Calibri"/>
              <a:cs typeface="Calibri"/>
              <a:sym typeface="Calibri"/>
            </a:endParaRPr>
          </a:p>
          <a:p>
            <a:pPr marL="285750" marR="0" lvl="0" indent="-285750" algn="l" rtl="0">
              <a:spcBef>
                <a:spcPts val="0"/>
              </a:spcBef>
              <a:spcAft>
                <a:spcPts val="0"/>
              </a:spcAft>
              <a:buClr>
                <a:srgbClr val="3F3F3F"/>
              </a:buClr>
              <a:buSzPts val="1600"/>
              <a:buFont typeface="Calibri"/>
              <a:buChar char="-"/>
            </a:pPr>
            <a:r>
              <a:rPr lang="en-US" sz="1600">
                <a:solidFill>
                  <a:srgbClr val="3F3F3F"/>
                </a:solidFill>
                <a:latin typeface="Calibri"/>
                <a:ea typeface="Calibri"/>
                <a:cs typeface="Calibri"/>
                <a:sym typeface="Calibri"/>
              </a:rPr>
              <a:t>Nogrannhet</a:t>
            </a:r>
            <a:endParaRPr sz="1600">
              <a:solidFill>
                <a:srgbClr val="3F3F3F"/>
              </a:solidFill>
              <a:latin typeface="Calibri"/>
              <a:ea typeface="Calibri"/>
              <a:cs typeface="Calibri"/>
              <a:sym typeface="Calibri"/>
            </a:endParaRPr>
          </a:p>
          <a:p>
            <a:pPr marL="285750" marR="0" lvl="0" indent="-285750" algn="l" rtl="0">
              <a:spcBef>
                <a:spcPts val="0"/>
              </a:spcBef>
              <a:spcAft>
                <a:spcPts val="0"/>
              </a:spcAft>
              <a:buClr>
                <a:srgbClr val="3F3F3F"/>
              </a:buClr>
              <a:buSzPts val="1600"/>
              <a:buFont typeface="Calibri"/>
              <a:buChar char="-"/>
            </a:pPr>
            <a:r>
              <a:rPr lang="en-US" sz="1600">
                <a:solidFill>
                  <a:srgbClr val="3F3F3F"/>
                </a:solidFill>
                <a:latin typeface="Calibri"/>
                <a:ea typeface="Calibri"/>
                <a:cs typeface="Calibri"/>
                <a:sym typeface="Calibri"/>
              </a:rPr>
              <a:t>Objektivitet</a:t>
            </a:r>
            <a:endParaRPr sz="1600">
              <a:solidFill>
                <a:srgbClr val="3F3F3F"/>
              </a:solidFill>
              <a:latin typeface="Calibri"/>
              <a:ea typeface="Calibri"/>
              <a:cs typeface="Calibri"/>
              <a:sym typeface="Calibri"/>
            </a:endParaRPr>
          </a:p>
          <a:p>
            <a:pPr marL="285750" marR="0" lvl="0" indent="-285750" algn="l" rtl="0">
              <a:spcBef>
                <a:spcPts val="0"/>
              </a:spcBef>
              <a:spcAft>
                <a:spcPts val="0"/>
              </a:spcAft>
              <a:buClr>
                <a:srgbClr val="3F3F3F"/>
              </a:buClr>
              <a:buSzPts val="1600"/>
              <a:buFont typeface="Calibri"/>
              <a:buChar char="-"/>
            </a:pPr>
            <a:r>
              <a:rPr lang="en-US" sz="1600">
                <a:solidFill>
                  <a:srgbClr val="3F3F3F"/>
                </a:solidFill>
                <a:latin typeface="Calibri"/>
                <a:ea typeface="Calibri"/>
                <a:cs typeface="Calibri"/>
                <a:sym typeface="Calibri"/>
              </a:rPr>
              <a:t>Spridning(✓)</a:t>
            </a:r>
            <a:endParaRPr/>
          </a:p>
          <a:p>
            <a:pPr marL="285750" marR="0" lvl="0" indent="-285750" algn="l" rtl="0">
              <a:spcBef>
                <a:spcPts val="0"/>
              </a:spcBef>
              <a:spcAft>
                <a:spcPts val="0"/>
              </a:spcAft>
              <a:buClr>
                <a:srgbClr val="3F3F3F"/>
              </a:buClr>
              <a:buSzPts val="1600"/>
              <a:buFont typeface="Calibri"/>
              <a:buChar char="-"/>
            </a:pPr>
            <a:r>
              <a:rPr lang="en-US" sz="1600">
                <a:solidFill>
                  <a:srgbClr val="3F3F3F"/>
                </a:solidFill>
                <a:latin typeface="Calibri"/>
                <a:ea typeface="Calibri"/>
                <a:cs typeface="Calibri"/>
                <a:sym typeface="Calibri"/>
              </a:rPr>
              <a:t>Täckning</a:t>
            </a:r>
            <a:endParaRPr sz="1600">
              <a:solidFill>
                <a:srgbClr val="3F3F3F"/>
              </a:solidFill>
              <a:latin typeface="Calibri"/>
              <a:ea typeface="Calibri"/>
              <a:cs typeface="Calibri"/>
              <a:sym typeface="Calibri"/>
            </a:endParaRPr>
          </a:p>
        </p:txBody>
      </p:sp>
      <p:sp>
        <p:nvSpPr>
          <p:cNvPr id="659" name="Google Shape;659;p40"/>
          <p:cNvSpPr/>
          <p:nvPr/>
        </p:nvSpPr>
        <p:spPr>
          <a:xfrm>
            <a:off x="675665" y="1009298"/>
            <a:ext cx="754393" cy="754393"/>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1">
              <a:solidFill>
                <a:schemeClr val="accent2"/>
              </a:solidFill>
              <a:latin typeface="Calibri"/>
              <a:ea typeface="Calibri"/>
              <a:cs typeface="Calibri"/>
              <a:sym typeface="Calibri"/>
            </a:endParaRPr>
          </a:p>
        </p:txBody>
      </p:sp>
      <p:sp>
        <p:nvSpPr>
          <p:cNvPr id="660" name="Google Shape;660;p40"/>
          <p:cNvSpPr txBox="1"/>
          <p:nvPr/>
        </p:nvSpPr>
        <p:spPr>
          <a:xfrm>
            <a:off x="6587282" y="2068199"/>
            <a:ext cx="2890093" cy="46749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rgbClr val="595959"/>
                </a:solidFill>
                <a:latin typeface="Calibri"/>
                <a:ea typeface="Calibri"/>
                <a:cs typeface="Calibri"/>
                <a:sym typeface="Calibri"/>
              </a:rPr>
              <a:t>5. Bokstäverna CMS står för  Content Management Supervision. </a:t>
            </a:r>
            <a:endParaRPr sz="1600">
              <a:solidFill>
                <a:srgbClr val="595959"/>
              </a:solidFill>
              <a:latin typeface="Calibri"/>
              <a:ea typeface="Calibri"/>
              <a:cs typeface="Calibri"/>
              <a:sym typeface="Calibri"/>
            </a:endParaRPr>
          </a:p>
        </p:txBody>
      </p:sp>
      <p:sp>
        <p:nvSpPr>
          <p:cNvPr id="661" name="Google Shape;661;p40"/>
          <p:cNvSpPr txBox="1"/>
          <p:nvPr/>
        </p:nvSpPr>
        <p:spPr>
          <a:xfrm>
            <a:off x="6562054" y="2857208"/>
            <a:ext cx="2196000" cy="828000"/>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rgbClr val="3F3F3F"/>
              </a:buClr>
              <a:buSzPts val="1600"/>
              <a:buFont typeface="Calibri"/>
              <a:buChar char="-"/>
            </a:pPr>
            <a:r>
              <a:rPr lang="en-US" sz="1600">
                <a:solidFill>
                  <a:srgbClr val="3F3F3F"/>
                </a:solidFill>
                <a:latin typeface="Calibri"/>
                <a:ea typeface="Calibri"/>
                <a:cs typeface="Calibri"/>
                <a:sym typeface="Calibri"/>
              </a:rPr>
              <a:t>Sant </a:t>
            </a:r>
            <a:endParaRPr sz="1600">
              <a:solidFill>
                <a:srgbClr val="3F3F3F"/>
              </a:solidFill>
              <a:latin typeface="Calibri"/>
              <a:ea typeface="Calibri"/>
              <a:cs typeface="Calibri"/>
              <a:sym typeface="Calibri"/>
            </a:endParaRPr>
          </a:p>
          <a:p>
            <a:pPr marL="285750" marR="0" lvl="0" indent="-285750" algn="l" rtl="0">
              <a:spcBef>
                <a:spcPts val="0"/>
              </a:spcBef>
              <a:spcAft>
                <a:spcPts val="0"/>
              </a:spcAft>
              <a:buClr>
                <a:srgbClr val="3F3F3F"/>
              </a:buClr>
              <a:buSzPts val="1600"/>
              <a:buFont typeface="Calibri"/>
              <a:buChar char="-"/>
            </a:pPr>
            <a:r>
              <a:rPr lang="en-US" sz="1600">
                <a:solidFill>
                  <a:srgbClr val="3F3F3F"/>
                </a:solidFill>
                <a:latin typeface="Calibri"/>
                <a:ea typeface="Calibri"/>
                <a:cs typeface="Calibri"/>
                <a:sym typeface="Calibri"/>
              </a:rPr>
              <a:t>Falskt (✓) </a:t>
            </a:r>
            <a:endParaRPr sz="1600">
              <a:solidFill>
                <a:srgbClr val="3F3F3F"/>
              </a:solidFill>
              <a:latin typeface="Calibri"/>
              <a:ea typeface="Calibri"/>
              <a:cs typeface="Calibri"/>
              <a:sym typeface="Calibri"/>
            </a:endParaRPr>
          </a:p>
        </p:txBody>
      </p:sp>
      <p:sp>
        <p:nvSpPr>
          <p:cNvPr id="662" name="Google Shape;662;p40"/>
          <p:cNvSpPr/>
          <p:nvPr/>
        </p:nvSpPr>
        <p:spPr>
          <a:xfrm>
            <a:off x="6905661" y="1179522"/>
            <a:ext cx="754393" cy="754393"/>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1">
              <a:solidFill>
                <a:schemeClr val="lt1"/>
              </a:solidFill>
              <a:latin typeface="Calibri"/>
              <a:ea typeface="Calibri"/>
              <a:cs typeface="Calibri"/>
              <a:sym typeface="Calibri"/>
            </a:endParaRPr>
          </a:p>
        </p:txBody>
      </p:sp>
      <p:sp>
        <p:nvSpPr>
          <p:cNvPr id="663" name="Google Shape;663;p40"/>
          <p:cNvSpPr/>
          <p:nvPr/>
        </p:nvSpPr>
        <p:spPr>
          <a:xfrm>
            <a:off x="7099078" y="1365826"/>
            <a:ext cx="360000" cy="360000"/>
          </a:xfrm>
          <a:custGeom>
            <a:avLst/>
            <a:gdLst/>
            <a:ahLst/>
            <a:cxnLst/>
            <a:rect l="l" t="t" r="r" b="b"/>
            <a:pathLst>
              <a:path w="3240000" h="3240000" extrusionOk="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dk1"/>
              </a:solidFill>
              <a:latin typeface="Calibri"/>
              <a:ea typeface="Calibri"/>
              <a:cs typeface="Calibri"/>
              <a:sym typeface="Calibri"/>
            </a:endParaRPr>
          </a:p>
        </p:txBody>
      </p:sp>
      <p:sp>
        <p:nvSpPr>
          <p:cNvPr id="664" name="Google Shape;664;p40"/>
          <p:cNvSpPr/>
          <p:nvPr/>
        </p:nvSpPr>
        <p:spPr>
          <a:xfrm>
            <a:off x="830800" y="1257042"/>
            <a:ext cx="432135" cy="284005"/>
          </a:xfrm>
          <a:custGeom>
            <a:avLst/>
            <a:gdLst/>
            <a:ahLst/>
            <a:cxnLst/>
            <a:rect l="l" t="t" r="r" b="b"/>
            <a:pathLst>
              <a:path w="3240006" h="2129375" extrusionOk="0">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665" name="Google Shape;665;p40"/>
          <p:cNvSpPr txBox="1"/>
          <p:nvPr/>
        </p:nvSpPr>
        <p:spPr>
          <a:xfrm>
            <a:off x="3048000" y="279083"/>
            <a:ext cx="8656320" cy="725167"/>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3600"/>
              <a:buFont typeface="Calibri"/>
              <a:buNone/>
            </a:pPr>
            <a:r>
              <a:rPr lang="en-US" sz="3600">
                <a:solidFill>
                  <a:schemeClr val="dk1"/>
                </a:solidFill>
                <a:latin typeface="Calibri"/>
                <a:ea typeface="Calibri"/>
                <a:cs typeface="Calibri"/>
                <a:sym typeface="Calibri"/>
              </a:rPr>
              <a:t>Självskattningstest (svar)</a:t>
            </a:r>
            <a:endParaRPr/>
          </a:p>
        </p:txBody>
      </p:sp>
      <p:sp>
        <p:nvSpPr>
          <p:cNvPr id="666" name="Google Shape;666;p40"/>
          <p:cNvSpPr txBox="1"/>
          <p:nvPr/>
        </p:nvSpPr>
        <p:spPr>
          <a:xfrm>
            <a:off x="2176675" y="3901409"/>
            <a:ext cx="6029471" cy="26097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rgbClr val="595959"/>
                </a:solidFill>
                <a:latin typeface="Calibri"/>
                <a:ea typeface="Calibri"/>
                <a:cs typeface="Calibri"/>
                <a:sym typeface="Calibri"/>
              </a:rPr>
              <a:t>6. Thibodeau, (2002) föreslår att en digital bevarande bör ta hänsyn till följande fyra åtgärder när man väljer en bevarandestrategi. Vilken åtgärd avser det valda schemat som måste vara tillräckligt kapabelt att tillämpas på obestämd tid?</a:t>
            </a:r>
            <a:endParaRPr/>
          </a:p>
          <a:p>
            <a:pPr marL="0" marR="0" lvl="0" indent="0" algn="l" rtl="0">
              <a:spcBef>
                <a:spcPts val="0"/>
              </a:spcBef>
              <a:spcAft>
                <a:spcPts val="0"/>
              </a:spcAft>
              <a:buNone/>
            </a:pPr>
            <a:endParaRPr sz="1600">
              <a:solidFill>
                <a:srgbClr val="595959"/>
              </a:solidFill>
              <a:latin typeface="Calibri"/>
              <a:ea typeface="Calibri"/>
              <a:cs typeface="Calibri"/>
              <a:sym typeface="Calibri"/>
            </a:endParaRPr>
          </a:p>
        </p:txBody>
      </p:sp>
      <p:sp>
        <p:nvSpPr>
          <p:cNvPr id="667" name="Google Shape;667;p40"/>
          <p:cNvSpPr txBox="1"/>
          <p:nvPr/>
        </p:nvSpPr>
        <p:spPr>
          <a:xfrm>
            <a:off x="2222167" y="5119962"/>
            <a:ext cx="3116322" cy="828000"/>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rgbClr val="3F3F3F"/>
              </a:buClr>
              <a:buSzPts val="1600"/>
              <a:buFont typeface="Calibri"/>
              <a:buChar char="-"/>
            </a:pPr>
            <a:r>
              <a:rPr lang="en-US" sz="1600">
                <a:solidFill>
                  <a:srgbClr val="3F3F3F"/>
                </a:solidFill>
                <a:latin typeface="Calibri"/>
                <a:ea typeface="Calibri"/>
                <a:cs typeface="Calibri"/>
                <a:sym typeface="Calibri"/>
              </a:rPr>
              <a:t>Genomförbarhet</a:t>
            </a:r>
            <a:endParaRPr sz="1600">
              <a:solidFill>
                <a:srgbClr val="3F3F3F"/>
              </a:solidFill>
              <a:latin typeface="Calibri"/>
              <a:ea typeface="Calibri"/>
              <a:cs typeface="Calibri"/>
              <a:sym typeface="Calibri"/>
            </a:endParaRPr>
          </a:p>
          <a:p>
            <a:pPr marL="285750" marR="0" lvl="0" indent="-285750" algn="l" rtl="0">
              <a:spcBef>
                <a:spcPts val="0"/>
              </a:spcBef>
              <a:spcAft>
                <a:spcPts val="0"/>
              </a:spcAft>
              <a:buClr>
                <a:srgbClr val="3F3F3F"/>
              </a:buClr>
              <a:buSzPts val="1600"/>
              <a:buFont typeface="Calibri"/>
              <a:buChar char="-"/>
            </a:pPr>
            <a:r>
              <a:rPr lang="en-US" sz="1600">
                <a:solidFill>
                  <a:srgbClr val="3F3F3F"/>
                </a:solidFill>
                <a:latin typeface="Calibri"/>
                <a:ea typeface="Calibri"/>
                <a:cs typeface="Calibri"/>
                <a:sym typeface="Calibri"/>
              </a:rPr>
              <a:t>Hållbarhet (✓)</a:t>
            </a:r>
            <a:endParaRPr/>
          </a:p>
          <a:p>
            <a:pPr marL="285750" marR="0" lvl="0" indent="-285750" algn="l" rtl="0">
              <a:spcBef>
                <a:spcPts val="0"/>
              </a:spcBef>
              <a:spcAft>
                <a:spcPts val="0"/>
              </a:spcAft>
              <a:buClr>
                <a:srgbClr val="3F3F3F"/>
              </a:buClr>
              <a:buSzPts val="1600"/>
              <a:buFont typeface="Calibri"/>
              <a:buChar char="-"/>
            </a:pPr>
            <a:r>
              <a:rPr lang="en-US" sz="1600">
                <a:solidFill>
                  <a:srgbClr val="3F3F3F"/>
                </a:solidFill>
                <a:latin typeface="Calibri"/>
                <a:ea typeface="Calibri"/>
                <a:cs typeface="Calibri"/>
                <a:sym typeface="Calibri"/>
              </a:rPr>
              <a:t>Praktiskhet</a:t>
            </a:r>
            <a:endParaRPr/>
          </a:p>
          <a:p>
            <a:pPr marL="285750" marR="0" lvl="0" indent="-285750" algn="l" rtl="0">
              <a:spcBef>
                <a:spcPts val="0"/>
              </a:spcBef>
              <a:spcAft>
                <a:spcPts val="0"/>
              </a:spcAft>
              <a:buClr>
                <a:srgbClr val="3F3F3F"/>
              </a:buClr>
              <a:buSzPts val="1600"/>
              <a:buFont typeface="Calibri"/>
              <a:buChar char="-"/>
            </a:pPr>
            <a:r>
              <a:rPr lang="en-US" sz="1600">
                <a:solidFill>
                  <a:srgbClr val="3F3F3F"/>
                </a:solidFill>
                <a:latin typeface="Calibri"/>
                <a:ea typeface="Calibri"/>
                <a:cs typeface="Calibri"/>
                <a:sym typeface="Calibri"/>
              </a:rPr>
              <a:t>Lämplighet</a:t>
            </a:r>
            <a:endParaRPr/>
          </a:p>
        </p:txBody>
      </p:sp>
      <p:sp>
        <p:nvSpPr>
          <p:cNvPr id="668" name="Google Shape;668;p40"/>
          <p:cNvSpPr/>
          <p:nvPr/>
        </p:nvSpPr>
        <p:spPr>
          <a:xfrm>
            <a:off x="2499519" y="3096634"/>
            <a:ext cx="754393" cy="754393"/>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1">
              <a:solidFill>
                <a:schemeClr val="lt1"/>
              </a:solidFill>
              <a:latin typeface="Calibri"/>
              <a:ea typeface="Calibri"/>
              <a:cs typeface="Calibri"/>
              <a:sym typeface="Calibri"/>
            </a:endParaRPr>
          </a:p>
        </p:txBody>
      </p:sp>
      <p:sp>
        <p:nvSpPr>
          <p:cNvPr id="669" name="Google Shape;669;p40"/>
          <p:cNvSpPr/>
          <p:nvPr/>
        </p:nvSpPr>
        <p:spPr>
          <a:xfrm>
            <a:off x="5464447" y="6436426"/>
            <a:ext cx="341413" cy="408098"/>
          </a:xfrm>
          <a:custGeom>
            <a:avLst/>
            <a:gdLst/>
            <a:ahLst/>
            <a:cxnLst/>
            <a:rect l="l" t="t" r="r" b="b"/>
            <a:pathLst>
              <a:path w="2688046" h="3213079" extrusionOk="0">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dk1"/>
              </a:solidFill>
              <a:latin typeface="Calibri"/>
              <a:ea typeface="Calibri"/>
              <a:cs typeface="Calibri"/>
              <a:sym typeface="Calibri"/>
            </a:endParaRPr>
          </a:p>
        </p:txBody>
      </p:sp>
      <p:sp>
        <p:nvSpPr>
          <p:cNvPr id="670" name="Google Shape;670;p40"/>
          <p:cNvSpPr/>
          <p:nvPr/>
        </p:nvSpPr>
        <p:spPr>
          <a:xfrm>
            <a:off x="2674023" y="3276761"/>
            <a:ext cx="411575" cy="344044"/>
          </a:xfrm>
          <a:custGeom>
            <a:avLst/>
            <a:gdLst/>
            <a:ahLst/>
            <a:cxnLst/>
            <a:rect l="l" t="t" r="r" b="b"/>
            <a:pathLst>
              <a:path w="3186824" h="2663936" extrusionOk="0">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671" name="Google Shape;671;p40"/>
          <p:cNvSpPr/>
          <p:nvPr/>
        </p:nvSpPr>
        <p:spPr>
          <a:xfrm>
            <a:off x="2055292" y="3217928"/>
            <a:ext cx="432135" cy="284005"/>
          </a:xfrm>
          <a:custGeom>
            <a:avLst/>
            <a:gdLst/>
            <a:ahLst/>
            <a:cxnLst/>
            <a:rect l="l" t="t" r="r" b="b"/>
            <a:pathLst>
              <a:path w="3240006" h="2129375" extrusionOk="0">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672" name="Google Shape;672;p40"/>
          <p:cNvSpPr txBox="1"/>
          <p:nvPr/>
        </p:nvSpPr>
        <p:spPr>
          <a:xfrm>
            <a:off x="8590459" y="4749158"/>
            <a:ext cx="2890093" cy="46749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rgbClr val="595959"/>
                </a:solidFill>
                <a:latin typeface="Calibri"/>
                <a:ea typeface="Calibri"/>
                <a:cs typeface="Calibri"/>
                <a:sym typeface="Calibri"/>
              </a:rPr>
              <a:t>7. Bokstäverna GDPR står för  General Data Privacy Reality. </a:t>
            </a:r>
            <a:endParaRPr/>
          </a:p>
        </p:txBody>
      </p:sp>
      <p:sp>
        <p:nvSpPr>
          <p:cNvPr id="673" name="Google Shape;673;p40"/>
          <p:cNvSpPr txBox="1"/>
          <p:nvPr/>
        </p:nvSpPr>
        <p:spPr>
          <a:xfrm>
            <a:off x="8576604" y="5378943"/>
            <a:ext cx="2196000" cy="828000"/>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rgbClr val="3F3F3F"/>
              </a:buClr>
              <a:buSzPts val="1600"/>
              <a:buFont typeface="Calibri"/>
              <a:buChar char="-"/>
            </a:pPr>
            <a:r>
              <a:rPr lang="en-US" sz="1600">
                <a:solidFill>
                  <a:srgbClr val="3F3F3F"/>
                </a:solidFill>
                <a:latin typeface="Calibri"/>
                <a:ea typeface="Calibri"/>
                <a:cs typeface="Calibri"/>
                <a:sym typeface="Calibri"/>
              </a:rPr>
              <a:t>Sant</a:t>
            </a:r>
            <a:endParaRPr/>
          </a:p>
          <a:p>
            <a:pPr marL="285750" marR="0" lvl="0" indent="-285750" algn="l" rtl="0">
              <a:spcBef>
                <a:spcPts val="0"/>
              </a:spcBef>
              <a:spcAft>
                <a:spcPts val="0"/>
              </a:spcAft>
              <a:buClr>
                <a:srgbClr val="3F3F3F"/>
              </a:buClr>
              <a:buSzPts val="1600"/>
              <a:buFont typeface="Calibri"/>
              <a:buChar char="-"/>
            </a:pPr>
            <a:r>
              <a:rPr lang="en-US" sz="1600">
                <a:solidFill>
                  <a:srgbClr val="3F3F3F"/>
                </a:solidFill>
                <a:latin typeface="Calibri"/>
                <a:ea typeface="Calibri"/>
                <a:cs typeface="Calibri"/>
                <a:sym typeface="Calibri"/>
              </a:rPr>
              <a:t>Falskt (✓) </a:t>
            </a:r>
            <a:endParaRPr sz="1600">
              <a:solidFill>
                <a:srgbClr val="3F3F3F"/>
              </a:solidFill>
              <a:latin typeface="Calibri"/>
              <a:ea typeface="Calibri"/>
              <a:cs typeface="Calibri"/>
              <a:sym typeface="Calibri"/>
            </a:endParaRPr>
          </a:p>
        </p:txBody>
      </p:sp>
      <p:sp>
        <p:nvSpPr>
          <p:cNvPr id="674" name="Google Shape;674;p40"/>
          <p:cNvSpPr/>
          <p:nvPr/>
        </p:nvSpPr>
        <p:spPr>
          <a:xfrm>
            <a:off x="8908838" y="3860481"/>
            <a:ext cx="754393" cy="754393"/>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1">
              <a:solidFill>
                <a:schemeClr val="lt1"/>
              </a:solidFill>
              <a:latin typeface="Calibri"/>
              <a:ea typeface="Calibri"/>
              <a:cs typeface="Calibri"/>
              <a:sym typeface="Calibri"/>
            </a:endParaRPr>
          </a:p>
        </p:txBody>
      </p:sp>
      <p:sp>
        <p:nvSpPr>
          <p:cNvPr id="675" name="Google Shape;675;p40"/>
          <p:cNvSpPr/>
          <p:nvPr/>
        </p:nvSpPr>
        <p:spPr>
          <a:xfrm>
            <a:off x="9102255" y="4046785"/>
            <a:ext cx="360000" cy="360000"/>
          </a:xfrm>
          <a:custGeom>
            <a:avLst/>
            <a:gdLst/>
            <a:ahLst/>
            <a:cxnLst/>
            <a:rect l="l" t="t" r="r" b="b"/>
            <a:pathLst>
              <a:path w="3240000" h="3240000" extrusionOk="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Google Shape;183;p5"/>
          <p:cNvPicPr preferRelativeResize="0"/>
          <p:nvPr/>
        </p:nvPicPr>
        <p:blipFill rotWithShape="1">
          <a:blip r:embed="rId3">
            <a:alphaModFix/>
          </a:blip>
          <a:srcRect/>
          <a:stretch/>
        </p:blipFill>
        <p:spPr>
          <a:xfrm>
            <a:off x="9957816" y="0"/>
            <a:ext cx="2219417" cy="883966"/>
          </a:xfrm>
          <a:prstGeom prst="rect">
            <a:avLst/>
          </a:prstGeom>
          <a:noFill/>
          <a:ln>
            <a:noFill/>
          </a:ln>
        </p:spPr>
      </p:pic>
      <p:pic>
        <p:nvPicPr>
          <p:cNvPr id="184" name="Google Shape;184;p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392596" y="6290760"/>
            <a:ext cx="2580150" cy="567240"/>
          </a:xfrm>
          <a:prstGeom prst="rect">
            <a:avLst/>
          </a:prstGeom>
          <a:noFill/>
          <a:ln>
            <a:noFill/>
          </a:ln>
        </p:spPr>
      </p:pic>
      <p:sp>
        <p:nvSpPr>
          <p:cNvPr id="185" name="Google Shape;185;p5"/>
          <p:cNvSpPr txBox="1"/>
          <p:nvPr/>
        </p:nvSpPr>
        <p:spPr>
          <a:xfrm>
            <a:off x="503224" y="6457890"/>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sp>
        <p:nvSpPr>
          <p:cNvPr id="186" name="Google Shape;186;p5"/>
          <p:cNvSpPr txBox="1"/>
          <p:nvPr/>
        </p:nvSpPr>
        <p:spPr>
          <a:xfrm>
            <a:off x="5517205" y="625534"/>
            <a:ext cx="5232416" cy="20621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FFC000"/>
                </a:solidFill>
                <a:latin typeface="Calibri"/>
                <a:ea typeface="Calibri"/>
                <a:cs typeface="Calibri"/>
                <a:sym typeface="Calibri"/>
              </a:rPr>
              <a:t>Enhet 1: Digital kompetens och affärskommunikation</a:t>
            </a:r>
            <a:endParaRPr sz="3200" b="1">
              <a:solidFill>
                <a:srgbClr val="FFC000"/>
              </a:solidFill>
              <a:latin typeface="Calibri"/>
              <a:ea typeface="Calibri"/>
              <a:cs typeface="Calibri"/>
              <a:sym typeface="Calibri"/>
            </a:endParaRPr>
          </a:p>
          <a:p>
            <a:pPr marL="0" marR="0" lvl="0" indent="0" algn="l" rtl="0">
              <a:spcBef>
                <a:spcPts val="0"/>
              </a:spcBef>
              <a:spcAft>
                <a:spcPts val="0"/>
              </a:spcAft>
              <a:buNone/>
            </a:pPr>
            <a:endParaRPr sz="2800">
              <a:solidFill>
                <a:srgbClr val="000000"/>
              </a:solidFill>
              <a:latin typeface="Calibri"/>
              <a:ea typeface="Calibri"/>
              <a:cs typeface="Calibri"/>
              <a:sym typeface="Calibri"/>
            </a:endParaRPr>
          </a:p>
          <a:p>
            <a:pPr marL="0" marR="0" lvl="0" indent="0" algn="l" rtl="0">
              <a:spcBef>
                <a:spcPts val="0"/>
              </a:spcBef>
              <a:spcAft>
                <a:spcPts val="0"/>
              </a:spcAft>
              <a:buNone/>
            </a:pPr>
            <a:endParaRPr sz="3600" b="1">
              <a:solidFill>
                <a:srgbClr val="FFC000"/>
              </a:solidFill>
              <a:latin typeface="Calibri"/>
              <a:ea typeface="Calibri"/>
              <a:cs typeface="Calibri"/>
              <a:sym typeface="Calibri"/>
            </a:endParaRPr>
          </a:p>
        </p:txBody>
      </p:sp>
      <p:sp>
        <p:nvSpPr>
          <p:cNvPr id="187" name="Google Shape;187;p5"/>
          <p:cNvSpPr txBox="1"/>
          <p:nvPr/>
        </p:nvSpPr>
        <p:spPr>
          <a:xfrm>
            <a:off x="5467036" y="2092872"/>
            <a:ext cx="6505800" cy="5602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2F5496"/>
                </a:solidFill>
                <a:latin typeface="Calibri"/>
                <a:ea typeface="Calibri"/>
                <a:cs typeface="Calibri"/>
                <a:sym typeface="Calibri"/>
              </a:rPr>
              <a:t>1.1. Metoder för analys och kritisk utvärdering av data, </a:t>
            </a:r>
            <a:endParaRPr/>
          </a:p>
          <a:p>
            <a:pPr marL="0" marR="0" lvl="0" indent="0" algn="l" rtl="0">
              <a:spcBef>
                <a:spcPts val="0"/>
              </a:spcBef>
              <a:spcAft>
                <a:spcPts val="0"/>
              </a:spcAft>
              <a:buNone/>
            </a:pPr>
            <a:r>
              <a:rPr lang="en-US" sz="2000" b="1">
                <a:solidFill>
                  <a:srgbClr val="2F5496"/>
                </a:solidFill>
                <a:latin typeface="Calibri"/>
                <a:ea typeface="Calibri"/>
                <a:cs typeface="Calibri"/>
                <a:sym typeface="Calibri"/>
              </a:rPr>
              <a:t>        information och digitalt innehåll</a:t>
            </a:r>
            <a:endParaRPr sz="2000" b="1">
              <a:solidFill>
                <a:srgbClr val="2F5496"/>
              </a:solidFill>
              <a:latin typeface="Calibri"/>
              <a:ea typeface="Calibri"/>
              <a:cs typeface="Calibri"/>
              <a:sym typeface="Calibri"/>
            </a:endParaRPr>
          </a:p>
          <a:p>
            <a:pPr marL="0" marR="0" lvl="0" indent="0" algn="l" rtl="0">
              <a:spcBef>
                <a:spcPts val="0"/>
              </a:spcBef>
              <a:spcAft>
                <a:spcPts val="0"/>
              </a:spcAft>
              <a:buNone/>
            </a:pPr>
            <a:endParaRPr sz="2000" b="1">
              <a:solidFill>
                <a:srgbClr val="2F5496"/>
              </a:solidFill>
              <a:latin typeface="Calibri"/>
              <a:ea typeface="Calibri"/>
              <a:cs typeface="Calibri"/>
              <a:sym typeface="Calibri"/>
            </a:endParaRPr>
          </a:p>
          <a:p>
            <a:pPr marL="0" marR="0" lvl="0" indent="0" algn="l" rtl="0">
              <a:spcBef>
                <a:spcPts val="0"/>
              </a:spcBef>
              <a:spcAft>
                <a:spcPts val="0"/>
              </a:spcAft>
              <a:buNone/>
            </a:pPr>
            <a:r>
              <a:rPr lang="en-US" sz="2000" b="1">
                <a:solidFill>
                  <a:srgbClr val="2F5496"/>
                </a:solidFill>
                <a:latin typeface="Calibri"/>
                <a:ea typeface="Calibri"/>
                <a:cs typeface="Calibri"/>
                <a:sym typeface="Calibri"/>
              </a:rPr>
              <a:t>1.2. AAOCC-systemet (Authority, Accuracy, Objectivity,</a:t>
            </a:r>
            <a:endParaRPr/>
          </a:p>
          <a:p>
            <a:pPr marL="0" marR="0" lvl="0" indent="0" algn="l" rtl="0">
              <a:spcBef>
                <a:spcPts val="0"/>
              </a:spcBef>
              <a:spcAft>
                <a:spcPts val="0"/>
              </a:spcAft>
              <a:buNone/>
            </a:pPr>
            <a:r>
              <a:rPr lang="en-US" sz="2000" b="1">
                <a:solidFill>
                  <a:srgbClr val="2F5496"/>
                </a:solidFill>
                <a:latin typeface="Calibri"/>
                <a:ea typeface="Calibri"/>
                <a:cs typeface="Calibri"/>
                <a:sym typeface="Calibri"/>
              </a:rPr>
              <a:t>        Currency, and Coverage) </a:t>
            </a:r>
            <a:endParaRPr sz="2000" b="1">
              <a:solidFill>
                <a:srgbClr val="2F5496"/>
              </a:solidFill>
              <a:latin typeface="Calibri"/>
              <a:ea typeface="Calibri"/>
              <a:cs typeface="Calibri"/>
              <a:sym typeface="Calibri"/>
            </a:endParaRPr>
          </a:p>
          <a:p>
            <a:pPr marL="0" marR="0" lvl="0" indent="0" algn="l" rtl="0">
              <a:spcBef>
                <a:spcPts val="0"/>
              </a:spcBef>
              <a:spcAft>
                <a:spcPts val="0"/>
              </a:spcAft>
              <a:buNone/>
            </a:pPr>
            <a:endParaRPr sz="2000" b="1">
              <a:solidFill>
                <a:srgbClr val="2F5496"/>
              </a:solidFill>
              <a:latin typeface="Calibri"/>
              <a:ea typeface="Calibri"/>
              <a:cs typeface="Calibri"/>
              <a:sym typeface="Calibri"/>
            </a:endParaRPr>
          </a:p>
          <a:p>
            <a:pPr marL="0" marR="0" lvl="0" indent="0" algn="l" rtl="0">
              <a:lnSpc>
                <a:spcPct val="200000"/>
              </a:lnSpc>
              <a:spcBef>
                <a:spcPts val="0"/>
              </a:spcBef>
              <a:spcAft>
                <a:spcPts val="0"/>
              </a:spcAft>
              <a:buNone/>
            </a:pPr>
            <a:r>
              <a:rPr lang="en-US" sz="2000" b="1">
                <a:solidFill>
                  <a:srgbClr val="2F5496"/>
                </a:solidFill>
                <a:latin typeface="Calibri"/>
                <a:ea typeface="Calibri"/>
                <a:cs typeface="Calibri"/>
                <a:sym typeface="Calibri"/>
              </a:rPr>
              <a:t>1.3. CRAAP test: ett verktyg för att utvärdera källor</a:t>
            </a:r>
            <a:endParaRPr sz="2000" b="1">
              <a:solidFill>
                <a:srgbClr val="2F5496"/>
              </a:solidFill>
              <a:latin typeface="Calibri"/>
              <a:ea typeface="Calibri"/>
              <a:cs typeface="Calibri"/>
              <a:sym typeface="Calibri"/>
            </a:endParaRPr>
          </a:p>
          <a:p>
            <a:pPr marL="0" marR="0" lvl="0" indent="0" algn="l" rtl="0">
              <a:lnSpc>
                <a:spcPct val="200000"/>
              </a:lnSpc>
              <a:spcBef>
                <a:spcPts val="0"/>
              </a:spcBef>
              <a:spcAft>
                <a:spcPts val="0"/>
              </a:spcAft>
              <a:buNone/>
            </a:pPr>
            <a:r>
              <a:rPr lang="en-US" sz="2000" b="1">
                <a:solidFill>
                  <a:srgbClr val="2F5496"/>
                </a:solidFill>
                <a:latin typeface="Calibri"/>
                <a:ea typeface="Calibri"/>
                <a:cs typeface="Calibri"/>
                <a:sym typeface="Calibri"/>
              </a:rPr>
              <a:t>1.4. Hantering av digital hårdvara och databaser</a:t>
            </a:r>
            <a:endParaRPr sz="2000" b="1">
              <a:solidFill>
                <a:srgbClr val="2F5496"/>
              </a:solidFill>
              <a:latin typeface="Calibri"/>
              <a:ea typeface="Calibri"/>
              <a:cs typeface="Calibri"/>
              <a:sym typeface="Calibri"/>
            </a:endParaRPr>
          </a:p>
          <a:p>
            <a:pPr marL="0" marR="0" lvl="0" indent="0" algn="l" rtl="0">
              <a:lnSpc>
                <a:spcPct val="200000"/>
              </a:lnSpc>
              <a:spcBef>
                <a:spcPts val="0"/>
              </a:spcBef>
              <a:spcAft>
                <a:spcPts val="0"/>
              </a:spcAft>
              <a:buNone/>
            </a:pPr>
            <a:r>
              <a:rPr lang="en-US" sz="2000" b="1">
                <a:solidFill>
                  <a:srgbClr val="2F5496"/>
                </a:solidFill>
                <a:latin typeface="Calibri"/>
                <a:ea typeface="Calibri"/>
                <a:cs typeface="Calibri"/>
                <a:sym typeface="Calibri"/>
              </a:rPr>
              <a:t>1.5. Bevarande och uppdatering av digitalt innehåll</a:t>
            </a:r>
            <a:endParaRPr sz="2000" b="1">
              <a:solidFill>
                <a:srgbClr val="2F5496"/>
              </a:solidFill>
              <a:latin typeface="Calibri"/>
              <a:ea typeface="Calibri"/>
              <a:cs typeface="Calibri"/>
              <a:sym typeface="Calibri"/>
            </a:endParaRPr>
          </a:p>
          <a:p>
            <a:pPr marL="457200" marR="0" lvl="0" indent="-330200" algn="l" rtl="0">
              <a:spcBef>
                <a:spcPts val="0"/>
              </a:spcBef>
              <a:spcAft>
                <a:spcPts val="0"/>
              </a:spcAft>
              <a:buClr>
                <a:schemeClr val="dk1"/>
              </a:buClr>
              <a:buSzPts val="2000"/>
              <a:buFont typeface="Calibri"/>
              <a:buNone/>
            </a:pPr>
            <a:endParaRPr sz="2000" b="1">
              <a:solidFill>
                <a:srgbClr val="2F5496"/>
              </a:solidFill>
              <a:latin typeface="Calibri"/>
              <a:ea typeface="Calibri"/>
              <a:cs typeface="Calibri"/>
              <a:sym typeface="Calibri"/>
            </a:endParaRPr>
          </a:p>
          <a:p>
            <a:pPr marL="0" marR="0" lvl="0" indent="0" algn="l" rtl="0">
              <a:spcBef>
                <a:spcPts val="0"/>
              </a:spcBef>
              <a:spcAft>
                <a:spcPts val="0"/>
              </a:spcAft>
              <a:buNone/>
            </a:pPr>
            <a:endParaRPr sz="2000" b="1">
              <a:solidFill>
                <a:srgbClr val="2F5496"/>
              </a:solidFill>
              <a:latin typeface="Calibri"/>
              <a:ea typeface="Calibri"/>
              <a:cs typeface="Calibri"/>
              <a:sym typeface="Calibri"/>
            </a:endParaRPr>
          </a:p>
          <a:p>
            <a:pPr marL="0" marR="0" lvl="0" indent="0" algn="l" rtl="0">
              <a:spcBef>
                <a:spcPts val="0"/>
              </a:spcBef>
              <a:spcAft>
                <a:spcPts val="0"/>
              </a:spcAft>
              <a:buNone/>
            </a:pPr>
            <a:endParaRPr sz="2000" b="1">
              <a:solidFill>
                <a:srgbClr val="2F5496"/>
              </a:solidFill>
              <a:latin typeface="Calibri"/>
              <a:ea typeface="Calibri"/>
              <a:cs typeface="Calibri"/>
              <a:sym typeface="Calibri"/>
            </a:endParaRPr>
          </a:p>
          <a:p>
            <a:pPr marL="0" marR="0" lvl="0" indent="0" algn="l" rtl="0">
              <a:spcBef>
                <a:spcPts val="0"/>
              </a:spcBef>
              <a:spcAft>
                <a:spcPts val="0"/>
              </a:spcAft>
              <a:buNone/>
            </a:pPr>
            <a:endParaRPr sz="2000" b="1">
              <a:solidFill>
                <a:srgbClr val="2F5496"/>
              </a:solidFill>
              <a:latin typeface="Calibri"/>
              <a:ea typeface="Calibri"/>
              <a:cs typeface="Calibri"/>
              <a:sym typeface="Calibri"/>
            </a:endParaRPr>
          </a:p>
          <a:p>
            <a:pPr marL="0" marR="0" lvl="0" indent="0" algn="l" rtl="0">
              <a:spcBef>
                <a:spcPts val="0"/>
              </a:spcBef>
              <a:spcAft>
                <a:spcPts val="0"/>
              </a:spcAft>
              <a:buNone/>
            </a:pPr>
            <a:endParaRPr sz="2000" b="1">
              <a:solidFill>
                <a:srgbClr val="2F5496"/>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88" name="Google Shape;188;p5"/>
          <p:cNvGrpSpPr/>
          <p:nvPr/>
        </p:nvGrpSpPr>
        <p:grpSpPr>
          <a:xfrm>
            <a:off x="5164303" y="141870"/>
            <a:ext cx="1361572" cy="349188"/>
            <a:chOff x="10604072" y="448487"/>
            <a:chExt cx="1361572" cy="349188"/>
          </a:xfrm>
        </p:grpSpPr>
        <p:sp>
          <p:nvSpPr>
            <p:cNvPr id="189" name="Google Shape;189;p5"/>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90" name="Google Shape;190;p5"/>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91" name="Google Shape;191;p5"/>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pic>
        <p:nvPicPr>
          <p:cNvPr id="192" name="Google Shape;192;p5" descr="Folk art for day of the dead"/>
          <p:cNvPicPr preferRelativeResize="0"/>
          <p:nvPr/>
        </p:nvPicPr>
        <p:blipFill rotWithShape="1">
          <a:blip r:embed="rId5" cstate="email">
            <a:alphaModFix/>
            <a:extLst>
              <a:ext uri="{28A0092B-C50C-407E-A947-70E740481C1C}">
                <a14:useLocalDpi xmlns:a14="http://schemas.microsoft.com/office/drawing/2010/main"/>
              </a:ext>
            </a:extLst>
          </a:blip>
          <a:srcRect b="-27550"/>
          <a:stretch/>
        </p:blipFill>
        <p:spPr>
          <a:xfrm>
            <a:off x="0" y="0"/>
            <a:ext cx="4797933" cy="764195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6"/>
          <p:cNvSpPr txBox="1"/>
          <p:nvPr/>
        </p:nvSpPr>
        <p:spPr>
          <a:xfrm>
            <a:off x="2252067" y="299001"/>
            <a:ext cx="8435339" cy="28217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accent1"/>
              </a:buClr>
              <a:buSzPts val="3200"/>
              <a:buFont typeface="Arial"/>
              <a:buNone/>
            </a:pPr>
            <a:r>
              <a:rPr lang="en-US" sz="3200" b="1">
                <a:solidFill>
                  <a:schemeClr val="accent1"/>
                </a:solidFill>
                <a:latin typeface="Calibri"/>
                <a:ea typeface="Calibri"/>
                <a:cs typeface="Calibri"/>
                <a:sym typeface="Calibri"/>
              </a:rPr>
              <a:t>1.1. </a:t>
            </a:r>
            <a:r>
              <a:rPr lang="en-US" sz="3200" b="1">
                <a:solidFill>
                  <a:srgbClr val="2F5496"/>
                </a:solidFill>
                <a:latin typeface="Calibri"/>
                <a:ea typeface="Calibri"/>
                <a:cs typeface="Calibri"/>
                <a:sym typeface="Calibri"/>
              </a:rPr>
              <a:t>Metoder för analys och kritisk utvärdering   av data, information och digital innehåll</a:t>
            </a:r>
            <a:endParaRPr sz="3200" b="1">
              <a:solidFill>
                <a:srgbClr val="2F5496"/>
              </a:solidFill>
              <a:latin typeface="Calibri"/>
              <a:ea typeface="Calibri"/>
              <a:cs typeface="Calibri"/>
              <a:sym typeface="Calibri"/>
            </a:endParaRPr>
          </a:p>
          <a:p>
            <a:pPr marL="0" marR="0" lvl="0" indent="0" algn="r" rtl="0">
              <a:lnSpc>
                <a:spcPct val="90000"/>
              </a:lnSpc>
              <a:spcBef>
                <a:spcPts val="1000"/>
              </a:spcBef>
              <a:spcAft>
                <a:spcPts val="0"/>
              </a:spcAft>
              <a:buClr>
                <a:schemeClr val="dk1"/>
              </a:buClr>
              <a:buSzPts val="3200"/>
              <a:buFont typeface="Arial"/>
              <a:buNone/>
            </a:pPr>
            <a:endParaRPr sz="3200" b="1">
              <a:solidFill>
                <a:schemeClr val="accent1"/>
              </a:solidFill>
              <a:latin typeface="Calibri"/>
              <a:ea typeface="Calibri"/>
              <a:cs typeface="Calibri"/>
              <a:sym typeface="Calibri"/>
            </a:endParaRPr>
          </a:p>
          <a:p>
            <a:pPr marL="0" marR="0" lvl="0" indent="0" algn="ctr" rtl="0">
              <a:lnSpc>
                <a:spcPct val="90000"/>
              </a:lnSpc>
              <a:spcBef>
                <a:spcPts val="1000"/>
              </a:spcBef>
              <a:spcAft>
                <a:spcPts val="0"/>
              </a:spcAft>
              <a:buClr>
                <a:schemeClr val="dk1"/>
              </a:buClr>
              <a:buSzPts val="3200"/>
              <a:buFont typeface="Arial"/>
              <a:buNone/>
            </a:pPr>
            <a:endParaRPr sz="3200">
              <a:solidFill>
                <a:schemeClr val="dk1"/>
              </a:solidFill>
              <a:latin typeface="Calibri"/>
              <a:ea typeface="Calibri"/>
              <a:cs typeface="Calibri"/>
              <a:sym typeface="Calibri"/>
            </a:endParaRPr>
          </a:p>
        </p:txBody>
      </p:sp>
      <p:sp>
        <p:nvSpPr>
          <p:cNvPr id="198" name="Google Shape;198;p6"/>
          <p:cNvSpPr txBox="1"/>
          <p:nvPr/>
        </p:nvSpPr>
        <p:spPr>
          <a:xfrm>
            <a:off x="4660136" y="1669523"/>
            <a:ext cx="5987375" cy="39395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548135"/>
                </a:solidFill>
                <a:latin typeface="Calibri"/>
                <a:ea typeface="Calibri"/>
                <a:cs typeface="Calibri"/>
                <a:sym typeface="Calibri"/>
              </a:rPr>
              <a:t>Hitta digitalt innehåll av hög kvalitet</a:t>
            </a:r>
            <a:endParaRPr sz="2800" b="1">
              <a:solidFill>
                <a:srgbClr val="548135"/>
              </a:solidFill>
              <a:latin typeface="Calibri"/>
              <a:ea typeface="Calibri"/>
              <a:cs typeface="Calibri"/>
              <a:sym typeface="Calibri"/>
            </a:endParaRPr>
          </a:p>
          <a:p>
            <a:pPr marL="0" marR="0" lvl="0" indent="0" algn="r"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r>
              <a:rPr lang="en-US" sz="2000">
                <a:solidFill>
                  <a:schemeClr val="dk1"/>
                </a:solidFill>
                <a:latin typeface="Calibri"/>
                <a:ea typeface="Calibri"/>
                <a:cs typeface="Calibri"/>
                <a:sym typeface="Calibri"/>
              </a:rPr>
              <a:t>Några saker att tänka på när du planerar din sökning:</a:t>
            </a:r>
            <a:endParaRPr sz="2000">
              <a:solidFill>
                <a:srgbClr val="3F3F3F"/>
              </a:solidFill>
              <a:latin typeface="Calibri"/>
              <a:ea typeface="Calibri"/>
              <a:cs typeface="Calibri"/>
              <a:sym typeface="Calibri"/>
            </a:endParaRPr>
          </a:p>
          <a:p>
            <a:pPr marL="0" marR="0" lvl="0" indent="0" algn="l" rtl="0">
              <a:spcBef>
                <a:spcPts val="0"/>
              </a:spcBef>
              <a:spcAft>
                <a:spcPts val="0"/>
              </a:spcAft>
              <a:buNone/>
            </a:pPr>
            <a:endParaRPr sz="2000">
              <a:solidFill>
                <a:srgbClr val="3F3F3F"/>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Vilken är frågeställning du försöker besvara eller vilket är ämnesområdet du undersöker</a:t>
            </a: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Vilken information besitter du redan</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Vilken information behövs</a:t>
            </a: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Vilken typ av information behövs, till exempel en översikt, en dataljerad analys/forskningsexempel eller statisktik</a:t>
            </a: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Hur mycket information behövs— vilka kunskapsluckor finns det</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99" name="Google Shape;199;p6" descr="Basket of marigold flower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85390" y="1894787"/>
            <a:ext cx="3803320" cy="2535810"/>
          </a:xfrm>
          <a:prstGeom prst="rect">
            <a:avLst/>
          </a:prstGeom>
          <a:noFill/>
          <a:ln>
            <a:noFill/>
          </a:ln>
        </p:spPr>
      </p:pic>
      <p:grpSp>
        <p:nvGrpSpPr>
          <p:cNvPr id="200" name="Google Shape;200;p6"/>
          <p:cNvGrpSpPr/>
          <p:nvPr/>
        </p:nvGrpSpPr>
        <p:grpSpPr>
          <a:xfrm rot="-1177753">
            <a:off x="9010344" y="5502817"/>
            <a:ext cx="578049" cy="683489"/>
            <a:chOff x="855096" y="1504485"/>
            <a:chExt cx="380909" cy="339594"/>
          </a:xfrm>
        </p:grpSpPr>
        <p:sp>
          <p:nvSpPr>
            <p:cNvPr id="201" name="Google Shape;201;p6"/>
            <p:cNvSpPr/>
            <p:nvPr/>
          </p:nvSpPr>
          <p:spPr>
            <a:xfrm>
              <a:off x="1092707" y="1504485"/>
              <a:ext cx="107299" cy="136837"/>
            </a:xfrm>
            <a:custGeom>
              <a:avLst/>
              <a:gdLst/>
              <a:ahLst/>
              <a:cxnLst/>
              <a:rect l="l" t="t" r="r" b="b"/>
              <a:pathLst>
                <a:path w="3371" h="4299" extrusionOk="0">
                  <a:moveTo>
                    <a:pt x="1691" y="357"/>
                  </a:moveTo>
                  <a:cubicBezTo>
                    <a:pt x="2418" y="357"/>
                    <a:pt x="3013" y="953"/>
                    <a:pt x="3013" y="1679"/>
                  </a:cubicBezTo>
                  <a:cubicBezTo>
                    <a:pt x="3013" y="2250"/>
                    <a:pt x="2644" y="2750"/>
                    <a:pt x="2108" y="2929"/>
                  </a:cubicBezTo>
                  <a:lnTo>
                    <a:pt x="2418" y="1726"/>
                  </a:lnTo>
                  <a:cubicBezTo>
                    <a:pt x="2453" y="1643"/>
                    <a:pt x="2394" y="1536"/>
                    <a:pt x="2287" y="1512"/>
                  </a:cubicBezTo>
                  <a:cubicBezTo>
                    <a:pt x="2273" y="1509"/>
                    <a:pt x="2258" y="1507"/>
                    <a:pt x="2244" y="1507"/>
                  </a:cubicBezTo>
                  <a:cubicBezTo>
                    <a:pt x="2162" y="1507"/>
                    <a:pt x="2082" y="1564"/>
                    <a:pt x="2072" y="1655"/>
                  </a:cubicBezTo>
                  <a:lnTo>
                    <a:pt x="2060" y="1715"/>
                  </a:lnTo>
                  <a:lnTo>
                    <a:pt x="1322" y="1715"/>
                  </a:lnTo>
                  <a:lnTo>
                    <a:pt x="1298" y="1655"/>
                  </a:lnTo>
                  <a:cubicBezTo>
                    <a:pt x="1277" y="1568"/>
                    <a:pt x="1195" y="1511"/>
                    <a:pt x="1117" y="1511"/>
                  </a:cubicBezTo>
                  <a:cubicBezTo>
                    <a:pt x="1110" y="1511"/>
                    <a:pt x="1103" y="1511"/>
                    <a:pt x="1096" y="1512"/>
                  </a:cubicBezTo>
                  <a:cubicBezTo>
                    <a:pt x="1001" y="1548"/>
                    <a:pt x="941" y="1631"/>
                    <a:pt x="965" y="1726"/>
                  </a:cubicBezTo>
                  <a:lnTo>
                    <a:pt x="1275" y="2929"/>
                  </a:lnTo>
                  <a:cubicBezTo>
                    <a:pt x="751" y="2750"/>
                    <a:pt x="370" y="2262"/>
                    <a:pt x="370" y="1679"/>
                  </a:cubicBezTo>
                  <a:cubicBezTo>
                    <a:pt x="370" y="953"/>
                    <a:pt x="965" y="357"/>
                    <a:pt x="1691" y="357"/>
                  </a:cubicBezTo>
                  <a:close/>
                  <a:moveTo>
                    <a:pt x="1989" y="2036"/>
                  </a:moveTo>
                  <a:lnTo>
                    <a:pt x="1751" y="3012"/>
                  </a:lnTo>
                  <a:lnTo>
                    <a:pt x="1656" y="3012"/>
                  </a:lnTo>
                  <a:lnTo>
                    <a:pt x="1406" y="2036"/>
                  </a:lnTo>
                  <a:close/>
                  <a:moveTo>
                    <a:pt x="2072" y="3310"/>
                  </a:moveTo>
                  <a:lnTo>
                    <a:pt x="2072" y="3739"/>
                  </a:lnTo>
                  <a:lnTo>
                    <a:pt x="1322" y="3751"/>
                  </a:lnTo>
                  <a:cubicBezTo>
                    <a:pt x="1322" y="3751"/>
                    <a:pt x="1298" y="3751"/>
                    <a:pt x="1298" y="3739"/>
                  </a:cubicBezTo>
                  <a:lnTo>
                    <a:pt x="1298" y="3310"/>
                  </a:lnTo>
                  <a:cubicBezTo>
                    <a:pt x="1417" y="3334"/>
                    <a:pt x="1560" y="3346"/>
                    <a:pt x="1691" y="3346"/>
                  </a:cubicBezTo>
                  <a:cubicBezTo>
                    <a:pt x="1822" y="3346"/>
                    <a:pt x="1953" y="3334"/>
                    <a:pt x="2072" y="3310"/>
                  </a:cubicBezTo>
                  <a:close/>
                  <a:moveTo>
                    <a:pt x="1691" y="0"/>
                  </a:moveTo>
                  <a:cubicBezTo>
                    <a:pt x="763" y="0"/>
                    <a:pt x="1" y="750"/>
                    <a:pt x="1" y="1679"/>
                  </a:cubicBezTo>
                  <a:cubicBezTo>
                    <a:pt x="1" y="2334"/>
                    <a:pt x="394" y="2917"/>
                    <a:pt x="941" y="3191"/>
                  </a:cubicBezTo>
                  <a:lnTo>
                    <a:pt x="941" y="3751"/>
                  </a:lnTo>
                  <a:cubicBezTo>
                    <a:pt x="941" y="3941"/>
                    <a:pt x="1108" y="4108"/>
                    <a:pt x="1298" y="4108"/>
                  </a:cubicBezTo>
                  <a:lnTo>
                    <a:pt x="1501" y="4108"/>
                  </a:lnTo>
                  <a:lnTo>
                    <a:pt x="1501" y="4120"/>
                  </a:lnTo>
                  <a:cubicBezTo>
                    <a:pt x="1501" y="4227"/>
                    <a:pt x="1572" y="4298"/>
                    <a:pt x="1679" y="4298"/>
                  </a:cubicBezTo>
                  <a:cubicBezTo>
                    <a:pt x="1775" y="4298"/>
                    <a:pt x="1858" y="4227"/>
                    <a:pt x="1858" y="4120"/>
                  </a:cubicBezTo>
                  <a:lnTo>
                    <a:pt x="1858" y="4108"/>
                  </a:lnTo>
                  <a:lnTo>
                    <a:pt x="2048" y="4108"/>
                  </a:lnTo>
                  <a:cubicBezTo>
                    <a:pt x="2239" y="4108"/>
                    <a:pt x="2406" y="3941"/>
                    <a:pt x="2406" y="3751"/>
                  </a:cubicBezTo>
                  <a:lnTo>
                    <a:pt x="2406" y="3191"/>
                  </a:lnTo>
                  <a:cubicBezTo>
                    <a:pt x="2953" y="2917"/>
                    <a:pt x="3346" y="2334"/>
                    <a:pt x="3346" y="1679"/>
                  </a:cubicBezTo>
                  <a:cubicBezTo>
                    <a:pt x="3370" y="750"/>
                    <a:pt x="2608" y="0"/>
                    <a:pt x="1691" y="0"/>
                  </a:cubicBezTo>
                  <a:close/>
                </a:path>
              </a:pathLst>
            </a:custGeom>
            <a:solidFill>
              <a:srgbClr val="266C9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02" name="Google Shape;202;p6"/>
            <p:cNvSpPr/>
            <p:nvPr/>
          </p:nvSpPr>
          <p:spPr>
            <a:xfrm>
              <a:off x="855096" y="1521896"/>
              <a:ext cx="214152" cy="322183"/>
            </a:xfrm>
            <a:custGeom>
              <a:avLst/>
              <a:gdLst/>
              <a:ahLst/>
              <a:cxnLst/>
              <a:rect l="l" t="t" r="r" b="b"/>
              <a:pathLst>
                <a:path w="6728" h="10122" extrusionOk="0">
                  <a:moveTo>
                    <a:pt x="3346" y="358"/>
                  </a:moveTo>
                  <a:cubicBezTo>
                    <a:pt x="3870" y="358"/>
                    <a:pt x="4299" y="703"/>
                    <a:pt x="4299" y="1120"/>
                  </a:cubicBezTo>
                  <a:cubicBezTo>
                    <a:pt x="4001" y="1001"/>
                    <a:pt x="3691" y="941"/>
                    <a:pt x="3346" y="941"/>
                  </a:cubicBezTo>
                  <a:cubicBezTo>
                    <a:pt x="3001" y="941"/>
                    <a:pt x="2691" y="1001"/>
                    <a:pt x="2394" y="1120"/>
                  </a:cubicBezTo>
                  <a:cubicBezTo>
                    <a:pt x="2394" y="703"/>
                    <a:pt x="2810" y="358"/>
                    <a:pt x="3346" y="358"/>
                  </a:cubicBezTo>
                  <a:close/>
                  <a:moveTo>
                    <a:pt x="3370" y="1299"/>
                  </a:moveTo>
                  <a:cubicBezTo>
                    <a:pt x="4620" y="1299"/>
                    <a:pt x="5620" y="2311"/>
                    <a:pt x="5620" y="3561"/>
                  </a:cubicBezTo>
                  <a:cubicBezTo>
                    <a:pt x="5620" y="3882"/>
                    <a:pt x="5549" y="4216"/>
                    <a:pt x="5418" y="4513"/>
                  </a:cubicBezTo>
                  <a:lnTo>
                    <a:pt x="5418" y="4347"/>
                  </a:lnTo>
                  <a:cubicBezTo>
                    <a:pt x="5418" y="4144"/>
                    <a:pt x="5322" y="3930"/>
                    <a:pt x="5168" y="3799"/>
                  </a:cubicBezTo>
                  <a:cubicBezTo>
                    <a:pt x="4811" y="3489"/>
                    <a:pt x="4025" y="2953"/>
                    <a:pt x="2632" y="2811"/>
                  </a:cubicBezTo>
                  <a:cubicBezTo>
                    <a:pt x="2626" y="2810"/>
                    <a:pt x="2619" y="2809"/>
                    <a:pt x="2613" y="2809"/>
                  </a:cubicBezTo>
                  <a:cubicBezTo>
                    <a:pt x="2535" y="2809"/>
                    <a:pt x="2452" y="2878"/>
                    <a:pt x="2441" y="2977"/>
                  </a:cubicBezTo>
                  <a:cubicBezTo>
                    <a:pt x="2429" y="3073"/>
                    <a:pt x="2501" y="3156"/>
                    <a:pt x="2608" y="3168"/>
                  </a:cubicBezTo>
                  <a:cubicBezTo>
                    <a:pt x="3882" y="3311"/>
                    <a:pt x="4632" y="3787"/>
                    <a:pt x="4941" y="4061"/>
                  </a:cubicBezTo>
                  <a:cubicBezTo>
                    <a:pt x="5013" y="4144"/>
                    <a:pt x="5072" y="4239"/>
                    <a:pt x="5072" y="4347"/>
                  </a:cubicBezTo>
                  <a:lnTo>
                    <a:pt x="5072" y="4680"/>
                  </a:lnTo>
                  <a:cubicBezTo>
                    <a:pt x="5072" y="5609"/>
                    <a:pt x="4310" y="6371"/>
                    <a:pt x="3382" y="6371"/>
                  </a:cubicBezTo>
                  <a:cubicBezTo>
                    <a:pt x="3374" y="6371"/>
                    <a:pt x="3367" y="6371"/>
                    <a:pt x="3359" y="6371"/>
                  </a:cubicBezTo>
                  <a:cubicBezTo>
                    <a:pt x="2405" y="6371"/>
                    <a:pt x="1643" y="5625"/>
                    <a:pt x="1643" y="4692"/>
                  </a:cubicBezTo>
                  <a:lnTo>
                    <a:pt x="1643" y="4549"/>
                  </a:lnTo>
                  <a:cubicBezTo>
                    <a:pt x="1643" y="4466"/>
                    <a:pt x="1679" y="4406"/>
                    <a:pt x="1739" y="4382"/>
                  </a:cubicBezTo>
                  <a:cubicBezTo>
                    <a:pt x="1965" y="4263"/>
                    <a:pt x="2251" y="4025"/>
                    <a:pt x="2382" y="3620"/>
                  </a:cubicBezTo>
                  <a:cubicBezTo>
                    <a:pt x="2405" y="3525"/>
                    <a:pt x="2370" y="3430"/>
                    <a:pt x="2274" y="3394"/>
                  </a:cubicBezTo>
                  <a:cubicBezTo>
                    <a:pt x="2258" y="3389"/>
                    <a:pt x="2240" y="3387"/>
                    <a:pt x="2222" y="3387"/>
                  </a:cubicBezTo>
                  <a:cubicBezTo>
                    <a:pt x="2152" y="3387"/>
                    <a:pt x="2079" y="3425"/>
                    <a:pt x="2060" y="3501"/>
                  </a:cubicBezTo>
                  <a:cubicBezTo>
                    <a:pt x="1953" y="3799"/>
                    <a:pt x="1739" y="3966"/>
                    <a:pt x="1584" y="4061"/>
                  </a:cubicBezTo>
                  <a:cubicBezTo>
                    <a:pt x="1417" y="4156"/>
                    <a:pt x="1310" y="4335"/>
                    <a:pt x="1310" y="4513"/>
                  </a:cubicBezTo>
                  <a:cubicBezTo>
                    <a:pt x="1179" y="4216"/>
                    <a:pt x="1108" y="3882"/>
                    <a:pt x="1108" y="3561"/>
                  </a:cubicBezTo>
                  <a:cubicBezTo>
                    <a:pt x="1108" y="2311"/>
                    <a:pt x="2120" y="1299"/>
                    <a:pt x="3370" y="1299"/>
                  </a:cubicBezTo>
                  <a:close/>
                  <a:moveTo>
                    <a:pt x="4108" y="6585"/>
                  </a:moveTo>
                  <a:lnTo>
                    <a:pt x="4108" y="7002"/>
                  </a:lnTo>
                  <a:cubicBezTo>
                    <a:pt x="4108" y="7228"/>
                    <a:pt x="4239" y="7418"/>
                    <a:pt x="4430" y="7502"/>
                  </a:cubicBezTo>
                  <a:lnTo>
                    <a:pt x="4691" y="7621"/>
                  </a:lnTo>
                  <a:cubicBezTo>
                    <a:pt x="4441" y="8133"/>
                    <a:pt x="3918" y="8442"/>
                    <a:pt x="3346" y="8442"/>
                  </a:cubicBezTo>
                  <a:cubicBezTo>
                    <a:pt x="2786" y="8442"/>
                    <a:pt x="2263" y="8133"/>
                    <a:pt x="2013" y="7621"/>
                  </a:cubicBezTo>
                  <a:lnTo>
                    <a:pt x="2263" y="7502"/>
                  </a:lnTo>
                  <a:cubicBezTo>
                    <a:pt x="2453" y="7418"/>
                    <a:pt x="2584" y="7228"/>
                    <a:pt x="2584" y="7002"/>
                  </a:cubicBezTo>
                  <a:lnTo>
                    <a:pt x="2584" y="6585"/>
                  </a:lnTo>
                  <a:cubicBezTo>
                    <a:pt x="2822" y="6668"/>
                    <a:pt x="3084" y="6728"/>
                    <a:pt x="3346" y="6728"/>
                  </a:cubicBezTo>
                  <a:cubicBezTo>
                    <a:pt x="3620" y="6728"/>
                    <a:pt x="3870" y="6668"/>
                    <a:pt x="4108" y="6585"/>
                  </a:cubicBezTo>
                  <a:close/>
                  <a:moveTo>
                    <a:pt x="3346" y="1"/>
                  </a:moveTo>
                  <a:cubicBezTo>
                    <a:pt x="2632" y="1"/>
                    <a:pt x="2060" y="513"/>
                    <a:pt x="2060" y="1120"/>
                  </a:cubicBezTo>
                  <a:cubicBezTo>
                    <a:pt x="2060" y="1179"/>
                    <a:pt x="2060" y="1227"/>
                    <a:pt x="2072" y="1287"/>
                  </a:cubicBezTo>
                  <a:cubicBezTo>
                    <a:pt x="1286" y="1727"/>
                    <a:pt x="750" y="2572"/>
                    <a:pt x="750" y="3561"/>
                  </a:cubicBezTo>
                  <a:cubicBezTo>
                    <a:pt x="750" y="4204"/>
                    <a:pt x="989" y="4811"/>
                    <a:pt x="1405" y="5287"/>
                  </a:cubicBezTo>
                  <a:cubicBezTo>
                    <a:pt x="1548" y="5751"/>
                    <a:pt x="1846" y="6156"/>
                    <a:pt x="2251" y="6406"/>
                  </a:cubicBezTo>
                  <a:lnTo>
                    <a:pt x="2251" y="7014"/>
                  </a:lnTo>
                  <a:cubicBezTo>
                    <a:pt x="2251" y="7085"/>
                    <a:pt x="2203" y="7168"/>
                    <a:pt x="2132" y="7192"/>
                  </a:cubicBezTo>
                  <a:lnTo>
                    <a:pt x="548" y="7895"/>
                  </a:lnTo>
                  <a:cubicBezTo>
                    <a:pt x="203" y="8037"/>
                    <a:pt x="0" y="8371"/>
                    <a:pt x="0" y="8740"/>
                  </a:cubicBezTo>
                  <a:lnTo>
                    <a:pt x="0" y="9942"/>
                  </a:lnTo>
                  <a:cubicBezTo>
                    <a:pt x="0" y="10050"/>
                    <a:pt x="72" y="10121"/>
                    <a:pt x="179" y="10121"/>
                  </a:cubicBezTo>
                  <a:cubicBezTo>
                    <a:pt x="286" y="10121"/>
                    <a:pt x="358" y="10050"/>
                    <a:pt x="358" y="9942"/>
                  </a:cubicBezTo>
                  <a:lnTo>
                    <a:pt x="358" y="8740"/>
                  </a:lnTo>
                  <a:cubicBezTo>
                    <a:pt x="358" y="8514"/>
                    <a:pt x="489" y="8311"/>
                    <a:pt x="703" y="8216"/>
                  </a:cubicBezTo>
                  <a:lnTo>
                    <a:pt x="1691" y="7776"/>
                  </a:lnTo>
                  <a:cubicBezTo>
                    <a:pt x="2013" y="8395"/>
                    <a:pt x="2644" y="8799"/>
                    <a:pt x="3358" y="8799"/>
                  </a:cubicBezTo>
                  <a:cubicBezTo>
                    <a:pt x="4072" y="8799"/>
                    <a:pt x="4715" y="8395"/>
                    <a:pt x="5025" y="7776"/>
                  </a:cubicBezTo>
                  <a:lnTo>
                    <a:pt x="6025" y="8216"/>
                  </a:lnTo>
                  <a:cubicBezTo>
                    <a:pt x="6239" y="8311"/>
                    <a:pt x="6370" y="8514"/>
                    <a:pt x="6370" y="8740"/>
                  </a:cubicBezTo>
                  <a:lnTo>
                    <a:pt x="6370" y="9942"/>
                  </a:lnTo>
                  <a:cubicBezTo>
                    <a:pt x="6370" y="10050"/>
                    <a:pt x="6442" y="10121"/>
                    <a:pt x="6549" y="10121"/>
                  </a:cubicBezTo>
                  <a:cubicBezTo>
                    <a:pt x="6656" y="10121"/>
                    <a:pt x="6727" y="10050"/>
                    <a:pt x="6727" y="9942"/>
                  </a:cubicBezTo>
                  <a:lnTo>
                    <a:pt x="6727" y="8740"/>
                  </a:lnTo>
                  <a:cubicBezTo>
                    <a:pt x="6704" y="8371"/>
                    <a:pt x="6489" y="8037"/>
                    <a:pt x="6144" y="7895"/>
                  </a:cubicBezTo>
                  <a:lnTo>
                    <a:pt x="4572" y="7192"/>
                  </a:lnTo>
                  <a:cubicBezTo>
                    <a:pt x="4501" y="7168"/>
                    <a:pt x="4453" y="7085"/>
                    <a:pt x="4453" y="7014"/>
                  </a:cubicBezTo>
                  <a:lnTo>
                    <a:pt x="4453" y="6406"/>
                  </a:lnTo>
                  <a:cubicBezTo>
                    <a:pt x="4858" y="6156"/>
                    <a:pt x="5156" y="5751"/>
                    <a:pt x="5299" y="5287"/>
                  </a:cubicBezTo>
                  <a:cubicBezTo>
                    <a:pt x="5715" y="4811"/>
                    <a:pt x="5954" y="4204"/>
                    <a:pt x="5954" y="3561"/>
                  </a:cubicBezTo>
                  <a:cubicBezTo>
                    <a:pt x="5954" y="2596"/>
                    <a:pt x="5418" y="1727"/>
                    <a:pt x="4632" y="1287"/>
                  </a:cubicBezTo>
                  <a:cubicBezTo>
                    <a:pt x="4644" y="1227"/>
                    <a:pt x="4644" y="1179"/>
                    <a:pt x="4644" y="1120"/>
                  </a:cubicBezTo>
                  <a:cubicBezTo>
                    <a:pt x="4644" y="513"/>
                    <a:pt x="4060" y="1"/>
                    <a:pt x="3346" y="1"/>
                  </a:cubicBezTo>
                  <a:close/>
                </a:path>
              </a:pathLst>
            </a:custGeom>
            <a:solidFill>
              <a:srgbClr val="266C9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03" name="Google Shape;203;p6"/>
            <p:cNvSpPr/>
            <p:nvPr/>
          </p:nvSpPr>
          <p:spPr>
            <a:xfrm>
              <a:off x="896411" y="1808780"/>
              <a:ext cx="11395" cy="34918"/>
            </a:xfrm>
            <a:custGeom>
              <a:avLst/>
              <a:gdLst/>
              <a:ahLst/>
              <a:cxnLst/>
              <a:rect l="l" t="t" r="r" b="b"/>
              <a:pathLst>
                <a:path w="358" h="1097" extrusionOk="0">
                  <a:moveTo>
                    <a:pt x="179" y="1"/>
                  </a:moveTo>
                  <a:cubicBezTo>
                    <a:pt x="72" y="1"/>
                    <a:pt x="0" y="72"/>
                    <a:pt x="0" y="179"/>
                  </a:cubicBezTo>
                  <a:lnTo>
                    <a:pt x="0" y="918"/>
                  </a:lnTo>
                  <a:cubicBezTo>
                    <a:pt x="0" y="1025"/>
                    <a:pt x="72" y="1096"/>
                    <a:pt x="179" y="1096"/>
                  </a:cubicBezTo>
                  <a:cubicBezTo>
                    <a:pt x="286" y="1096"/>
                    <a:pt x="357" y="1025"/>
                    <a:pt x="357" y="918"/>
                  </a:cubicBezTo>
                  <a:lnTo>
                    <a:pt x="357" y="179"/>
                  </a:lnTo>
                  <a:cubicBezTo>
                    <a:pt x="345" y="84"/>
                    <a:pt x="262" y="1"/>
                    <a:pt x="179" y="1"/>
                  </a:cubicBezTo>
                  <a:close/>
                </a:path>
              </a:pathLst>
            </a:custGeom>
            <a:solidFill>
              <a:srgbClr val="266C9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04" name="Google Shape;204;p6"/>
            <p:cNvSpPr/>
            <p:nvPr/>
          </p:nvSpPr>
          <p:spPr>
            <a:xfrm>
              <a:off x="1015391" y="1808780"/>
              <a:ext cx="11395" cy="34918"/>
            </a:xfrm>
            <a:custGeom>
              <a:avLst/>
              <a:gdLst/>
              <a:ahLst/>
              <a:cxnLst/>
              <a:rect l="l" t="t" r="r" b="b"/>
              <a:pathLst>
                <a:path w="358" h="1097" extrusionOk="0">
                  <a:moveTo>
                    <a:pt x="179" y="1"/>
                  </a:moveTo>
                  <a:cubicBezTo>
                    <a:pt x="72" y="1"/>
                    <a:pt x="1" y="72"/>
                    <a:pt x="1" y="179"/>
                  </a:cubicBezTo>
                  <a:lnTo>
                    <a:pt x="1" y="918"/>
                  </a:lnTo>
                  <a:cubicBezTo>
                    <a:pt x="1" y="1025"/>
                    <a:pt x="72" y="1096"/>
                    <a:pt x="179" y="1096"/>
                  </a:cubicBezTo>
                  <a:cubicBezTo>
                    <a:pt x="275" y="1096"/>
                    <a:pt x="346" y="1025"/>
                    <a:pt x="346" y="918"/>
                  </a:cubicBezTo>
                  <a:lnTo>
                    <a:pt x="346" y="179"/>
                  </a:lnTo>
                  <a:cubicBezTo>
                    <a:pt x="358" y="84"/>
                    <a:pt x="275" y="1"/>
                    <a:pt x="179" y="1"/>
                  </a:cubicBezTo>
                  <a:close/>
                </a:path>
              </a:pathLst>
            </a:custGeom>
            <a:solidFill>
              <a:srgbClr val="266C9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05" name="Google Shape;205;p6"/>
            <p:cNvSpPr/>
            <p:nvPr/>
          </p:nvSpPr>
          <p:spPr>
            <a:xfrm>
              <a:off x="1057471" y="1522660"/>
              <a:ext cx="178534" cy="186110"/>
            </a:xfrm>
            <a:custGeom>
              <a:avLst/>
              <a:gdLst/>
              <a:ahLst/>
              <a:cxnLst/>
              <a:rect l="l" t="t" r="r" b="b"/>
              <a:pathLst>
                <a:path w="5609" h="5847" extrusionOk="0">
                  <a:moveTo>
                    <a:pt x="739" y="1"/>
                  </a:moveTo>
                  <a:cubicBezTo>
                    <a:pt x="346" y="1"/>
                    <a:pt x="0" y="322"/>
                    <a:pt x="0" y="739"/>
                  </a:cubicBezTo>
                  <a:lnTo>
                    <a:pt x="0" y="3751"/>
                  </a:lnTo>
                  <a:cubicBezTo>
                    <a:pt x="0" y="4144"/>
                    <a:pt x="322" y="4489"/>
                    <a:pt x="739" y="4489"/>
                  </a:cubicBezTo>
                  <a:lnTo>
                    <a:pt x="1084" y="4489"/>
                  </a:lnTo>
                  <a:lnTo>
                    <a:pt x="834" y="5513"/>
                  </a:lnTo>
                  <a:cubicBezTo>
                    <a:pt x="798" y="5620"/>
                    <a:pt x="846" y="5739"/>
                    <a:pt x="941" y="5799"/>
                  </a:cubicBezTo>
                  <a:cubicBezTo>
                    <a:pt x="977" y="5823"/>
                    <a:pt x="1036" y="5847"/>
                    <a:pt x="1084" y="5847"/>
                  </a:cubicBezTo>
                  <a:cubicBezTo>
                    <a:pt x="1143" y="5847"/>
                    <a:pt x="1191" y="5823"/>
                    <a:pt x="1250" y="5799"/>
                  </a:cubicBezTo>
                  <a:lnTo>
                    <a:pt x="3048" y="4489"/>
                  </a:lnTo>
                  <a:lnTo>
                    <a:pt x="4870" y="4489"/>
                  </a:lnTo>
                  <a:cubicBezTo>
                    <a:pt x="5263" y="4489"/>
                    <a:pt x="5608" y="4156"/>
                    <a:pt x="5608" y="3739"/>
                  </a:cubicBezTo>
                  <a:lnTo>
                    <a:pt x="5608" y="739"/>
                  </a:lnTo>
                  <a:cubicBezTo>
                    <a:pt x="5596" y="322"/>
                    <a:pt x="5263" y="1"/>
                    <a:pt x="4870" y="1"/>
                  </a:cubicBezTo>
                  <a:cubicBezTo>
                    <a:pt x="4763" y="1"/>
                    <a:pt x="4691" y="72"/>
                    <a:pt x="4691" y="179"/>
                  </a:cubicBezTo>
                  <a:cubicBezTo>
                    <a:pt x="4691" y="274"/>
                    <a:pt x="4763" y="346"/>
                    <a:pt x="4870" y="346"/>
                  </a:cubicBezTo>
                  <a:cubicBezTo>
                    <a:pt x="5072" y="346"/>
                    <a:pt x="5251" y="524"/>
                    <a:pt x="5251" y="739"/>
                  </a:cubicBezTo>
                  <a:lnTo>
                    <a:pt x="5251" y="3739"/>
                  </a:lnTo>
                  <a:cubicBezTo>
                    <a:pt x="5251" y="3953"/>
                    <a:pt x="5072" y="4132"/>
                    <a:pt x="4870" y="4132"/>
                  </a:cubicBezTo>
                  <a:lnTo>
                    <a:pt x="2989" y="4132"/>
                  </a:lnTo>
                  <a:cubicBezTo>
                    <a:pt x="2965" y="4132"/>
                    <a:pt x="2917" y="4144"/>
                    <a:pt x="2882" y="4156"/>
                  </a:cubicBezTo>
                  <a:lnTo>
                    <a:pt x="1215" y="5382"/>
                  </a:lnTo>
                  <a:lnTo>
                    <a:pt x="1477" y="4358"/>
                  </a:lnTo>
                  <a:cubicBezTo>
                    <a:pt x="1489" y="4299"/>
                    <a:pt x="1477" y="4251"/>
                    <a:pt x="1441" y="4203"/>
                  </a:cubicBezTo>
                  <a:cubicBezTo>
                    <a:pt x="1417" y="4156"/>
                    <a:pt x="1358" y="4132"/>
                    <a:pt x="1310" y="4132"/>
                  </a:cubicBezTo>
                  <a:lnTo>
                    <a:pt x="739" y="4132"/>
                  </a:lnTo>
                  <a:cubicBezTo>
                    <a:pt x="536" y="4132"/>
                    <a:pt x="358" y="3953"/>
                    <a:pt x="358" y="3739"/>
                  </a:cubicBezTo>
                  <a:lnTo>
                    <a:pt x="358" y="739"/>
                  </a:lnTo>
                  <a:cubicBezTo>
                    <a:pt x="358" y="524"/>
                    <a:pt x="536" y="346"/>
                    <a:pt x="739" y="346"/>
                  </a:cubicBezTo>
                  <a:cubicBezTo>
                    <a:pt x="846" y="346"/>
                    <a:pt x="917" y="274"/>
                    <a:pt x="917" y="179"/>
                  </a:cubicBezTo>
                  <a:cubicBezTo>
                    <a:pt x="917" y="72"/>
                    <a:pt x="846" y="1"/>
                    <a:pt x="739" y="1"/>
                  </a:cubicBezTo>
                  <a:close/>
                </a:path>
              </a:pathLst>
            </a:custGeom>
            <a:solidFill>
              <a:srgbClr val="266C9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7"/>
          <p:cNvSpPr txBox="1"/>
          <p:nvPr/>
        </p:nvSpPr>
        <p:spPr>
          <a:xfrm>
            <a:off x="2252067" y="299001"/>
            <a:ext cx="8435339" cy="28217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accent1"/>
              </a:buClr>
              <a:buSzPts val="3200"/>
              <a:buFont typeface="Arial"/>
              <a:buNone/>
            </a:pPr>
            <a:r>
              <a:rPr lang="en-US" sz="3200" b="1">
                <a:solidFill>
                  <a:schemeClr val="accent1"/>
                </a:solidFill>
                <a:latin typeface="Calibri"/>
                <a:ea typeface="Calibri"/>
                <a:cs typeface="Calibri"/>
                <a:sym typeface="Calibri"/>
              </a:rPr>
              <a:t>1.1. </a:t>
            </a:r>
            <a:r>
              <a:rPr lang="en-US" sz="3200" b="1">
                <a:solidFill>
                  <a:srgbClr val="2F5496"/>
                </a:solidFill>
                <a:latin typeface="Calibri"/>
                <a:ea typeface="Calibri"/>
                <a:cs typeface="Calibri"/>
                <a:sym typeface="Calibri"/>
              </a:rPr>
              <a:t>Metoder för analys och kritisk utvärdering   av data, information och digital innehåll</a:t>
            </a:r>
            <a:endParaRPr sz="3200" b="1">
              <a:solidFill>
                <a:srgbClr val="2F5496"/>
              </a:solidFill>
              <a:latin typeface="Calibri"/>
              <a:ea typeface="Calibri"/>
              <a:cs typeface="Calibri"/>
              <a:sym typeface="Calibri"/>
            </a:endParaRPr>
          </a:p>
          <a:p>
            <a:pPr marL="0" marR="0" lvl="0" indent="0" algn="ctr" rtl="0">
              <a:lnSpc>
                <a:spcPct val="90000"/>
              </a:lnSpc>
              <a:spcBef>
                <a:spcPts val="1000"/>
              </a:spcBef>
              <a:spcAft>
                <a:spcPts val="0"/>
              </a:spcAft>
              <a:buClr>
                <a:schemeClr val="dk1"/>
              </a:buClr>
              <a:buSzPts val="3200"/>
              <a:buFont typeface="Arial"/>
              <a:buNone/>
            </a:pPr>
            <a:endParaRPr sz="3200">
              <a:solidFill>
                <a:schemeClr val="dk1"/>
              </a:solidFill>
              <a:latin typeface="Calibri"/>
              <a:ea typeface="Calibri"/>
              <a:cs typeface="Calibri"/>
              <a:sym typeface="Calibri"/>
            </a:endParaRPr>
          </a:p>
        </p:txBody>
      </p:sp>
      <p:sp>
        <p:nvSpPr>
          <p:cNvPr id="211" name="Google Shape;211;p7"/>
          <p:cNvSpPr txBox="1"/>
          <p:nvPr/>
        </p:nvSpPr>
        <p:spPr>
          <a:xfrm>
            <a:off x="4485389" y="1748909"/>
            <a:ext cx="6201900" cy="511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548135"/>
                </a:solidFill>
                <a:latin typeface="Calibri"/>
                <a:ea typeface="Calibri"/>
                <a:cs typeface="Calibri"/>
                <a:sym typeface="Calibri"/>
              </a:rPr>
              <a:t>Att söka digitala källor</a:t>
            </a:r>
            <a:endParaRPr sz="3200" b="1">
              <a:solidFill>
                <a:srgbClr val="548135"/>
              </a:solidFill>
              <a:latin typeface="Calibri"/>
              <a:ea typeface="Calibri"/>
              <a:cs typeface="Calibri"/>
              <a:sym typeface="Calibri"/>
            </a:endParaRPr>
          </a:p>
          <a:p>
            <a:pPr marL="0" marR="0" lvl="0" indent="0" algn="l" rtl="0">
              <a:spcBef>
                <a:spcPts val="0"/>
              </a:spcBef>
              <a:spcAft>
                <a:spcPts val="0"/>
              </a:spcAft>
              <a:buNone/>
            </a:pPr>
            <a:endParaRPr sz="3200" b="1">
              <a:solidFill>
                <a:srgbClr val="548135"/>
              </a:solidFill>
              <a:latin typeface="Calibri"/>
              <a:ea typeface="Calibri"/>
              <a:cs typeface="Calibri"/>
              <a:sym typeface="Calibri"/>
            </a:endParaRPr>
          </a:p>
          <a:p>
            <a:pPr marL="0" marR="0" lvl="0" indent="0" algn="l" rtl="0">
              <a:spcBef>
                <a:spcPts val="0"/>
              </a:spcBef>
              <a:spcAft>
                <a:spcPts val="0"/>
              </a:spcAft>
              <a:buNone/>
            </a:pPr>
            <a:r>
              <a:rPr lang="en-US" sz="1800">
                <a:solidFill>
                  <a:srgbClr val="3F3F3F"/>
                </a:solidFill>
                <a:latin typeface="Calibri"/>
                <a:ea typeface="Calibri"/>
                <a:cs typeface="Calibri"/>
                <a:sym typeface="Calibri"/>
              </a:rPr>
              <a:t>Det finns olika källor för att finna kvalitativ information:</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Bibliotek</a:t>
            </a: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Öppna digitala lärresurser (OER) http://oersverige.se/</a:t>
            </a:r>
            <a:endParaRPr/>
          </a:p>
          <a:p>
            <a:pPr marL="742950" marR="0" lvl="1" indent="-285750" algn="l" rtl="0">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Folksemanti</a:t>
            </a:r>
            <a:r>
              <a:rPr lang="en-US" sz="1800">
                <a:solidFill>
                  <a:schemeClr val="dk1"/>
                </a:solidFill>
                <a:latin typeface="Calibri"/>
                <a:ea typeface="Calibri"/>
                <a:cs typeface="Calibri"/>
                <a:sym typeface="Calibri"/>
              </a:rPr>
              <a:t>k</a:t>
            </a:r>
            <a:r>
              <a:rPr lang="en-US" sz="1800" b="0" i="0" u="none" strike="noStrike" cap="none">
                <a:solidFill>
                  <a:schemeClr val="dk1"/>
                </a:solidFill>
                <a:latin typeface="Calibri"/>
                <a:ea typeface="Calibri"/>
                <a:cs typeface="Calibri"/>
                <a:sym typeface="Calibri"/>
              </a:rPr>
              <a:t>: </a:t>
            </a:r>
            <a:r>
              <a:rPr lang="en-US" sz="18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https://www.oerafrica.org/creators/folksemantic</a:t>
            </a:r>
            <a:r>
              <a:rPr lang="en-US" sz="1800" b="0" i="0" u="none" strike="noStrike" cap="none">
                <a:solidFill>
                  <a:schemeClr val="dk1"/>
                </a:solidFill>
                <a:latin typeface="Calibri"/>
                <a:ea typeface="Calibri"/>
                <a:cs typeface="Calibri"/>
                <a:sym typeface="Calibri"/>
              </a:rPr>
              <a:t> </a:t>
            </a:r>
            <a:endParaRPr/>
          </a:p>
          <a:p>
            <a:pPr marL="742950" marR="0" lvl="1" indent="-285750" algn="l" rtl="0">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DiscoverEd: </a:t>
            </a:r>
            <a:r>
              <a:rPr lang="en-US" sz="18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https://discovered.ed.ac.uk/</a:t>
            </a:r>
            <a:r>
              <a:rPr lang="en-US" sz="1800" b="0" i="0" u="none" strike="noStrike" cap="none">
                <a:solidFill>
                  <a:schemeClr val="dk1"/>
                </a:solidFill>
                <a:latin typeface="Calibri"/>
                <a:ea typeface="Calibri"/>
                <a:cs typeface="Calibri"/>
                <a:sym typeface="Calibri"/>
              </a:rPr>
              <a:t>  </a:t>
            </a:r>
            <a:endParaRPr/>
          </a:p>
          <a:p>
            <a:pPr marL="742950" marR="0" lvl="1" indent="-285750" algn="l" rtl="0">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Open Courseware Consortium: </a:t>
            </a:r>
            <a:r>
              <a:rPr lang="en-US" sz="1800" b="0"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http://www.oeconsortium.org/courses/search/</a:t>
            </a:r>
            <a:endParaRPr sz="1800" b="0" i="0" u="none" strike="noStrike" cap="none">
              <a:solidFill>
                <a:schemeClr val="dk1"/>
              </a:solidFill>
              <a:latin typeface="Calibri"/>
              <a:ea typeface="Calibri"/>
              <a:cs typeface="Calibri"/>
              <a:sym typeface="Calibri"/>
            </a:endParaRPr>
          </a:p>
          <a:p>
            <a:pPr marL="742950" marR="0" lvl="1" indent="-285750" algn="l" rtl="0">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OpenLearn: </a:t>
            </a:r>
            <a:r>
              <a:rPr lang="en-US" sz="1800" b="0" i="0" u="sng" strike="noStrike" cap="none">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http://www.open.edu/openlearn/</a:t>
            </a:r>
            <a:r>
              <a:rPr lang="en-US" sz="1800" b="0" i="0" u="none" strike="noStrike" cap="none">
                <a:solidFill>
                  <a:schemeClr val="dk1"/>
                </a:solidFill>
                <a:latin typeface="Calibri"/>
                <a:ea typeface="Calibri"/>
                <a:cs typeface="Calibri"/>
                <a:sym typeface="Calibri"/>
              </a:rPr>
              <a:t> </a:t>
            </a:r>
            <a:endParaRPr/>
          </a:p>
          <a:p>
            <a:pPr marL="742950" marR="0" lvl="1" indent="-285750" algn="l" rtl="0">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MIT OCW: </a:t>
            </a:r>
            <a:r>
              <a:rPr lang="en-US" sz="1800" b="0" i="0" u="sng" strike="noStrike" cap="none">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https://ocw.mit.edu/index.htm</a:t>
            </a:r>
            <a:r>
              <a:rPr lang="en-US" sz="1800" b="0" i="0" u="none" strike="noStrike" cap="none">
                <a:solidFill>
                  <a:schemeClr val="dk1"/>
                </a:solidFill>
                <a:latin typeface="Calibri"/>
                <a:ea typeface="Calibri"/>
                <a:cs typeface="Calibri"/>
                <a:sym typeface="Calibri"/>
              </a:rPr>
              <a:t> </a:t>
            </a:r>
            <a:endParaRPr/>
          </a:p>
          <a:p>
            <a:pPr marL="0" marR="0" lvl="0" indent="0" algn="l" rtl="0">
              <a:spcBef>
                <a:spcPts val="0"/>
              </a:spcBef>
              <a:spcAft>
                <a:spcPts val="0"/>
              </a:spcAft>
              <a:buNone/>
            </a:pPr>
            <a:endParaRPr sz="3200" b="1">
              <a:solidFill>
                <a:srgbClr val="548135"/>
              </a:solidFill>
              <a:latin typeface="Calibri"/>
              <a:ea typeface="Calibri"/>
              <a:cs typeface="Calibri"/>
              <a:sym typeface="Calibri"/>
            </a:endParaRPr>
          </a:p>
          <a:p>
            <a:pPr marL="0" marR="0" lvl="0" indent="0" algn="l" rtl="0">
              <a:spcBef>
                <a:spcPts val="0"/>
              </a:spcBef>
              <a:spcAft>
                <a:spcPts val="0"/>
              </a:spcAft>
              <a:buNone/>
            </a:pPr>
            <a:endParaRPr sz="3200" b="1">
              <a:solidFill>
                <a:srgbClr val="548135"/>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12" name="Google Shape;212;p7" descr="Stacks of barrels"/>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749670" y="1819373"/>
            <a:ext cx="3004794" cy="200319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8"/>
          <p:cNvSpPr txBox="1"/>
          <p:nvPr/>
        </p:nvSpPr>
        <p:spPr>
          <a:xfrm>
            <a:off x="2252067" y="299001"/>
            <a:ext cx="8435339" cy="28217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accent1"/>
              </a:buClr>
              <a:buSzPts val="3200"/>
              <a:buFont typeface="Arial"/>
              <a:buNone/>
            </a:pPr>
            <a:r>
              <a:rPr lang="en-US" sz="3200" b="1">
                <a:solidFill>
                  <a:schemeClr val="accent1"/>
                </a:solidFill>
                <a:latin typeface="Calibri"/>
                <a:ea typeface="Calibri"/>
                <a:cs typeface="Calibri"/>
                <a:sym typeface="Calibri"/>
              </a:rPr>
              <a:t>1.1. </a:t>
            </a:r>
            <a:r>
              <a:rPr lang="en-US" sz="3200" b="1">
                <a:solidFill>
                  <a:srgbClr val="2F5496"/>
                </a:solidFill>
                <a:latin typeface="Calibri"/>
                <a:ea typeface="Calibri"/>
                <a:cs typeface="Calibri"/>
                <a:sym typeface="Calibri"/>
              </a:rPr>
              <a:t>Metoder för analys och kritisk utvärdering   av data, information och digital innehåll</a:t>
            </a:r>
            <a:endParaRPr sz="3200" b="1">
              <a:solidFill>
                <a:srgbClr val="2F5496"/>
              </a:solidFill>
              <a:latin typeface="Calibri"/>
              <a:ea typeface="Calibri"/>
              <a:cs typeface="Calibri"/>
              <a:sym typeface="Calibri"/>
            </a:endParaRPr>
          </a:p>
          <a:p>
            <a:pPr marL="0" marR="0" lvl="0" indent="0" algn="ctr" rtl="0">
              <a:lnSpc>
                <a:spcPct val="90000"/>
              </a:lnSpc>
              <a:spcBef>
                <a:spcPts val="1000"/>
              </a:spcBef>
              <a:spcAft>
                <a:spcPts val="0"/>
              </a:spcAft>
              <a:buClr>
                <a:schemeClr val="dk1"/>
              </a:buClr>
              <a:buSzPts val="3200"/>
              <a:buFont typeface="Arial"/>
              <a:buNone/>
            </a:pPr>
            <a:endParaRPr sz="3200">
              <a:solidFill>
                <a:schemeClr val="dk1"/>
              </a:solidFill>
              <a:latin typeface="Calibri"/>
              <a:ea typeface="Calibri"/>
              <a:cs typeface="Calibri"/>
              <a:sym typeface="Calibri"/>
            </a:endParaRPr>
          </a:p>
        </p:txBody>
      </p:sp>
      <p:sp>
        <p:nvSpPr>
          <p:cNvPr id="218" name="Google Shape;218;p8"/>
          <p:cNvSpPr txBox="1"/>
          <p:nvPr/>
        </p:nvSpPr>
        <p:spPr>
          <a:xfrm>
            <a:off x="4485389" y="1748909"/>
            <a:ext cx="6201900" cy="4617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548135"/>
                </a:solidFill>
                <a:latin typeface="Calibri"/>
                <a:ea typeface="Calibri"/>
                <a:cs typeface="Calibri"/>
                <a:sym typeface="Calibri"/>
              </a:rPr>
              <a:t>Bedömning</a:t>
            </a:r>
            <a:endParaRPr sz="3200" b="1">
              <a:solidFill>
                <a:srgbClr val="548135"/>
              </a:solidFill>
              <a:latin typeface="Calibri"/>
              <a:ea typeface="Calibri"/>
              <a:cs typeface="Calibri"/>
              <a:sym typeface="Calibri"/>
            </a:endParaRPr>
          </a:p>
          <a:p>
            <a:pPr marL="0" marR="0" lvl="0" indent="0" algn="l" rtl="0">
              <a:spcBef>
                <a:spcPts val="0"/>
              </a:spcBef>
              <a:spcAft>
                <a:spcPts val="0"/>
              </a:spcAft>
              <a:buNone/>
            </a:pPr>
            <a:endParaRPr sz="3200" b="1">
              <a:solidFill>
                <a:srgbClr val="548135"/>
              </a:solidFill>
              <a:latin typeface="Calibri"/>
              <a:ea typeface="Calibri"/>
              <a:cs typeface="Calibri"/>
              <a:sym typeface="Calibri"/>
            </a:endParaRPr>
          </a:p>
          <a:p>
            <a:pPr marL="0" marR="0" lvl="0" indent="0" algn="l" rtl="0">
              <a:spcBef>
                <a:spcPts val="0"/>
              </a:spcBef>
              <a:spcAft>
                <a:spcPts val="0"/>
              </a:spcAft>
              <a:buNone/>
            </a:pPr>
            <a:r>
              <a:rPr lang="en-US" sz="1800">
                <a:solidFill>
                  <a:srgbClr val="3F3F3F"/>
                </a:solidFill>
                <a:latin typeface="Calibri"/>
                <a:ea typeface="Calibri"/>
                <a:cs typeface="Calibri"/>
                <a:sym typeface="Calibri"/>
              </a:rPr>
              <a:t>Försäkra sig om att de digitala innehållet är tillförlitligt:</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Granska innehållet kritiskt för att fastställa dess relevans, lämplighet och tillförlitlighet</a:t>
            </a: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Var kritisk och skeptisk gällande informationen för att säkerställa källornas äkthet </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Kontrollera riktighet, tillförlitlighet och </a:t>
            </a:r>
            <a:r>
              <a:rPr lang="en-US" sz="1800">
                <a:solidFill>
                  <a:srgbClr val="FF0000"/>
                </a:solidFill>
                <a:latin typeface="Calibri"/>
                <a:ea typeface="Calibri"/>
                <a:cs typeface="Calibri"/>
                <a:sym typeface="Calibri"/>
              </a:rPr>
              <a:t>spridning (currency</a:t>
            </a:r>
            <a:r>
              <a:rPr lang="en-US" sz="1800">
                <a:solidFill>
                  <a:schemeClr val="dk1"/>
                </a:solidFill>
                <a:latin typeface="Calibri"/>
                <a:ea typeface="Calibri"/>
                <a:cs typeface="Calibri"/>
                <a:sym typeface="Calibri"/>
              </a:rPr>
              <a:t>) som mått på informationens kvalitet </a:t>
            </a:r>
            <a:endParaRPr/>
          </a:p>
          <a:p>
            <a:pPr marL="285750" marR="0" lvl="0" indent="-285750" algn="l" rtl="0">
              <a:spcBef>
                <a:spcPts val="0"/>
              </a:spcBef>
              <a:spcAft>
                <a:spcPts val="0"/>
              </a:spcAft>
              <a:buClr>
                <a:srgbClr val="FF0000"/>
              </a:buClr>
              <a:buSzPts val="1800"/>
              <a:buFont typeface="Arial"/>
              <a:buChar char="•"/>
            </a:pPr>
            <a:r>
              <a:rPr lang="en-US" sz="1800">
                <a:solidFill>
                  <a:srgbClr val="FF0000"/>
                </a:solidFill>
                <a:latin typeface="Calibri"/>
                <a:ea typeface="Calibri"/>
                <a:cs typeface="Calibri"/>
                <a:sym typeface="Calibri"/>
              </a:rPr>
              <a:t>Se till att all information och alla tillgångar överensstämmer med ändamålet (make sure all information and resources are fit for purpose</a:t>
            </a:r>
            <a:r>
              <a:rPr lang="en-US" sz="1800">
                <a:solidFill>
                  <a:schemeClr val="dk1"/>
                </a:solidFill>
                <a:latin typeface="Calibri"/>
                <a:ea typeface="Calibri"/>
                <a:cs typeface="Calibri"/>
                <a:sym typeface="Calibri"/>
              </a:rPr>
              <a:t>)</a:t>
            </a:r>
            <a:endParaRPr sz="3200" b="1">
              <a:solidFill>
                <a:srgbClr val="548135"/>
              </a:solidFill>
              <a:latin typeface="Calibri"/>
              <a:ea typeface="Calibri"/>
              <a:cs typeface="Calibri"/>
              <a:sym typeface="Calibri"/>
            </a:endParaRPr>
          </a:p>
          <a:p>
            <a:pPr marL="0" marR="0" lvl="0" indent="0" algn="l" rtl="0">
              <a:spcBef>
                <a:spcPts val="0"/>
              </a:spcBef>
              <a:spcAft>
                <a:spcPts val="0"/>
              </a:spcAft>
              <a:buNone/>
            </a:pPr>
            <a:endParaRPr sz="3200" b="1">
              <a:solidFill>
                <a:srgbClr val="548135"/>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19" name="Google Shape;219;p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96143" y="1748909"/>
            <a:ext cx="2630966" cy="3716205"/>
          </a:xfrm>
          <a:prstGeom prst="rect">
            <a:avLst/>
          </a:prstGeom>
          <a:noFill/>
          <a:ln>
            <a:noFill/>
          </a:ln>
        </p:spPr>
      </p:pic>
      <p:sp>
        <p:nvSpPr>
          <p:cNvPr id="220" name="Google Shape;220;p8"/>
          <p:cNvSpPr/>
          <p:nvPr/>
        </p:nvSpPr>
        <p:spPr>
          <a:xfrm>
            <a:off x="0" y="102920"/>
            <a:ext cx="65" cy="251359"/>
          </a:xfrm>
          <a:prstGeom prst="rect">
            <a:avLst/>
          </a:prstGeom>
          <a:solidFill>
            <a:srgbClr val="F8F9FA"/>
          </a:solid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9"/>
          <p:cNvSpPr txBox="1"/>
          <p:nvPr/>
        </p:nvSpPr>
        <p:spPr>
          <a:xfrm>
            <a:off x="2252067" y="299001"/>
            <a:ext cx="8435339" cy="282175"/>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accent1"/>
              </a:buClr>
              <a:buSzPts val="3200"/>
              <a:buFont typeface="Arial"/>
              <a:buNone/>
            </a:pPr>
            <a:r>
              <a:rPr lang="en-US" sz="3200" b="1">
                <a:solidFill>
                  <a:schemeClr val="accent1"/>
                </a:solidFill>
                <a:latin typeface="Calibri"/>
                <a:ea typeface="Calibri"/>
                <a:cs typeface="Calibri"/>
                <a:sym typeface="Calibri"/>
              </a:rPr>
              <a:t>1.2. AAOCC-systemet (Authority, Accuracy, Objectivity, Currency, and Coverage) </a:t>
            </a:r>
            <a:endParaRPr/>
          </a:p>
          <a:p>
            <a:pPr marL="0" marR="0" lvl="0" indent="0" algn="ctr" rtl="0">
              <a:lnSpc>
                <a:spcPct val="90000"/>
              </a:lnSpc>
              <a:spcBef>
                <a:spcPts val="1000"/>
              </a:spcBef>
              <a:spcAft>
                <a:spcPts val="0"/>
              </a:spcAft>
              <a:buClr>
                <a:schemeClr val="dk1"/>
              </a:buClr>
              <a:buSzPts val="3200"/>
              <a:buFont typeface="Arial"/>
              <a:buNone/>
            </a:pPr>
            <a:endParaRPr sz="3200">
              <a:solidFill>
                <a:schemeClr val="dk1"/>
              </a:solidFill>
              <a:latin typeface="Calibri"/>
              <a:ea typeface="Calibri"/>
              <a:cs typeface="Calibri"/>
              <a:sym typeface="Calibri"/>
            </a:endParaRPr>
          </a:p>
        </p:txBody>
      </p:sp>
      <p:sp>
        <p:nvSpPr>
          <p:cNvPr id="226" name="Google Shape;226;p9"/>
          <p:cNvSpPr txBox="1"/>
          <p:nvPr/>
        </p:nvSpPr>
        <p:spPr>
          <a:xfrm>
            <a:off x="2419172" y="1608367"/>
            <a:ext cx="735365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548135"/>
                </a:solidFill>
                <a:latin typeface="Calibri"/>
                <a:ea typeface="Calibri"/>
                <a:cs typeface="Calibri"/>
                <a:sym typeface="Calibri"/>
              </a:rPr>
              <a:t>Kriterier för att utvärdera digitalt innehåll</a:t>
            </a:r>
            <a:endParaRPr sz="1800">
              <a:solidFill>
                <a:schemeClr val="dk1"/>
              </a:solidFill>
              <a:latin typeface="Calibri"/>
              <a:ea typeface="Calibri"/>
              <a:cs typeface="Calibri"/>
              <a:sym typeface="Calibri"/>
            </a:endParaRPr>
          </a:p>
        </p:txBody>
      </p:sp>
      <p:graphicFrame>
        <p:nvGraphicFramePr>
          <p:cNvPr id="227" name="Google Shape;227;p9"/>
          <p:cNvGraphicFramePr/>
          <p:nvPr/>
        </p:nvGraphicFramePr>
        <p:xfrm>
          <a:off x="256021" y="2362200"/>
          <a:ext cx="3000000" cy="3000000"/>
        </p:xfrm>
        <a:graphic>
          <a:graphicData uri="http://schemas.openxmlformats.org/drawingml/2006/table">
            <a:tbl>
              <a:tblPr>
                <a:noFill/>
                <a:tableStyleId>{6F0136D6-1BB5-4287-BB83-4EAA06F37224}</a:tableStyleId>
              </a:tblPr>
              <a:tblGrid>
                <a:gridCol w="6079275">
                  <a:extLst>
                    <a:ext uri="{9D8B030D-6E8A-4147-A177-3AD203B41FA5}">
                      <a16:colId xmlns:a16="http://schemas.microsoft.com/office/drawing/2014/main" val="20000"/>
                    </a:ext>
                  </a:extLst>
                </a:gridCol>
                <a:gridCol w="4352100">
                  <a:extLst>
                    <a:ext uri="{9D8B030D-6E8A-4147-A177-3AD203B41FA5}">
                      <a16:colId xmlns:a16="http://schemas.microsoft.com/office/drawing/2014/main" val="20001"/>
                    </a:ext>
                  </a:extLst>
                </a:gridCol>
              </a:tblGrid>
              <a:tr h="524375">
                <a:tc>
                  <a:txBody>
                    <a:bodyPr/>
                    <a:lstStyle/>
                    <a:p>
                      <a:pPr marL="0" marR="0" lvl="0" indent="0" algn="l" rtl="0">
                        <a:lnSpc>
                          <a:spcPct val="100000"/>
                        </a:lnSpc>
                        <a:spcBef>
                          <a:spcPts val="0"/>
                        </a:spcBef>
                        <a:spcAft>
                          <a:spcPts val="0"/>
                        </a:spcAft>
                        <a:buClr>
                          <a:schemeClr val="dk1"/>
                        </a:buClr>
                        <a:buSzPts val="1600"/>
                        <a:buFont typeface="Calibri"/>
                        <a:buNone/>
                      </a:pPr>
                      <a:r>
                        <a:rPr lang="en-US" sz="1600" b="1" u="none" strike="noStrike" cap="none"/>
                        <a:t> </a:t>
                      </a:r>
                      <a:endParaRPr/>
                    </a:p>
                    <a:p>
                      <a:pPr marL="0" marR="0" lvl="0" indent="0" algn="ctr" rtl="0">
                        <a:lnSpc>
                          <a:spcPct val="100000"/>
                        </a:lnSpc>
                        <a:spcBef>
                          <a:spcPts val="0"/>
                        </a:spcBef>
                        <a:spcAft>
                          <a:spcPts val="0"/>
                        </a:spcAft>
                        <a:buClr>
                          <a:schemeClr val="dk1"/>
                        </a:buClr>
                        <a:buSzPts val="1600"/>
                        <a:buFont typeface="Calibri"/>
                        <a:buNone/>
                      </a:pPr>
                      <a:r>
                        <a:rPr lang="en-US" sz="1600" b="1" u="none" strike="noStrike" cap="none"/>
                        <a:t>1. Precision och giltighet gällande web-dokument (1/2)</a:t>
                      </a:r>
                      <a:endParaRPr sz="1600" b="1" u="none" strike="noStrike" cap="none"/>
                    </a:p>
                  </a:txBody>
                  <a:tcPr marL="42825" marR="42825" marT="0" marB="0">
                    <a:solidFill>
                      <a:srgbClr val="D5DBE5"/>
                    </a:solidFill>
                  </a:tcPr>
                </a:tc>
                <a:tc>
                  <a:txBody>
                    <a:bodyPr/>
                    <a:lstStyle/>
                    <a:p>
                      <a:pPr marL="0" marR="0" lvl="0" indent="0" algn="l" rtl="0">
                        <a:spcBef>
                          <a:spcPts val="0"/>
                        </a:spcBef>
                        <a:spcAft>
                          <a:spcPts val="0"/>
                        </a:spcAft>
                        <a:buNone/>
                      </a:pPr>
                      <a:endParaRPr sz="1600" b="1" u="none" strike="noStrike" cap="none"/>
                    </a:p>
                    <a:p>
                      <a:pPr marL="0" marR="0" lvl="0" indent="0" algn="ctr" rtl="0">
                        <a:spcBef>
                          <a:spcPts val="0"/>
                        </a:spcBef>
                        <a:spcAft>
                          <a:spcPts val="0"/>
                        </a:spcAft>
                        <a:buNone/>
                      </a:pPr>
                      <a:r>
                        <a:rPr lang="en-US" sz="1600" b="1" u="none" strike="noStrike" cap="none"/>
                        <a:t>Fråga dig själv…</a:t>
                      </a:r>
                      <a:endParaRPr sz="1600" b="1" u="none" strike="noStrike" cap="none">
                        <a:latin typeface="Times New Roman"/>
                        <a:ea typeface="Times New Roman"/>
                        <a:cs typeface="Times New Roman"/>
                        <a:sym typeface="Times New Roman"/>
                      </a:endParaRPr>
                    </a:p>
                  </a:txBody>
                  <a:tcPr marL="42825" marR="42825" marT="0" marB="0">
                    <a:solidFill>
                      <a:srgbClr val="D5DBE5"/>
                    </a:solidFill>
                  </a:tcPr>
                </a:tc>
                <a:extLst>
                  <a:ext uri="{0D108BD9-81ED-4DB2-BD59-A6C34878D82A}">
                    <a16:rowId xmlns:a16="http://schemas.microsoft.com/office/drawing/2014/main" val="10000"/>
                  </a:ext>
                </a:extLst>
              </a:tr>
              <a:tr h="3441275">
                <a:tc>
                  <a:txBody>
                    <a:bodyPr/>
                    <a:lstStyle/>
                    <a:p>
                      <a:pPr marL="0" marR="0" lvl="0" indent="0" algn="l" rtl="0">
                        <a:spcBef>
                          <a:spcPts val="0"/>
                        </a:spcBef>
                        <a:spcAft>
                          <a:spcPts val="0"/>
                        </a:spcAft>
                        <a:buClr>
                          <a:schemeClr val="dk1"/>
                        </a:buClr>
                        <a:buSzPts val="1500"/>
                        <a:buFont typeface="Arial"/>
                        <a:buNone/>
                      </a:pPr>
                      <a:r>
                        <a:rPr lang="en-US" sz="1500" u="none" strike="noStrike" cap="none"/>
                        <a:t> </a:t>
                      </a:r>
                      <a:endParaRPr/>
                    </a:p>
                    <a:p>
                      <a:pPr marL="285750" marR="0" lvl="0" indent="-285750" algn="l" rtl="0">
                        <a:spcBef>
                          <a:spcPts val="0"/>
                        </a:spcBef>
                        <a:spcAft>
                          <a:spcPts val="0"/>
                        </a:spcAft>
                        <a:buClr>
                          <a:schemeClr val="dk1"/>
                        </a:buClr>
                        <a:buSzPts val="1600"/>
                        <a:buFont typeface="Arial"/>
                        <a:buChar char="•"/>
                      </a:pPr>
                      <a:r>
                        <a:rPr lang="en-US" sz="1600" u="none" strike="noStrike" cap="none"/>
                        <a:t>Kontrollera riktigheten. När du hittar en författare eller utgivare att denne tar ansvar för informationen, att författaren lämnar kontaktinformation som e-post, adress och/eller telefonnummer, tar han/hon ansvaret.</a:t>
                      </a:r>
                      <a:endParaRPr/>
                    </a:p>
                    <a:p>
                      <a:pPr marL="285750" marR="0" lvl="0" indent="-184150" algn="l" rtl="0">
                        <a:spcBef>
                          <a:spcPts val="0"/>
                        </a:spcBef>
                        <a:spcAft>
                          <a:spcPts val="0"/>
                        </a:spcAft>
                        <a:buClr>
                          <a:schemeClr val="dk1"/>
                        </a:buClr>
                        <a:buSzPts val="1600"/>
                        <a:buFont typeface="Arial"/>
                        <a:buNone/>
                      </a:pPr>
                      <a:endParaRPr sz="1600" u="none" strike="noStrike" cap="none"/>
                    </a:p>
                    <a:p>
                      <a:pPr marL="285750" marR="0" lvl="0" indent="-285750" algn="l" rtl="0">
                        <a:spcBef>
                          <a:spcPts val="0"/>
                        </a:spcBef>
                        <a:spcAft>
                          <a:spcPts val="0"/>
                        </a:spcAft>
                        <a:buClr>
                          <a:schemeClr val="dk1"/>
                        </a:buClr>
                        <a:buSzPts val="1600"/>
                        <a:buFont typeface="Arial"/>
                        <a:buChar char="•"/>
                      </a:pPr>
                      <a:r>
                        <a:rPr lang="en-US" sz="1600" u="none" strike="noStrike" cap="none"/>
                        <a:t>Om forskning används, bör författaren tillhandahålla en bibliografi som stöder det han eller hon säger. Detta hjälper också läsaren att avgöra sanningshalten.</a:t>
                      </a:r>
                      <a:endParaRPr/>
                    </a:p>
                    <a:p>
                      <a:pPr marL="285750" marR="0" lvl="0" indent="-190500" algn="l" rtl="0">
                        <a:spcBef>
                          <a:spcPts val="0"/>
                        </a:spcBef>
                        <a:spcAft>
                          <a:spcPts val="0"/>
                        </a:spcAft>
                        <a:buClr>
                          <a:schemeClr val="dk1"/>
                        </a:buClr>
                        <a:buSzPts val="1500"/>
                        <a:buFont typeface="Arial"/>
                        <a:buNone/>
                      </a:pPr>
                      <a:endParaRPr sz="1500" u="none" strike="noStrike" cap="none"/>
                    </a:p>
                    <a:p>
                      <a:pPr marL="285750" marR="0" lvl="0" indent="-285750" algn="l" rtl="0">
                        <a:spcBef>
                          <a:spcPts val="0"/>
                        </a:spcBef>
                        <a:spcAft>
                          <a:spcPts val="0"/>
                        </a:spcAft>
                        <a:buClr>
                          <a:schemeClr val="dk1"/>
                        </a:buClr>
                        <a:buSzPts val="1600"/>
                        <a:buFont typeface="Arial"/>
                        <a:buChar char="•"/>
                      </a:pPr>
                      <a:r>
                        <a:rPr lang="en-US" sz="1600" u="none" strike="noStrike" cap="none"/>
                        <a:t>Om ingen författare tillhandahålls, avgör om sidan är relaterad till eller publicerad av en ansvarig grupp eller organisation. Domännamnet kan ge information om detta.</a:t>
                      </a:r>
                      <a:endParaRPr sz="1500" u="none" strike="noStrike" cap="none"/>
                    </a:p>
                  </a:txBody>
                  <a:tcPr marL="42825" marR="42825" marT="0" marB="0">
                    <a:solidFill>
                      <a:srgbClr val="F2F2F2"/>
                    </a:solidFill>
                  </a:tcPr>
                </a:tc>
                <a:tc>
                  <a:txBody>
                    <a:bodyPr/>
                    <a:lstStyle/>
                    <a:p>
                      <a:pPr marL="285750" marR="0" lvl="0" indent="-190500" algn="l" rtl="0">
                        <a:spcBef>
                          <a:spcPts val="0"/>
                        </a:spcBef>
                        <a:spcAft>
                          <a:spcPts val="0"/>
                        </a:spcAft>
                        <a:buClr>
                          <a:schemeClr val="dk1"/>
                        </a:buClr>
                        <a:buSzPts val="1500"/>
                        <a:buFont typeface="Arial"/>
                        <a:buNone/>
                      </a:pPr>
                      <a:endParaRPr sz="1500" u="none" strike="noStrike" cap="none"/>
                    </a:p>
                    <a:p>
                      <a:pPr marL="285750" marR="0" lvl="0" indent="-285750" algn="l" rtl="0">
                        <a:spcBef>
                          <a:spcPts val="0"/>
                        </a:spcBef>
                        <a:spcAft>
                          <a:spcPts val="0"/>
                        </a:spcAft>
                        <a:buClr>
                          <a:schemeClr val="dk1"/>
                        </a:buClr>
                        <a:buSzPts val="1500"/>
                        <a:buFont typeface="Arial"/>
                        <a:buChar char="•"/>
                      </a:pPr>
                      <a:r>
                        <a:rPr lang="en-US" sz="1500" u="none" strike="noStrike" cap="none"/>
                        <a:t>Vem har skrivit det?</a:t>
                      </a:r>
                      <a:endParaRPr/>
                    </a:p>
                    <a:p>
                      <a:pPr marL="228600" marR="0" lvl="0" indent="0" algn="l" rtl="0">
                        <a:spcBef>
                          <a:spcPts val="0"/>
                        </a:spcBef>
                        <a:spcAft>
                          <a:spcPts val="0"/>
                        </a:spcAft>
                        <a:buClr>
                          <a:schemeClr val="dk1"/>
                        </a:buClr>
                        <a:buSzPts val="1500"/>
                        <a:buFont typeface="Arial"/>
                        <a:buNone/>
                      </a:pPr>
                      <a:r>
                        <a:rPr lang="en-US" sz="1500" u="none" strike="noStrike" cap="none"/>
                        <a:t> </a:t>
                      </a:r>
                      <a:endParaRPr/>
                    </a:p>
                    <a:p>
                      <a:pPr marL="285750" marR="0" lvl="0" indent="-285750" algn="l" rtl="0">
                        <a:spcBef>
                          <a:spcPts val="0"/>
                        </a:spcBef>
                        <a:spcAft>
                          <a:spcPts val="0"/>
                        </a:spcAft>
                        <a:buClr>
                          <a:schemeClr val="dk1"/>
                        </a:buClr>
                        <a:buSzPts val="1500"/>
                        <a:buFont typeface="Arial"/>
                        <a:buChar char="•"/>
                      </a:pPr>
                      <a:r>
                        <a:rPr lang="en-US" sz="1500" u="none" strike="noStrike" cap="none"/>
                        <a:t>Finns det address , telefonnummer eller mailadress angivet, eller någon annan väg att kontakta skribenten?</a:t>
                      </a:r>
                      <a:endParaRPr/>
                    </a:p>
                    <a:p>
                      <a:pPr marL="228600" marR="0" lvl="0" indent="0" algn="l" rtl="0">
                        <a:spcBef>
                          <a:spcPts val="0"/>
                        </a:spcBef>
                        <a:spcAft>
                          <a:spcPts val="0"/>
                        </a:spcAft>
                        <a:buClr>
                          <a:schemeClr val="dk1"/>
                        </a:buClr>
                        <a:buSzPts val="1500"/>
                        <a:buFont typeface="Arial"/>
                        <a:buNone/>
                      </a:pPr>
                      <a:r>
                        <a:rPr lang="en-US" sz="1500" u="none" strike="noStrike" cap="none"/>
                        <a:t> </a:t>
                      </a:r>
                      <a:endParaRPr/>
                    </a:p>
                    <a:p>
                      <a:pPr marL="285750" marR="0" lvl="0" indent="-285750" algn="l" rtl="0">
                        <a:spcBef>
                          <a:spcPts val="0"/>
                        </a:spcBef>
                        <a:spcAft>
                          <a:spcPts val="0"/>
                        </a:spcAft>
                        <a:buClr>
                          <a:schemeClr val="dk1"/>
                        </a:buClr>
                        <a:buSzPts val="1600"/>
                        <a:buFont typeface="Arial"/>
                        <a:buChar char="•"/>
                      </a:pPr>
                      <a:r>
                        <a:rPr lang="en-US" sz="1600" u="none" strike="noStrike" cap="none"/>
                        <a:t>Vem publicerar sajten? Utgivare; En organisation; En grupp med en partisk syn?</a:t>
                      </a:r>
                      <a:r>
                        <a:rPr lang="en-US" sz="1500" u="none" strike="noStrike" cap="none"/>
                        <a:t> </a:t>
                      </a:r>
                      <a:endParaRPr/>
                    </a:p>
                    <a:p>
                      <a:pPr marL="0" marR="0" lvl="0" indent="0" algn="l" rtl="0">
                        <a:spcBef>
                          <a:spcPts val="0"/>
                        </a:spcBef>
                        <a:spcAft>
                          <a:spcPts val="0"/>
                        </a:spcAft>
                        <a:buClr>
                          <a:schemeClr val="dk1"/>
                        </a:buClr>
                        <a:buSzPts val="1500"/>
                        <a:buFont typeface="Arial"/>
                        <a:buNone/>
                      </a:pPr>
                      <a:r>
                        <a:rPr lang="en-US" sz="1500" u="none" strike="noStrike" cap="none"/>
                        <a:t> </a:t>
                      </a:r>
                      <a:endParaRPr/>
                    </a:p>
                    <a:p>
                      <a:pPr marL="285750" marR="0" lvl="0" indent="-285750" algn="l" rtl="0">
                        <a:spcBef>
                          <a:spcPts val="0"/>
                        </a:spcBef>
                        <a:spcAft>
                          <a:spcPts val="0"/>
                        </a:spcAft>
                        <a:buClr>
                          <a:schemeClr val="dk1"/>
                        </a:buClr>
                        <a:buSzPts val="1600"/>
                        <a:buFont typeface="Arial"/>
                        <a:buChar char="•"/>
                      </a:pPr>
                      <a:r>
                        <a:rPr lang="en-US" sz="1600" u="none" strike="noStrike" cap="none"/>
                        <a:t>Vad är webbadressen och vad säger den om utgivaren av webbplatsen? .gov? .org? .netto? .edu?</a:t>
                      </a:r>
                      <a:endParaRPr sz="1500" u="none" strike="noStrike" cap="none"/>
                    </a:p>
                  </a:txBody>
                  <a:tcPr marL="42825" marR="42825" marT="0" marB="0">
                    <a:solidFill>
                      <a:srgbClr val="F2F2F2"/>
                    </a:solidFill>
                  </a:tcPr>
                </a:tc>
                <a:extLst>
                  <a:ext uri="{0D108BD9-81ED-4DB2-BD59-A6C34878D82A}">
                    <a16:rowId xmlns:a16="http://schemas.microsoft.com/office/drawing/2014/main" val="10001"/>
                  </a:ext>
                </a:extLst>
              </a:tr>
            </a:tbl>
          </a:graphicData>
        </a:graphic>
      </p:graphicFrame>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3695</Words>
  <Application>Microsoft Office PowerPoint</Application>
  <PresentationFormat>Panorámica</PresentationFormat>
  <Paragraphs>466</Paragraphs>
  <Slides>40</Slides>
  <Notes>40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40</vt:i4>
      </vt:variant>
    </vt:vector>
  </HeadingPairs>
  <TitlesOfParts>
    <vt:vector size="47" baseType="lpstr">
      <vt:lpstr>Noto Sans Symbols</vt:lpstr>
      <vt:lpstr>Arial</vt:lpstr>
      <vt:lpstr>Calibri</vt:lpstr>
      <vt:lpstr>Consolas</vt:lpstr>
      <vt:lpstr>Courier New</vt:lpstr>
      <vt:lpstr>Times New Roman</vt:lpstr>
      <vt:lpstr>Tema de Office</vt:lpstr>
      <vt:lpstr>Digital läskunnighet och dataskydd för ICH- proffs  PARTNER: HOU</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Tack!</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läskunnighet och dataskydd för ICH- proffs  PARTNER: HOU</dc:title>
  <dc:creator>Dulce Rodriguez Ortiz</dc:creator>
  <cp:lastModifiedBy>al iws</cp:lastModifiedBy>
  <cp:revision>1</cp:revision>
  <dcterms:created xsi:type="dcterms:W3CDTF">2021-01-21T12:20:00Z</dcterms:created>
  <dcterms:modified xsi:type="dcterms:W3CDTF">2022-02-17T14:48:47Z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0x010100BC48252DB882AA4A961348CB13372260</vt:lpwstr>
  </property>
</Properties>
</file>