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5" roundtripDataSignature="AMtx7mihAzbijXl0q9czUJB+KXsyictd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120531D-8F1C-467E-A9AD-AE41B3B5BA69}">
  <a:tblStyle styleId="{3120531D-8F1C-467E-A9AD-AE41B3B5BA6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jp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3.png"/><Relationship Id="rId4"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sp>
        <p:nvSpPr>
          <p:cNvPr id="16" name="Google Shape;16;p41"/>
          <p:cNvSpPr txBox="1"/>
          <p:nvPr>
            <p:ph type="ctrTitle"/>
          </p:nvPr>
        </p:nvSpPr>
        <p:spPr>
          <a:xfrm>
            <a:off x="7396246" y="1624226"/>
            <a:ext cx="4473369" cy="3031244"/>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Clr>
                <a:schemeClr val="dk2"/>
              </a:buClr>
              <a:buSzPts val="4800"/>
              <a:buFont typeface="Calibri"/>
              <a:buNone/>
              <a:defRPr b="0" sz="6400">
                <a:solidFill>
                  <a:srgbClr val="266C9F"/>
                </a:solidFill>
              </a:defRPr>
            </a:lvl1pPr>
            <a:lvl2pPr lvl="1" algn="r">
              <a:spcBef>
                <a:spcPts val="0"/>
              </a:spcBef>
              <a:spcAft>
                <a:spcPts val="0"/>
              </a:spcAft>
              <a:buClr>
                <a:schemeClr val="dk2"/>
              </a:buClr>
              <a:buSzPts val="4800"/>
              <a:buNone/>
              <a:defRPr b="0" sz="6400">
                <a:solidFill>
                  <a:schemeClr val="dk2"/>
                </a:solidFill>
              </a:defRPr>
            </a:lvl2pPr>
            <a:lvl3pPr lvl="2" algn="r">
              <a:spcBef>
                <a:spcPts val="0"/>
              </a:spcBef>
              <a:spcAft>
                <a:spcPts val="0"/>
              </a:spcAft>
              <a:buClr>
                <a:schemeClr val="dk2"/>
              </a:buClr>
              <a:buSzPts val="4800"/>
              <a:buNone/>
              <a:defRPr b="0" sz="6400">
                <a:solidFill>
                  <a:schemeClr val="dk2"/>
                </a:solidFill>
              </a:defRPr>
            </a:lvl3pPr>
            <a:lvl4pPr lvl="3" algn="r">
              <a:spcBef>
                <a:spcPts val="0"/>
              </a:spcBef>
              <a:spcAft>
                <a:spcPts val="0"/>
              </a:spcAft>
              <a:buClr>
                <a:schemeClr val="dk2"/>
              </a:buClr>
              <a:buSzPts val="4800"/>
              <a:buNone/>
              <a:defRPr b="0" sz="6400">
                <a:solidFill>
                  <a:schemeClr val="dk2"/>
                </a:solidFill>
              </a:defRPr>
            </a:lvl4pPr>
            <a:lvl5pPr lvl="4" algn="r">
              <a:spcBef>
                <a:spcPts val="0"/>
              </a:spcBef>
              <a:spcAft>
                <a:spcPts val="0"/>
              </a:spcAft>
              <a:buClr>
                <a:schemeClr val="dk2"/>
              </a:buClr>
              <a:buSzPts val="4800"/>
              <a:buNone/>
              <a:defRPr b="0" sz="6400">
                <a:solidFill>
                  <a:schemeClr val="dk2"/>
                </a:solidFill>
              </a:defRPr>
            </a:lvl5pPr>
            <a:lvl6pPr lvl="5" algn="r">
              <a:spcBef>
                <a:spcPts val="0"/>
              </a:spcBef>
              <a:spcAft>
                <a:spcPts val="0"/>
              </a:spcAft>
              <a:buClr>
                <a:schemeClr val="dk2"/>
              </a:buClr>
              <a:buSzPts val="4800"/>
              <a:buNone/>
              <a:defRPr b="0" sz="6400">
                <a:solidFill>
                  <a:schemeClr val="dk2"/>
                </a:solidFill>
              </a:defRPr>
            </a:lvl6pPr>
            <a:lvl7pPr lvl="6" algn="r">
              <a:spcBef>
                <a:spcPts val="0"/>
              </a:spcBef>
              <a:spcAft>
                <a:spcPts val="0"/>
              </a:spcAft>
              <a:buClr>
                <a:schemeClr val="dk2"/>
              </a:buClr>
              <a:buSzPts val="4800"/>
              <a:buNone/>
              <a:defRPr b="0" sz="6400">
                <a:solidFill>
                  <a:schemeClr val="dk2"/>
                </a:solidFill>
              </a:defRPr>
            </a:lvl7pPr>
            <a:lvl8pPr lvl="7" algn="r">
              <a:spcBef>
                <a:spcPts val="0"/>
              </a:spcBef>
              <a:spcAft>
                <a:spcPts val="0"/>
              </a:spcAft>
              <a:buClr>
                <a:schemeClr val="dk2"/>
              </a:buClr>
              <a:buSzPts val="4800"/>
              <a:buNone/>
              <a:defRPr b="0" sz="6400">
                <a:solidFill>
                  <a:schemeClr val="dk2"/>
                </a:solidFill>
              </a:defRPr>
            </a:lvl8pPr>
            <a:lvl9pPr lvl="8" algn="r">
              <a:spcBef>
                <a:spcPts val="0"/>
              </a:spcBef>
              <a:spcAft>
                <a:spcPts val="0"/>
              </a:spcAft>
              <a:buClr>
                <a:schemeClr val="dk2"/>
              </a:buClr>
              <a:buSzPts val="4800"/>
              <a:buNone/>
              <a:defRPr b="0" sz="6400">
                <a:solidFill>
                  <a:schemeClr val="dk2"/>
                </a:solidFill>
              </a:defRPr>
            </a:lvl9pPr>
          </a:lstStyle>
          <a:p/>
        </p:txBody>
      </p:sp>
      <p:pic>
        <p:nvPicPr>
          <p:cNvPr id="17" name="Google Shape;17;p41"/>
          <p:cNvPicPr preferRelativeResize="0"/>
          <p:nvPr/>
        </p:nvPicPr>
        <p:blipFill rotWithShape="1">
          <a:blip r:embed="rId2">
            <a:alphaModFix/>
          </a:blip>
          <a:srcRect b="0" l="0" r="0" t="0"/>
          <a:stretch/>
        </p:blipFill>
        <p:spPr>
          <a:xfrm>
            <a:off x="9278062" y="81119"/>
            <a:ext cx="2913937" cy="1160584"/>
          </a:xfrm>
          <a:prstGeom prst="rect">
            <a:avLst/>
          </a:prstGeom>
          <a:noFill/>
          <a:ln>
            <a:noFill/>
          </a:ln>
        </p:spPr>
      </p:pic>
      <p:pic>
        <p:nvPicPr>
          <p:cNvPr id="18" name="Google Shape;18;p41"/>
          <p:cNvPicPr preferRelativeResize="0"/>
          <p:nvPr/>
        </p:nvPicPr>
        <p:blipFill rotWithShape="1">
          <a:blip r:embed="rId3">
            <a:alphaModFix/>
          </a:blip>
          <a:srcRect b="0" l="0" r="0" t="0"/>
          <a:stretch/>
        </p:blipFill>
        <p:spPr>
          <a:xfrm>
            <a:off x="9192545" y="6198577"/>
            <a:ext cx="2999455" cy="659423"/>
          </a:xfrm>
          <a:prstGeom prst="rect">
            <a:avLst/>
          </a:prstGeom>
          <a:noFill/>
          <a:ln>
            <a:noFill/>
          </a:ln>
        </p:spPr>
      </p:pic>
      <p:pic>
        <p:nvPicPr>
          <p:cNvPr id="19" name="Google Shape;19;p41"/>
          <p:cNvPicPr preferRelativeResize="0"/>
          <p:nvPr/>
        </p:nvPicPr>
        <p:blipFill rotWithShape="1">
          <a:blip r:embed="rId4">
            <a:alphaModFix/>
          </a:blip>
          <a:srcRect b="0" l="0" r="0" t="0"/>
          <a:stretch/>
        </p:blipFill>
        <p:spPr>
          <a:xfrm>
            <a:off x="1" y="1"/>
            <a:ext cx="7167646" cy="69195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60" name="Shape 60"/>
        <p:cNvGrpSpPr/>
        <p:nvPr/>
      </p:nvGrpSpPr>
      <p:grpSpPr>
        <a:xfrm>
          <a:off x="0" y="0"/>
          <a:ext cx="0" cy="0"/>
          <a:chOff x="0" y="0"/>
          <a:chExt cx="0" cy="0"/>
        </a:xfrm>
      </p:grpSpPr>
      <p:sp>
        <p:nvSpPr>
          <p:cNvPr id="61" name="Google Shape;61;p5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5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5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5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5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69" name="Shape 69"/>
        <p:cNvGrpSpPr/>
        <p:nvPr/>
      </p:nvGrpSpPr>
      <p:grpSpPr>
        <a:xfrm>
          <a:off x="0" y="0"/>
          <a:ext cx="0" cy="0"/>
          <a:chOff x="0" y="0"/>
          <a:chExt cx="0" cy="0"/>
        </a:xfrm>
      </p:grpSpPr>
      <p:sp>
        <p:nvSpPr>
          <p:cNvPr id="70" name="Google Shape;70;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74" name="Shape 74"/>
        <p:cNvGrpSpPr/>
        <p:nvPr/>
      </p:nvGrpSpPr>
      <p:grpSpPr>
        <a:xfrm>
          <a:off x="0" y="0"/>
          <a:ext cx="0" cy="0"/>
          <a:chOff x="0" y="0"/>
          <a:chExt cx="0" cy="0"/>
        </a:xfrm>
      </p:grpSpPr>
      <p:sp>
        <p:nvSpPr>
          <p:cNvPr id="75" name="Google Shape;75;p5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5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7" name="Google Shape;77;p5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 name="Google Shape;78;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81" name="Shape 81"/>
        <p:cNvGrpSpPr/>
        <p:nvPr/>
      </p:nvGrpSpPr>
      <p:grpSpPr>
        <a:xfrm>
          <a:off x="0" y="0"/>
          <a:ext cx="0" cy="0"/>
          <a:chOff x="0" y="0"/>
          <a:chExt cx="0" cy="0"/>
        </a:xfrm>
      </p:grpSpPr>
      <p:sp>
        <p:nvSpPr>
          <p:cNvPr id="82" name="Google Shape;82;p5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53"/>
          <p:cNvSpPr/>
          <p:nvPr>
            <p:ph idx="2" type="pic"/>
          </p:nvPr>
        </p:nvSpPr>
        <p:spPr>
          <a:xfrm>
            <a:off x="5183188" y="987425"/>
            <a:ext cx="6172200" cy="4873625"/>
          </a:xfrm>
          <a:prstGeom prst="rect">
            <a:avLst/>
          </a:prstGeom>
          <a:noFill/>
          <a:ln>
            <a:noFill/>
          </a:ln>
        </p:spPr>
      </p:sp>
      <p:sp>
        <p:nvSpPr>
          <p:cNvPr id="84" name="Google Shape;84;p5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5" name="Google Shape;85;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88" name="Shape 88"/>
        <p:cNvGrpSpPr/>
        <p:nvPr/>
      </p:nvGrpSpPr>
      <p:grpSpPr>
        <a:xfrm>
          <a:off x="0" y="0"/>
          <a:ext cx="0" cy="0"/>
          <a:chOff x="0" y="0"/>
          <a:chExt cx="0" cy="0"/>
        </a:xfrm>
      </p:grpSpPr>
      <p:sp>
        <p:nvSpPr>
          <p:cNvPr id="89" name="Google Shape;89;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5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94" name="Shape 94"/>
        <p:cNvGrpSpPr/>
        <p:nvPr/>
      </p:nvGrpSpPr>
      <p:grpSpPr>
        <a:xfrm>
          <a:off x="0" y="0"/>
          <a:ext cx="0" cy="0"/>
          <a:chOff x="0" y="0"/>
          <a:chExt cx="0" cy="0"/>
        </a:xfrm>
      </p:grpSpPr>
      <p:sp>
        <p:nvSpPr>
          <p:cNvPr id="95" name="Google Shape;95;p5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5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slide layout">
  <p:cSld name="Style slide layout">
    <p:spTree>
      <p:nvGrpSpPr>
        <p:cNvPr id="20"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21" name="Shape 21"/>
        <p:cNvGrpSpPr/>
        <p:nvPr/>
      </p:nvGrpSpPr>
      <p:grpSpPr>
        <a:xfrm>
          <a:off x="0" y="0"/>
          <a:ext cx="0" cy="0"/>
          <a:chOff x="0" y="0"/>
          <a:chExt cx="0" cy="0"/>
        </a:xfrm>
      </p:grpSpPr>
      <p:pic>
        <p:nvPicPr>
          <p:cNvPr id="22" name="Google Shape;22;p43"/>
          <p:cNvPicPr preferRelativeResize="0"/>
          <p:nvPr/>
        </p:nvPicPr>
        <p:blipFill rotWithShape="1">
          <a:blip r:embed="rId2">
            <a:alphaModFix/>
          </a:blip>
          <a:srcRect b="0" l="0" r="0" t="0"/>
          <a:stretch/>
        </p:blipFill>
        <p:spPr>
          <a:xfrm>
            <a:off x="9301470" y="6310796"/>
            <a:ext cx="2489015" cy="547204"/>
          </a:xfrm>
          <a:prstGeom prst="rect">
            <a:avLst/>
          </a:prstGeom>
          <a:noFill/>
          <a:ln>
            <a:noFill/>
          </a:ln>
        </p:spPr>
      </p:pic>
      <p:sp>
        <p:nvSpPr>
          <p:cNvPr id="23" name="Google Shape;23;p43"/>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4" name="Google Shape;24;p43"/>
          <p:cNvPicPr preferRelativeResize="0"/>
          <p:nvPr/>
        </p:nvPicPr>
        <p:blipFill rotWithShape="1">
          <a:blip r:embed="rId3">
            <a:alphaModFix/>
          </a:blip>
          <a:srcRect b="0" l="0" r="0" t="0"/>
          <a:stretch/>
        </p:blipFill>
        <p:spPr>
          <a:xfrm>
            <a:off x="0" y="0"/>
            <a:ext cx="2219417" cy="883966"/>
          </a:xfrm>
          <a:prstGeom prst="rect">
            <a:avLst/>
          </a:prstGeom>
          <a:noFill/>
          <a:ln>
            <a:noFill/>
          </a:ln>
        </p:spPr>
      </p:pic>
      <p:pic>
        <p:nvPicPr>
          <p:cNvPr id="25" name="Google Shape;25;p43"/>
          <p:cNvPicPr preferRelativeResize="0"/>
          <p:nvPr/>
        </p:nvPicPr>
        <p:blipFill rotWithShape="1">
          <a:blip r:embed="rId4">
            <a:alphaModFix/>
          </a:blip>
          <a:srcRect b="-20" l="-932" r="0" t="-885"/>
          <a:stretch/>
        </p:blipFill>
        <p:spPr>
          <a:xfrm>
            <a:off x="10515599" y="-240631"/>
            <a:ext cx="1896879" cy="67110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6" name="Shape 26"/>
        <p:cNvGrpSpPr/>
        <p:nvPr/>
      </p:nvGrpSpPr>
      <p:grpSpPr>
        <a:xfrm>
          <a:off x="0" y="0"/>
          <a:ext cx="0" cy="0"/>
          <a:chOff x="0" y="0"/>
          <a:chExt cx="0" cy="0"/>
        </a:xfrm>
      </p:grpSpPr>
      <p:sp>
        <p:nvSpPr>
          <p:cNvPr id="27" name="Google Shape;27;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eño personalizado">
  <p:cSld name="1_Diseño personalizado">
    <p:spTree>
      <p:nvGrpSpPr>
        <p:cNvPr id="30" name="Shape 30"/>
        <p:cNvGrpSpPr/>
        <p:nvPr/>
      </p:nvGrpSpPr>
      <p:grpSpPr>
        <a:xfrm>
          <a:off x="0" y="0"/>
          <a:ext cx="0" cy="0"/>
          <a:chOff x="0" y="0"/>
          <a:chExt cx="0" cy="0"/>
        </a:xfrm>
      </p:grpSpPr>
      <p:sp>
        <p:nvSpPr>
          <p:cNvPr id="31" name="Google Shape;31;p45"/>
          <p:cNvSpPr/>
          <p:nvPr/>
        </p:nvSpPr>
        <p:spPr>
          <a:xfrm rot="10800000">
            <a:off x="4606" y="-4432"/>
            <a:ext cx="4988375" cy="6679552"/>
          </a:xfrm>
          <a:custGeom>
            <a:rect b="b" l="l" r="r" t="t"/>
            <a:pathLst>
              <a:path extrusionOk="0" h="6858000" w="9548739">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 name="Google Shape;32;p45"/>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3" name="Google Shape;33;p45"/>
          <p:cNvPicPr preferRelativeResize="0"/>
          <p:nvPr/>
        </p:nvPicPr>
        <p:blipFill rotWithShape="1">
          <a:blip r:embed="rId2">
            <a:alphaModFix/>
          </a:blip>
          <a:srcRect b="0" l="0" r="0" t="0"/>
          <a:stretch/>
        </p:blipFill>
        <p:spPr>
          <a:xfrm>
            <a:off x="9957816" y="23000"/>
            <a:ext cx="2219417" cy="860965"/>
          </a:xfrm>
          <a:prstGeom prst="rect">
            <a:avLst/>
          </a:prstGeom>
          <a:noFill/>
          <a:ln>
            <a:noFill/>
          </a:ln>
        </p:spPr>
      </p:pic>
      <p:pic>
        <p:nvPicPr>
          <p:cNvPr id="34" name="Google Shape;34;p45"/>
          <p:cNvPicPr preferRelativeResize="0"/>
          <p:nvPr/>
        </p:nvPicPr>
        <p:blipFill rotWithShape="1">
          <a:blip r:embed="rId3">
            <a:alphaModFix/>
          </a:blip>
          <a:srcRect b="0" l="0" r="0" t="0"/>
          <a:stretch/>
        </p:blipFill>
        <p:spPr>
          <a:xfrm>
            <a:off x="9301470" y="6310796"/>
            <a:ext cx="2489015" cy="5472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5" name="Shape 35"/>
        <p:cNvGrpSpPr/>
        <p:nvPr/>
      </p:nvGrpSpPr>
      <p:grpSpPr>
        <a:xfrm>
          <a:off x="0" y="0"/>
          <a:ext cx="0" cy="0"/>
          <a:chOff x="0" y="0"/>
          <a:chExt cx="0" cy="0"/>
        </a:xfrm>
      </p:grpSpPr>
      <p:sp>
        <p:nvSpPr>
          <p:cNvPr id="36" name="Google Shape;36;p4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8" name="Google Shape;38;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41" name="Shape 41"/>
        <p:cNvGrpSpPr/>
        <p:nvPr/>
      </p:nvGrpSpPr>
      <p:grpSpPr>
        <a:xfrm>
          <a:off x="0" y="0"/>
          <a:ext cx="0" cy="0"/>
          <a:chOff x="0" y="0"/>
          <a:chExt cx="0" cy="0"/>
        </a:xfrm>
      </p:grpSpPr>
      <p:sp>
        <p:nvSpPr>
          <p:cNvPr id="42" name="Google Shape;42;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47" name="Shape 47"/>
        <p:cNvGrpSpPr/>
        <p:nvPr/>
      </p:nvGrpSpPr>
      <p:grpSpPr>
        <a:xfrm>
          <a:off x="0" y="0"/>
          <a:ext cx="0" cy="0"/>
          <a:chOff x="0" y="0"/>
          <a:chExt cx="0" cy="0"/>
        </a:xfrm>
      </p:grpSpPr>
      <p:sp>
        <p:nvSpPr>
          <p:cNvPr id="48" name="Google Shape;48;p4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4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0" name="Google Shape;50;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53" name="Shape 53"/>
        <p:cNvGrpSpPr/>
        <p:nvPr/>
      </p:nvGrpSpPr>
      <p:grpSpPr>
        <a:xfrm>
          <a:off x="0" y="0"/>
          <a:ext cx="0" cy="0"/>
          <a:chOff x="0" y="0"/>
          <a:chExt cx="0" cy="0"/>
        </a:xfrm>
      </p:grpSpPr>
      <p:sp>
        <p:nvSpPr>
          <p:cNvPr id="54" name="Google Shape;54;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4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3.png"/><Relationship Id="rId5" Type="http://schemas.openxmlformats.org/officeDocument/2006/relationships/hyperlink" Target="https://publications.jrc.ec.europa.eu/repository/handle/JRC109128" TargetMode="External"/><Relationship Id="rId6" Type="http://schemas.openxmlformats.org/officeDocument/2006/relationships/image" Target="../media/image14.png"/><Relationship Id="rId7"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3.png"/><Relationship Id="rId5"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0.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0.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8.jpg"/><Relationship Id="rId5"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0.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0.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0.jp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0.jp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0.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0.jp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0.jp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0.jp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0.jpg"/><Relationship Id="rId4" Type="http://schemas.openxmlformats.org/officeDocument/2006/relationships/image" Target="../media/image3.png"/><Relationship Id="rId5" Type="http://schemas.openxmlformats.org/officeDocument/2006/relationships/hyperlink" Target="https://dschool.stanford.edu/about" TargetMode="External"/><Relationship Id="rId6" Type="http://schemas.openxmlformats.org/officeDocument/2006/relationships/image" Target="../media/image21.png"/><Relationship Id="rId7" Type="http://schemas.openxmlformats.org/officeDocument/2006/relationships/hyperlink" Target="https://dschool.stanford.edu/"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0.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0.jp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0.jp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0.jp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0.jp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0.jp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0.jp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0.jp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0.jp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3.png"/><Relationship Id="rId5" Type="http://schemas.openxmlformats.org/officeDocument/2006/relationships/hyperlink" Target="https://publications.jrc.ec.europa.eu/repository/handle/JRC101581" TargetMode="External"/><Relationship Id="rId6"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3.png"/><Relationship Id="rId5" Type="http://schemas.openxmlformats.org/officeDocument/2006/relationships/hyperlink" Target="https://eur-lex.europa.eu/legal-content/EN/TXT/PDF/?uri=CELEX:32006H0962&amp;from=EN" TargetMode="External"/><Relationship Id="rId6"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3.png"/><Relationship Id="rId5" Type="http://schemas.openxmlformats.org/officeDocument/2006/relationships/hyperlink" Target="https://publications.jrc.ec.europa.eu/repository/handle/JRC106281" TargetMode="External"/><Relationship Id="rId6" Type="http://schemas.openxmlformats.org/officeDocument/2006/relationships/image" Target="../media/image18.jpg"/><Relationship Id="rId7" Type="http://schemas.openxmlformats.org/officeDocument/2006/relationships/hyperlink" Target="https://publications.jrc.ec.europa.eu/repository/handle/JRC120911" TargetMode="External"/><Relationship Id="rId8"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
          <p:cNvSpPr txBox="1"/>
          <p:nvPr>
            <p:ph type="ctrTitle"/>
          </p:nvPr>
        </p:nvSpPr>
        <p:spPr>
          <a:xfrm>
            <a:off x="7452394" y="2057362"/>
            <a:ext cx="4473369" cy="3031244"/>
          </a:xfrm>
          <a:prstGeom prst="rect">
            <a:avLst/>
          </a:prstGeom>
          <a:noFill/>
          <a:ln>
            <a:noFill/>
          </a:ln>
        </p:spPr>
        <p:txBody>
          <a:bodyPr anchorCtr="0" anchor="ctr" bIns="121900" lIns="121900" spcFirstLastPara="1" rIns="121900" wrap="square" tIns="121900">
            <a:noAutofit/>
          </a:bodyPr>
          <a:lstStyle/>
          <a:p>
            <a:pPr indent="0" lvl="0" marL="0" rtl="0" algn="ctr">
              <a:lnSpc>
                <a:spcPct val="90000"/>
              </a:lnSpc>
              <a:spcBef>
                <a:spcPts val="0"/>
              </a:spcBef>
              <a:spcAft>
                <a:spcPts val="0"/>
              </a:spcAft>
              <a:buClr>
                <a:schemeClr val="dk2"/>
              </a:buClr>
              <a:buSzPts val="4800"/>
              <a:buFont typeface="Calibri"/>
              <a:buNone/>
            </a:pPr>
            <a:r>
              <a:rPr b="1" lang="sv-SE" sz="3800"/>
              <a:t>Europeiska kompetensramen för företagaranda inom ICH</a:t>
            </a:r>
            <a:br>
              <a:rPr lang="sv-SE" sz="5400"/>
            </a:br>
            <a:br>
              <a:rPr lang="sv-SE" sz="5400"/>
            </a:br>
            <a:r>
              <a:rPr b="1" lang="sv-SE" sz="3200"/>
              <a:t>IHF asbl</a:t>
            </a:r>
            <a:endParaRPr b="1" sz="3200">
              <a:solidFill>
                <a:srgbClr val="266C9F"/>
              </a:solidFill>
            </a:endParaRPr>
          </a:p>
        </p:txBody>
      </p:sp>
      <p:pic>
        <p:nvPicPr>
          <p:cNvPr id="105" name="Google Shape;105;p1"/>
          <p:cNvPicPr preferRelativeResize="0"/>
          <p:nvPr/>
        </p:nvPicPr>
        <p:blipFill rotWithShape="1">
          <a:blip r:embed="rId3">
            <a:alphaModFix/>
          </a:blip>
          <a:srcRect b="0" l="0" r="0" t="0"/>
          <a:stretch/>
        </p:blipFill>
        <p:spPr>
          <a:xfrm>
            <a:off x="9296195" y="6221364"/>
            <a:ext cx="2895805" cy="6366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10"/>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48" name="Google Shape;248;p10"/>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49" name="Google Shape;249;p10"/>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50" name="Google Shape;250;p10"/>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1</a:t>
            </a:r>
            <a:endParaRPr b="1" sz="2400">
              <a:solidFill>
                <a:srgbClr val="FFC000"/>
              </a:solidFill>
              <a:latin typeface="Calibri"/>
              <a:ea typeface="Calibri"/>
              <a:cs typeface="Calibri"/>
              <a:sym typeface="Calibri"/>
            </a:endParaRPr>
          </a:p>
        </p:txBody>
      </p:sp>
      <p:sp>
        <p:nvSpPr>
          <p:cNvPr id="251" name="Google Shape;251;p10"/>
          <p:cNvSpPr txBox="1"/>
          <p:nvPr/>
        </p:nvSpPr>
        <p:spPr>
          <a:xfrm>
            <a:off x="363315" y="1576271"/>
            <a:ext cx="11213541" cy="206210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4 – En uppföljning av EntreComp</a:t>
            </a:r>
            <a:endParaRPr b="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Till skillnad från DigComp (The Digital Competence Framework for Citizens) som periodiskt revideras av Europeiska kommissionens JRC, har EntreComp efter publiceringen inte genomgått några betydande förändringar vad gäller struktur och innehåll.</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Vi kan dock inte låta bli att nämna två intressanta och relevanta uppföljningspublikationer, från 2018 och 2020 : </a:t>
            </a:r>
            <a:endParaRPr sz="1800">
              <a:solidFill>
                <a:schemeClr val="dk1"/>
              </a:solidFill>
              <a:latin typeface="Calibri"/>
              <a:ea typeface="Calibri"/>
              <a:cs typeface="Calibri"/>
              <a:sym typeface="Calibri"/>
            </a:endParaRPr>
          </a:p>
        </p:txBody>
      </p:sp>
      <p:grpSp>
        <p:nvGrpSpPr>
          <p:cNvPr id="252" name="Google Shape;252;p10"/>
          <p:cNvGrpSpPr/>
          <p:nvPr/>
        </p:nvGrpSpPr>
        <p:grpSpPr>
          <a:xfrm>
            <a:off x="363315" y="222414"/>
            <a:ext cx="1361572" cy="349188"/>
            <a:chOff x="10604072" y="448487"/>
            <a:chExt cx="1361572" cy="349188"/>
          </a:xfrm>
        </p:grpSpPr>
        <p:sp>
          <p:nvSpPr>
            <p:cNvPr id="253" name="Google Shape;253;p10"/>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10"/>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10"/>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256" name="Google Shape;256;p10">
            <a:hlinkClick r:id="rId5"/>
          </p:cNvPr>
          <p:cNvPicPr preferRelativeResize="0"/>
          <p:nvPr/>
        </p:nvPicPr>
        <p:blipFill rotWithShape="1">
          <a:blip r:embed="rId6">
            <a:alphaModFix/>
          </a:blip>
          <a:srcRect b="0" l="0" r="0" t="0"/>
          <a:stretch/>
        </p:blipFill>
        <p:spPr>
          <a:xfrm>
            <a:off x="1821687" y="3819878"/>
            <a:ext cx="3598453" cy="2545873"/>
          </a:xfrm>
          <a:prstGeom prst="rect">
            <a:avLst/>
          </a:prstGeom>
          <a:noFill/>
          <a:ln cap="flat" cmpd="sng" w="28575">
            <a:solidFill>
              <a:srgbClr val="002060"/>
            </a:solidFill>
            <a:prstDash val="solid"/>
            <a:round/>
            <a:headEnd len="sm" w="sm" type="none"/>
            <a:tailEnd len="sm" w="sm" type="none"/>
          </a:ln>
        </p:spPr>
      </p:pic>
      <p:pic>
        <p:nvPicPr>
          <p:cNvPr descr="cover" id="257" name="Google Shape;257;p10"/>
          <p:cNvPicPr preferRelativeResize="0"/>
          <p:nvPr/>
        </p:nvPicPr>
        <p:blipFill rotWithShape="1">
          <a:blip r:embed="rId7">
            <a:alphaModFix/>
          </a:blip>
          <a:srcRect b="0" l="0" r="0" t="0"/>
          <a:stretch/>
        </p:blipFill>
        <p:spPr>
          <a:xfrm>
            <a:off x="6096000" y="3819877"/>
            <a:ext cx="3598453" cy="2545874"/>
          </a:xfrm>
          <a:prstGeom prst="rect">
            <a:avLst/>
          </a:prstGeom>
          <a:noFill/>
          <a:ln cap="flat" cmpd="sng" w="28575">
            <a:solidFill>
              <a:srgbClr val="002060"/>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11"/>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63" name="Google Shape;263;p11"/>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64" name="Google Shape;264;p11"/>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65" name="Google Shape;265;p11"/>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1</a:t>
            </a:r>
            <a:endParaRPr b="1" sz="2400">
              <a:solidFill>
                <a:srgbClr val="FFC000"/>
              </a:solidFill>
              <a:latin typeface="Calibri"/>
              <a:ea typeface="Calibri"/>
              <a:cs typeface="Calibri"/>
              <a:sym typeface="Calibri"/>
            </a:endParaRPr>
          </a:p>
        </p:txBody>
      </p:sp>
      <p:sp>
        <p:nvSpPr>
          <p:cNvPr id="266" name="Google Shape;266;p11"/>
          <p:cNvSpPr txBox="1"/>
          <p:nvPr/>
        </p:nvSpPr>
        <p:spPr>
          <a:xfrm>
            <a:off x="363315" y="1576271"/>
            <a:ext cx="11213541" cy="34470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4 – EntreComp i aktion. Bli inspirerad, få det att hända</a:t>
            </a:r>
            <a:endParaRPr b="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b="1" lang="sv-SE" sz="1800">
                <a:solidFill>
                  <a:schemeClr val="dk1"/>
                </a:solidFill>
                <a:latin typeface="Calibri"/>
                <a:ea typeface="Calibri"/>
                <a:cs typeface="Calibri"/>
                <a:sym typeface="Calibri"/>
              </a:rPr>
              <a:t>EntreComp into Action </a:t>
            </a:r>
            <a:r>
              <a:rPr lang="sv-SE" sz="1800">
                <a:solidFill>
                  <a:schemeClr val="dk1"/>
                </a:solidFill>
                <a:latin typeface="Calibri"/>
                <a:ea typeface="Calibri"/>
                <a:cs typeface="Calibri"/>
                <a:sym typeface="Calibri"/>
              </a:rPr>
              <a:t>följde två år efter den ursprungliga publiceringen av ramverket och det är tänkt som en slags manual för intressenter inom utbildningsområdet att tillämpa EntreComp i sitt operativa sammanhang.</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Den innehåller detaljerad vägledning om ramverket och dess möjligheter för replikerbarhet och överföring mellan utbildningssammanhang – skola och gymnasieutbildning, HE-ekosystem, yrkesutbildning och vuxenutbildning – och omfattar en stor variation av mål.</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Dessutom listar EntreComp into Action en lång rad initiativ genomförda på europeisk och transnationell nivå som Europeiska kommissionen har valt ut som fallstudier för sin tillämpning. Användare kan dra nytta av andras erfarenheter för att söka efter bästa praxis och andra inspirationskällor. </a:t>
            </a:r>
            <a:endParaRPr/>
          </a:p>
        </p:txBody>
      </p:sp>
      <p:grpSp>
        <p:nvGrpSpPr>
          <p:cNvPr id="267" name="Google Shape;267;p11"/>
          <p:cNvGrpSpPr/>
          <p:nvPr/>
        </p:nvGrpSpPr>
        <p:grpSpPr>
          <a:xfrm>
            <a:off x="363315" y="222414"/>
            <a:ext cx="1361572" cy="349188"/>
            <a:chOff x="10604072" y="448487"/>
            <a:chExt cx="1361572" cy="349188"/>
          </a:xfrm>
        </p:grpSpPr>
        <p:sp>
          <p:nvSpPr>
            <p:cNvPr id="268" name="Google Shape;268;p11"/>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11"/>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11"/>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12"/>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76" name="Google Shape;276;p12"/>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77" name="Google Shape;277;p12"/>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78" name="Google Shape;278;p12"/>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1</a:t>
            </a:r>
            <a:endParaRPr b="1" sz="2400">
              <a:solidFill>
                <a:srgbClr val="FFC000"/>
              </a:solidFill>
              <a:latin typeface="Calibri"/>
              <a:ea typeface="Calibri"/>
              <a:cs typeface="Calibri"/>
              <a:sym typeface="Calibri"/>
            </a:endParaRPr>
          </a:p>
        </p:txBody>
      </p:sp>
      <p:sp>
        <p:nvSpPr>
          <p:cNvPr id="279" name="Google Shape;279;p12"/>
          <p:cNvSpPr txBox="1"/>
          <p:nvPr/>
        </p:nvSpPr>
        <p:spPr>
          <a:xfrm>
            <a:off x="363315" y="1576271"/>
            <a:ext cx="11213400" cy="4002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5 – EntreComp och immateriellt kulturarv</a:t>
            </a:r>
            <a:endParaRPr b="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EntreComp har flera intressanta användningsområden, varav ett representeras av det faktum att ramverket kan tillämpas oavsett referenssektor.</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Genom att omforma entreprenörskap kan ramverket potentiellt navigera över alla samhällets domäner, inklusive immateriellt arv och kultur.</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De som verkar inom dessa sektorer kan använda EntreComp för att utvärdera sina yrkeskompetenser och för att bli mer effektiv i sina aktiviteter, uppgifter och övergripande prestationer – med andra ord för att bli mer "entreprenöriell”.</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I detta specifika sammanhang kommer vi att fokusera på planering och genomförande av affärsidéer och vi kommer att göra det genom att titta på en specifik del av EntreComp: IDÉER OCH MÖJLIGHETER</a:t>
            </a:r>
            <a:endParaRPr b="1" sz="1800">
              <a:solidFill>
                <a:schemeClr val="dk1"/>
              </a:solidFill>
              <a:latin typeface="Calibri"/>
              <a:ea typeface="Calibri"/>
              <a:cs typeface="Calibri"/>
              <a:sym typeface="Calibri"/>
            </a:endParaRPr>
          </a:p>
        </p:txBody>
      </p:sp>
      <p:grpSp>
        <p:nvGrpSpPr>
          <p:cNvPr id="280" name="Google Shape;280;p12"/>
          <p:cNvGrpSpPr/>
          <p:nvPr/>
        </p:nvGrpSpPr>
        <p:grpSpPr>
          <a:xfrm>
            <a:off x="363315" y="222414"/>
            <a:ext cx="1361572" cy="349188"/>
            <a:chOff x="10604072" y="448487"/>
            <a:chExt cx="1361572" cy="349188"/>
          </a:xfrm>
        </p:grpSpPr>
        <p:sp>
          <p:nvSpPr>
            <p:cNvPr id="281" name="Google Shape;281;p12"/>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12"/>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12"/>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13"/>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89" name="Google Shape;289;p13"/>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90" name="Google Shape;290;p13"/>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91" name="Google Shape;291;p13"/>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2</a:t>
            </a:r>
            <a:endParaRPr b="1" sz="2400">
              <a:solidFill>
                <a:srgbClr val="FFC000"/>
              </a:solidFill>
              <a:latin typeface="Calibri"/>
              <a:ea typeface="Calibri"/>
              <a:cs typeface="Calibri"/>
              <a:sym typeface="Calibri"/>
            </a:endParaRPr>
          </a:p>
        </p:txBody>
      </p:sp>
      <p:sp>
        <p:nvSpPr>
          <p:cNvPr id="292" name="Google Shape;292;p13"/>
          <p:cNvSpPr txBox="1"/>
          <p:nvPr/>
        </p:nvSpPr>
        <p:spPr>
          <a:xfrm>
            <a:off x="363315" y="1576271"/>
            <a:ext cx="11213541" cy="317009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1 – En kort guide genom ramverket EntreComp (1)</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Policydokumentet påminner om den sjunde kompetensen i LLL-ramverket som rekommenderas av EU-parlamentet och rådet och ger en ytterligare uppdelning av initiativ och entreprenörskap.</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Kommentarer indikerar att själva kärnan i denna färdighet relaterar till förmågan att identifiera </a:t>
            </a:r>
            <a:r>
              <a:rPr i="1" lang="sv-SE" sz="1800">
                <a:solidFill>
                  <a:schemeClr val="dk1"/>
                </a:solidFill>
                <a:latin typeface="Calibri"/>
                <a:ea typeface="Calibri"/>
                <a:cs typeface="Calibri"/>
                <a:sym typeface="Calibri"/>
              </a:rPr>
              <a:t>möjligheter som finns tillgängliga för personliga, professionella och/eller affärsaktiviteter, inklusive "storbildsfrågor" som ger det sammanhang i vilket människor lever och arbetar.</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Tio år senare har denna förmåga översatts till 15 nyckelfärdigheter uppdelade i tre viktiga träningsområden (se nästa bild):</a:t>
            </a:r>
            <a:endParaRPr sz="1800">
              <a:solidFill>
                <a:schemeClr val="dk1"/>
              </a:solidFill>
              <a:latin typeface="Calibri"/>
              <a:ea typeface="Calibri"/>
              <a:cs typeface="Calibri"/>
              <a:sym typeface="Calibri"/>
            </a:endParaRPr>
          </a:p>
        </p:txBody>
      </p:sp>
      <p:grpSp>
        <p:nvGrpSpPr>
          <p:cNvPr id="293" name="Google Shape;293;p13"/>
          <p:cNvGrpSpPr/>
          <p:nvPr/>
        </p:nvGrpSpPr>
        <p:grpSpPr>
          <a:xfrm>
            <a:off x="363315" y="222414"/>
            <a:ext cx="1361572" cy="349188"/>
            <a:chOff x="10604072" y="448487"/>
            <a:chExt cx="1361572" cy="349188"/>
          </a:xfrm>
        </p:grpSpPr>
        <p:sp>
          <p:nvSpPr>
            <p:cNvPr id="294" name="Google Shape;294;p13"/>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13"/>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13"/>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14"/>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02" name="Google Shape;302;p14"/>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03" name="Google Shape;303;p14"/>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04" name="Google Shape;304;p14"/>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2</a:t>
            </a:r>
            <a:endParaRPr b="1" sz="2400">
              <a:solidFill>
                <a:srgbClr val="FFC000"/>
              </a:solidFill>
              <a:latin typeface="Calibri"/>
              <a:ea typeface="Calibri"/>
              <a:cs typeface="Calibri"/>
              <a:sym typeface="Calibri"/>
            </a:endParaRPr>
          </a:p>
        </p:txBody>
      </p:sp>
      <p:sp>
        <p:nvSpPr>
          <p:cNvPr id="305" name="Google Shape;305;p14"/>
          <p:cNvSpPr txBox="1"/>
          <p:nvPr/>
        </p:nvSpPr>
        <p:spPr>
          <a:xfrm>
            <a:off x="363315" y="1576271"/>
            <a:ext cx="11213541" cy="261610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1 – En kort guide genom ramverket EntreComp (2)</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Mer i detalj representeras den tidigare "Sense of Initiative and Entrepreneurship" nu av :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 </a:t>
            </a:r>
            <a:r>
              <a:rPr b="1" lang="sv-SE" sz="1800">
                <a:solidFill>
                  <a:srgbClr val="0070C0"/>
                </a:solidFill>
                <a:latin typeface="Calibri"/>
                <a:ea typeface="Calibri"/>
                <a:cs typeface="Calibri"/>
                <a:sym typeface="Calibri"/>
              </a:rPr>
              <a:t>3</a:t>
            </a:r>
            <a:r>
              <a:rPr lang="sv-SE" sz="1800">
                <a:solidFill>
                  <a:schemeClr val="dk1"/>
                </a:solidFill>
                <a:latin typeface="Calibri"/>
                <a:ea typeface="Calibri"/>
                <a:cs typeface="Calibri"/>
                <a:sym typeface="Calibri"/>
              </a:rPr>
              <a:t> Övningsområden…</a:t>
            </a:r>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	 →  … var och en med </a:t>
            </a:r>
            <a:r>
              <a:rPr b="1" lang="sv-SE" sz="1800">
                <a:solidFill>
                  <a:srgbClr val="0070C0"/>
                </a:solidFill>
                <a:latin typeface="Calibri"/>
                <a:ea typeface="Calibri"/>
                <a:cs typeface="Calibri"/>
                <a:sym typeface="Calibri"/>
              </a:rPr>
              <a:t>fem</a:t>
            </a:r>
            <a:r>
              <a:rPr lang="sv-SE" sz="1800">
                <a:solidFill>
                  <a:schemeClr val="dk1"/>
                </a:solidFill>
                <a:latin typeface="Calibri"/>
                <a:ea typeface="Calibri"/>
                <a:cs typeface="Calibri"/>
                <a:sym typeface="Calibri"/>
              </a:rPr>
              <a:t> kompetenser …</a:t>
            </a:r>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		 → för totalt </a:t>
            </a:r>
            <a:r>
              <a:rPr b="1" lang="sv-SE" sz="1800">
                <a:solidFill>
                  <a:srgbClr val="0070C0"/>
                </a:solidFill>
                <a:latin typeface="Calibri"/>
                <a:ea typeface="Calibri"/>
                <a:cs typeface="Calibri"/>
                <a:sym typeface="Calibri"/>
              </a:rPr>
              <a:t>60 länkar </a:t>
            </a:r>
            <a:r>
              <a:rPr lang="sv-SE" sz="1800">
                <a:solidFill>
                  <a:schemeClr val="dk1"/>
                </a:solidFill>
                <a:latin typeface="Calibri"/>
                <a:ea typeface="Calibri"/>
                <a:cs typeface="Calibri"/>
                <a:sym typeface="Calibri"/>
              </a:rPr>
              <a:t>över alla färdigheter (vad denna färdighet representerar i praktiken)</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			 → som kan bedömas utifrån en </a:t>
            </a:r>
            <a:r>
              <a:rPr b="1" lang="sv-SE" sz="1800">
                <a:solidFill>
                  <a:srgbClr val="0070C0"/>
                </a:solidFill>
                <a:latin typeface="Calibri"/>
                <a:ea typeface="Calibri"/>
                <a:cs typeface="Calibri"/>
                <a:sym typeface="Calibri"/>
              </a:rPr>
              <a:t>8-dimensionell färdighetsnivå</a:t>
            </a:r>
            <a:r>
              <a:rPr lang="sv-SE" sz="1800">
                <a:solidFill>
                  <a:schemeClr val="dk1"/>
                </a:solidFill>
                <a:latin typeface="Calibri"/>
                <a:ea typeface="Calibri"/>
                <a:cs typeface="Calibri"/>
                <a:sym typeface="Calibri"/>
              </a:rPr>
              <a:t>…</a:t>
            </a:r>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				 → … vilket resulterar i </a:t>
            </a:r>
            <a:r>
              <a:rPr b="1" lang="sv-SE" sz="1800">
                <a:solidFill>
                  <a:srgbClr val="0070C0"/>
                </a:solidFill>
                <a:latin typeface="Calibri"/>
                <a:ea typeface="Calibri"/>
                <a:cs typeface="Calibri"/>
                <a:sym typeface="Calibri"/>
              </a:rPr>
              <a:t>442 lärandemål</a:t>
            </a:r>
            <a:endParaRPr b="1" sz="1800">
              <a:solidFill>
                <a:srgbClr val="0070C0"/>
              </a:solidFill>
              <a:latin typeface="Calibri"/>
              <a:ea typeface="Calibri"/>
              <a:cs typeface="Calibri"/>
              <a:sym typeface="Calibri"/>
            </a:endParaRPr>
          </a:p>
        </p:txBody>
      </p:sp>
      <p:grpSp>
        <p:nvGrpSpPr>
          <p:cNvPr id="306" name="Google Shape;306;p14"/>
          <p:cNvGrpSpPr/>
          <p:nvPr/>
        </p:nvGrpSpPr>
        <p:grpSpPr>
          <a:xfrm>
            <a:off x="363315" y="222414"/>
            <a:ext cx="1361572" cy="349188"/>
            <a:chOff x="10604072" y="448487"/>
            <a:chExt cx="1361572" cy="349188"/>
          </a:xfrm>
        </p:grpSpPr>
        <p:sp>
          <p:nvSpPr>
            <p:cNvPr id="307" name="Google Shape;307;p14"/>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14"/>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14"/>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15"/>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15" name="Google Shape;315;p15"/>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16" name="Google Shape;316;p15"/>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17" name="Google Shape;317;p15"/>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2</a:t>
            </a:r>
            <a:endParaRPr b="1" sz="2400">
              <a:solidFill>
                <a:srgbClr val="FFC000"/>
              </a:solidFill>
              <a:latin typeface="Calibri"/>
              <a:ea typeface="Calibri"/>
              <a:cs typeface="Calibri"/>
              <a:sym typeface="Calibri"/>
            </a:endParaRPr>
          </a:p>
        </p:txBody>
      </p:sp>
      <p:grpSp>
        <p:nvGrpSpPr>
          <p:cNvPr id="318" name="Google Shape;318;p15"/>
          <p:cNvGrpSpPr/>
          <p:nvPr/>
        </p:nvGrpSpPr>
        <p:grpSpPr>
          <a:xfrm>
            <a:off x="363315" y="222414"/>
            <a:ext cx="1361572" cy="349188"/>
            <a:chOff x="10604072" y="448487"/>
            <a:chExt cx="1361572" cy="349188"/>
          </a:xfrm>
        </p:grpSpPr>
        <p:sp>
          <p:nvSpPr>
            <p:cNvPr id="319" name="Google Shape;319;p15"/>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15"/>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15"/>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322" name="Google Shape;322;p15"/>
          <p:cNvPicPr preferRelativeResize="0"/>
          <p:nvPr/>
        </p:nvPicPr>
        <p:blipFill rotWithShape="1">
          <a:blip r:embed="rId5">
            <a:alphaModFix/>
          </a:blip>
          <a:srcRect b="0" l="0" r="0" t="0"/>
          <a:stretch/>
        </p:blipFill>
        <p:spPr>
          <a:xfrm>
            <a:off x="2258821" y="222413"/>
            <a:ext cx="7165061" cy="5564238"/>
          </a:xfrm>
          <a:prstGeom prst="rect">
            <a:avLst/>
          </a:prstGeom>
          <a:noFill/>
          <a:ln>
            <a:noFill/>
          </a:ln>
        </p:spPr>
      </p:pic>
      <p:sp>
        <p:nvSpPr>
          <p:cNvPr id="323" name="Google Shape;323;p15"/>
          <p:cNvSpPr txBox="1"/>
          <p:nvPr/>
        </p:nvSpPr>
        <p:spPr>
          <a:xfrm>
            <a:off x="2784142" y="5837863"/>
            <a:ext cx="691230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sv-SE" sz="1800">
                <a:solidFill>
                  <a:schemeClr val="dk1"/>
                </a:solidFill>
                <a:latin typeface="Calibri"/>
                <a:ea typeface="Calibri"/>
                <a:cs typeface="Calibri"/>
                <a:sym typeface="Calibri"/>
              </a:rPr>
              <a:t>EntreComps utbildningsområden och kompetenser kopplade till dem</a:t>
            </a:r>
            <a:endParaRPr b="1"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16"/>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29" name="Google Shape;329;p16"/>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30" name="Google Shape;330;p16"/>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31" name="Google Shape;331;p16"/>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2</a:t>
            </a:r>
            <a:endParaRPr b="1" sz="2400">
              <a:solidFill>
                <a:srgbClr val="FFC000"/>
              </a:solidFill>
              <a:latin typeface="Calibri"/>
              <a:ea typeface="Calibri"/>
              <a:cs typeface="Calibri"/>
              <a:sym typeface="Calibri"/>
            </a:endParaRPr>
          </a:p>
        </p:txBody>
      </p:sp>
      <p:sp>
        <p:nvSpPr>
          <p:cNvPr id="332" name="Google Shape;332;p16"/>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2 – Den 8-dimensionella kompetensmodellen:  </a:t>
            </a:r>
            <a:endParaRPr/>
          </a:p>
        </p:txBody>
      </p:sp>
      <p:grpSp>
        <p:nvGrpSpPr>
          <p:cNvPr id="333" name="Google Shape;333;p16"/>
          <p:cNvGrpSpPr/>
          <p:nvPr/>
        </p:nvGrpSpPr>
        <p:grpSpPr>
          <a:xfrm>
            <a:off x="363315" y="222414"/>
            <a:ext cx="1361572" cy="349188"/>
            <a:chOff x="10604072" y="448487"/>
            <a:chExt cx="1361572" cy="349188"/>
          </a:xfrm>
        </p:grpSpPr>
        <p:sp>
          <p:nvSpPr>
            <p:cNvPr id="334" name="Google Shape;334;p16"/>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16"/>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16"/>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aphicFrame>
        <p:nvGraphicFramePr>
          <p:cNvPr id="337" name="Google Shape;337;p16"/>
          <p:cNvGraphicFramePr/>
          <p:nvPr/>
        </p:nvGraphicFramePr>
        <p:xfrm>
          <a:off x="124359" y="2515578"/>
          <a:ext cx="3000000" cy="3000000"/>
        </p:xfrm>
        <a:graphic>
          <a:graphicData uri="http://schemas.openxmlformats.org/drawingml/2006/table">
            <a:tbl>
              <a:tblPr bandRow="1" firstRow="1">
                <a:noFill/>
                <a:tableStyleId>{3120531D-8F1C-467E-A9AD-AE41B3B5BA69}</a:tableStyleId>
              </a:tblPr>
              <a:tblGrid>
                <a:gridCol w="1492900"/>
                <a:gridCol w="1492900"/>
                <a:gridCol w="1492900"/>
                <a:gridCol w="1492900"/>
                <a:gridCol w="1492900"/>
                <a:gridCol w="1492900"/>
                <a:gridCol w="1492900"/>
                <a:gridCol w="1492900"/>
              </a:tblGrid>
              <a:tr h="363225">
                <a:tc gridSpan="2">
                  <a:txBody>
                    <a:bodyPr/>
                    <a:lstStyle/>
                    <a:p>
                      <a:pPr indent="0" lvl="0" marL="0" marR="0" rtl="0" algn="ctr">
                        <a:spcBef>
                          <a:spcPts val="0"/>
                        </a:spcBef>
                        <a:spcAft>
                          <a:spcPts val="0"/>
                        </a:spcAft>
                        <a:buNone/>
                      </a:pPr>
                      <a:r>
                        <a:rPr i="1" lang="sv-SE" sz="1800" u="none" cap="none" strike="noStrike">
                          <a:solidFill>
                            <a:schemeClr val="dk1"/>
                          </a:solidFill>
                        </a:rPr>
                        <a:t>Grund</a:t>
                      </a:r>
                      <a:endParaRPr i="1" sz="18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gridSpan="2">
                  <a:txBody>
                    <a:bodyPr/>
                    <a:lstStyle/>
                    <a:p>
                      <a:pPr indent="0" lvl="0" marL="0" marR="0" rtl="0" algn="ctr">
                        <a:spcBef>
                          <a:spcPts val="0"/>
                        </a:spcBef>
                        <a:spcAft>
                          <a:spcPts val="0"/>
                        </a:spcAft>
                        <a:buNone/>
                      </a:pPr>
                      <a:r>
                        <a:rPr i="1" lang="sv-SE" sz="1800" u="none" cap="none" strike="noStrike">
                          <a:solidFill>
                            <a:schemeClr val="dk1"/>
                          </a:solidFill>
                        </a:rPr>
                        <a:t>Mellan</a:t>
                      </a:r>
                      <a:endParaRPr i="1" sz="18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gridSpan="2">
                  <a:txBody>
                    <a:bodyPr/>
                    <a:lstStyle/>
                    <a:p>
                      <a:pPr indent="0" lvl="0" marL="0" marR="0" rtl="0" algn="ctr">
                        <a:spcBef>
                          <a:spcPts val="0"/>
                        </a:spcBef>
                        <a:spcAft>
                          <a:spcPts val="0"/>
                        </a:spcAft>
                        <a:buNone/>
                      </a:pPr>
                      <a:r>
                        <a:rPr i="1" lang="sv-SE" sz="1800" u="none" cap="none" strike="noStrike">
                          <a:solidFill>
                            <a:schemeClr val="dk1"/>
                          </a:solidFill>
                        </a:rPr>
                        <a:t>Avancerad</a:t>
                      </a:r>
                      <a:endParaRPr i="1" sz="18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gridSpan="2">
                  <a:txBody>
                    <a:bodyPr/>
                    <a:lstStyle/>
                    <a:p>
                      <a:pPr indent="0" lvl="0" marL="0" marR="0" rtl="0" algn="ctr">
                        <a:spcBef>
                          <a:spcPts val="0"/>
                        </a:spcBef>
                        <a:spcAft>
                          <a:spcPts val="0"/>
                        </a:spcAft>
                        <a:buNone/>
                      </a:pPr>
                      <a:r>
                        <a:rPr i="1" lang="sv-SE" sz="1800" u="none" cap="none" strike="noStrike">
                          <a:solidFill>
                            <a:schemeClr val="dk1"/>
                          </a:solidFill>
                        </a:rPr>
                        <a:t>Expert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544825">
                <a:tc gridSpan="2">
                  <a:txBody>
                    <a:bodyPr/>
                    <a:lstStyle/>
                    <a:p>
                      <a:pPr indent="0" lvl="0" marL="0" marR="0" rtl="0" algn="ctr">
                        <a:spcBef>
                          <a:spcPts val="0"/>
                        </a:spcBef>
                        <a:spcAft>
                          <a:spcPts val="0"/>
                        </a:spcAft>
                        <a:buNone/>
                      </a:pPr>
                      <a:r>
                        <a:rPr b="1" lang="sv-SE" sz="1400" u="none" cap="none" strike="noStrike">
                          <a:solidFill>
                            <a:srgbClr val="002060"/>
                          </a:solidFill>
                        </a:rPr>
                        <a:t>Förlita sig på stöd från andra</a:t>
                      </a:r>
                      <a:endParaRPr b="1" sz="1400" u="none" cap="none" strike="noStrike">
                        <a:solidFill>
                          <a:srgbClr val="00206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gridSpan="2">
                  <a:txBody>
                    <a:bodyPr/>
                    <a:lstStyle/>
                    <a:p>
                      <a:pPr indent="0" lvl="0" marL="0" marR="0" rtl="0" algn="ctr">
                        <a:spcBef>
                          <a:spcPts val="0"/>
                        </a:spcBef>
                        <a:spcAft>
                          <a:spcPts val="0"/>
                        </a:spcAft>
                        <a:buNone/>
                      </a:pPr>
                      <a:r>
                        <a:rPr b="1" lang="sv-SE" sz="1400" u="none" cap="none" strike="noStrike">
                          <a:solidFill>
                            <a:srgbClr val="002060"/>
                          </a:solidFill>
                        </a:rPr>
                        <a:t>Bygga självständighet</a:t>
                      </a:r>
                      <a:endParaRPr b="1" sz="1400" u="none" cap="none" strike="noStrike">
                        <a:solidFill>
                          <a:srgbClr val="00206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gridSpan="2">
                  <a:txBody>
                    <a:bodyPr/>
                    <a:lstStyle/>
                    <a:p>
                      <a:pPr indent="0" lvl="0" marL="0" marR="0" rtl="0" algn="ctr">
                        <a:spcBef>
                          <a:spcPts val="0"/>
                        </a:spcBef>
                        <a:spcAft>
                          <a:spcPts val="0"/>
                        </a:spcAft>
                        <a:buNone/>
                      </a:pPr>
                      <a:r>
                        <a:rPr b="1" lang="sv-SE" sz="1400" u="none" cap="none" strike="noStrike">
                          <a:solidFill>
                            <a:srgbClr val="002060"/>
                          </a:solidFill>
                        </a:rPr>
                        <a:t>Ta ansvar</a:t>
                      </a:r>
                      <a:endParaRPr b="1" sz="1400" u="none" cap="none" strike="noStrike">
                        <a:solidFill>
                          <a:srgbClr val="00206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gridSpan="2">
                  <a:txBody>
                    <a:bodyPr/>
                    <a:lstStyle/>
                    <a:p>
                      <a:pPr indent="0" lvl="0" marL="0" marR="0" rtl="0" algn="ctr">
                        <a:spcBef>
                          <a:spcPts val="0"/>
                        </a:spcBef>
                        <a:spcAft>
                          <a:spcPts val="0"/>
                        </a:spcAft>
                        <a:buNone/>
                      </a:pPr>
                      <a:r>
                        <a:rPr b="1" lang="sv-SE" sz="1400" u="none" cap="none" strike="noStrike">
                          <a:solidFill>
                            <a:srgbClr val="002060"/>
                          </a:solidFill>
                        </a:rPr>
                        <a:t>Driva förändring,</a:t>
                      </a:r>
                      <a:endParaRPr/>
                    </a:p>
                    <a:p>
                      <a:pPr indent="0" lvl="0" marL="0" marR="0" rtl="0" algn="ctr">
                        <a:spcBef>
                          <a:spcPts val="0"/>
                        </a:spcBef>
                        <a:spcAft>
                          <a:spcPts val="0"/>
                        </a:spcAft>
                        <a:buNone/>
                      </a:pPr>
                      <a:r>
                        <a:rPr b="1" lang="sv-SE" sz="1400" u="none" cap="none" strike="noStrike">
                          <a:solidFill>
                            <a:srgbClr val="002060"/>
                          </a:solidFill>
                        </a:rPr>
                        <a:t>innovation och tillväxt</a:t>
                      </a:r>
                      <a:endParaRPr b="1" sz="1400" u="none" cap="none" strike="noStrike">
                        <a:solidFill>
                          <a:srgbClr val="00206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1326725">
                <a:tc>
                  <a:txBody>
                    <a:bodyPr/>
                    <a:lstStyle/>
                    <a:p>
                      <a:pPr indent="0" lvl="0" marL="0" marR="0" rtl="0" algn="l">
                        <a:spcBef>
                          <a:spcPts val="0"/>
                        </a:spcBef>
                        <a:spcAft>
                          <a:spcPts val="0"/>
                        </a:spcAft>
                        <a:buNone/>
                      </a:pPr>
                      <a:r>
                        <a:rPr lang="sv-SE" sz="1300" u="none" cap="none" strike="noStrike"/>
                        <a:t>Under direkt övervakning</a:t>
                      </a:r>
                      <a:endParaRPr sz="13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sv-SE" sz="1300" u="none" cap="none" strike="noStrike"/>
                        <a:t>Med minskat stöd från andra, viss autonomi och med kamrater. </a:t>
                      </a:r>
                      <a:endParaRPr sz="13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sv-SE" sz="1300" u="none" cap="none" strike="noStrike"/>
                        <a:t>På egen hand och tillsammans med kamrater.</a:t>
                      </a:r>
                      <a:endParaRPr sz="13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sv-SE" sz="1300" u="none" cap="none" strike="noStrike"/>
                        <a:t>Att ta och dela ansvar. </a:t>
                      </a:r>
                      <a:endParaRPr sz="13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sv-SE" sz="1300" u="none" cap="none" strike="noStrike"/>
                        <a:t>Med viss vägledning och tillsammans med andra. </a:t>
                      </a:r>
                      <a:endParaRPr sz="13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sv-SE" sz="1300" u="none" cap="none" strike="noStrike"/>
                        <a:t>Att ta ansvar för att fatta beslut och samarbeta med andra.</a:t>
                      </a:r>
                      <a:endParaRPr sz="13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sv-SE" sz="1300" u="none" cap="none" strike="noStrike"/>
                        <a:t>Ta ansvar för att bidra till komplex utveckling inom ett specifikt område.</a:t>
                      </a:r>
                      <a:endParaRPr sz="13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sv-SE" sz="1300" u="none" cap="none" strike="noStrike"/>
                        <a:t>Bidra väsentligt till utvecklingen av ett specifikt område. </a:t>
                      </a:r>
                      <a:endParaRPr sz="13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3225">
                <a:tc>
                  <a:txBody>
                    <a:bodyPr/>
                    <a:lstStyle/>
                    <a:p>
                      <a:pPr indent="0" lvl="0" marL="0" marR="0" rtl="0" algn="ctr">
                        <a:spcBef>
                          <a:spcPts val="0"/>
                        </a:spcBef>
                        <a:spcAft>
                          <a:spcPts val="0"/>
                        </a:spcAft>
                        <a:buNone/>
                      </a:pPr>
                      <a:r>
                        <a:rPr b="1" lang="sv-SE" sz="1800" u="none" cap="none" strike="noStrike">
                          <a:solidFill>
                            <a:srgbClr val="002060"/>
                          </a:solidFill>
                        </a:rPr>
                        <a:t>Upptäcka</a:t>
                      </a:r>
                      <a:endParaRPr b="1" sz="1800" u="none" cap="none" strike="noStrike">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sv-SE" sz="1800" u="none" cap="none" strike="noStrike">
                          <a:solidFill>
                            <a:srgbClr val="002060"/>
                          </a:solidFill>
                        </a:rPr>
                        <a:t>Utforska</a:t>
                      </a:r>
                      <a:endParaRPr b="1" sz="1800" u="none" cap="none" strike="noStrike">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sv-SE" sz="1600" u="none" cap="none" strike="noStrike">
                          <a:solidFill>
                            <a:srgbClr val="002060"/>
                          </a:solidFill>
                        </a:rPr>
                        <a:t>Experimentera</a:t>
                      </a:r>
                      <a:endParaRPr b="1" sz="1600" u="none" cap="none" strike="noStrike">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sv-SE" sz="1800" u="none" cap="none" strike="noStrike">
                          <a:solidFill>
                            <a:srgbClr val="002060"/>
                          </a:solidFill>
                        </a:rPr>
                        <a:t>Våga</a:t>
                      </a:r>
                      <a:endParaRPr b="1" sz="1800" u="none" cap="none" strike="noStrike">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sv-SE" sz="1800" u="none" cap="none" strike="noStrike">
                          <a:solidFill>
                            <a:srgbClr val="002060"/>
                          </a:solidFill>
                        </a:rPr>
                        <a:t>Förbättra </a:t>
                      </a:r>
                      <a:endParaRPr b="1" sz="1800" u="none" cap="none" strike="noStrike">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sv-SE" sz="1800" u="none" cap="none" strike="noStrike">
                          <a:solidFill>
                            <a:srgbClr val="002060"/>
                          </a:solidFill>
                        </a:rPr>
                        <a:t>Förstärka</a:t>
                      </a:r>
                      <a:endParaRPr b="1" sz="1800" u="none" cap="none" strike="noStrike">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sv-SE" sz="1800" u="none" cap="none" strike="noStrike">
                          <a:solidFill>
                            <a:srgbClr val="002060"/>
                          </a:solidFill>
                        </a:rPr>
                        <a:t>Utvidga</a:t>
                      </a:r>
                      <a:endParaRPr b="1" sz="1800" u="none" cap="none" strike="noStrike">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sv-SE" sz="1800" u="none" cap="none" strike="noStrike">
                          <a:solidFill>
                            <a:srgbClr val="002060"/>
                          </a:solidFill>
                        </a:rPr>
                        <a:t>Ändra</a:t>
                      </a:r>
                      <a:endParaRPr b="1" sz="1800" u="none" cap="none" strike="noStrike">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338" name="Google Shape;338;p16"/>
          <p:cNvSpPr txBox="1"/>
          <p:nvPr/>
        </p:nvSpPr>
        <p:spPr>
          <a:xfrm>
            <a:off x="3824418" y="5682380"/>
            <a:ext cx="45431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Källa: EntreComp Progressionsmodell, pp. 16</a:t>
            </a:r>
            <a:endParaRPr/>
          </a:p>
        </p:txBody>
      </p:sp>
      <p:sp>
        <p:nvSpPr>
          <p:cNvPr id="339" name="Google Shape;339;p16"/>
          <p:cNvSpPr/>
          <p:nvPr/>
        </p:nvSpPr>
        <p:spPr>
          <a:xfrm>
            <a:off x="1283182" y="5389993"/>
            <a:ext cx="9373806" cy="125257"/>
          </a:xfrm>
          <a:prstGeom prst="rightArrow">
            <a:avLst>
              <a:gd fmla="val 50000" name="adj1"/>
              <a:gd fmla="val 50000" name="adj2"/>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17"/>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45" name="Google Shape;345;p17"/>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46" name="Google Shape;346;p17"/>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47" name="Google Shape;347;p17"/>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2</a:t>
            </a:r>
            <a:endParaRPr b="1" sz="2400">
              <a:solidFill>
                <a:srgbClr val="FFC000"/>
              </a:solidFill>
              <a:latin typeface="Calibri"/>
              <a:ea typeface="Calibri"/>
              <a:cs typeface="Calibri"/>
              <a:sym typeface="Calibri"/>
            </a:endParaRPr>
          </a:p>
        </p:txBody>
      </p:sp>
      <p:sp>
        <p:nvSpPr>
          <p:cNvPr id="348" name="Google Shape;348;p17"/>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3 – IDEER &amp; MÖJLIGHETER</a:t>
            </a:r>
            <a:endParaRPr/>
          </a:p>
        </p:txBody>
      </p:sp>
      <p:grpSp>
        <p:nvGrpSpPr>
          <p:cNvPr id="349" name="Google Shape;349;p17"/>
          <p:cNvGrpSpPr/>
          <p:nvPr/>
        </p:nvGrpSpPr>
        <p:grpSpPr>
          <a:xfrm>
            <a:off x="363315" y="222414"/>
            <a:ext cx="1361572" cy="349188"/>
            <a:chOff x="10604072" y="448487"/>
            <a:chExt cx="1361572" cy="349188"/>
          </a:xfrm>
        </p:grpSpPr>
        <p:sp>
          <p:nvSpPr>
            <p:cNvPr id="350" name="Google Shape;350;p17"/>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17"/>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17"/>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aphicFrame>
        <p:nvGraphicFramePr>
          <p:cNvPr id="353" name="Google Shape;353;p17"/>
          <p:cNvGraphicFramePr/>
          <p:nvPr/>
        </p:nvGraphicFramePr>
        <p:xfrm>
          <a:off x="363315" y="2143511"/>
          <a:ext cx="3000000" cy="3000000"/>
        </p:xfrm>
        <a:graphic>
          <a:graphicData uri="http://schemas.openxmlformats.org/drawingml/2006/table">
            <a:tbl>
              <a:tblPr bandRow="1" firstRow="1">
                <a:noFill/>
                <a:tableStyleId>{3120531D-8F1C-467E-A9AD-AE41B3B5BA69}</a:tableStyleId>
              </a:tblPr>
              <a:tblGrid>
                <a:gridCol w="2753000"/>
                <a:gridCol w="2666350"/>
                <a:gridCol w="5794200"/>
              </a:tblGrid>
              <a:tr h="250075">
                <a:tc>
                  <a:txBody>
                    <a:bodyPr/>
                    <a:lstStyle/>
                    <a:p>
                      <a:pPr indent="0" lvl="0" marL="0" marR="0" rtl="0" algn="ctr">
                        <a:spcBef>
                          <a:spcPts val="0"/>
                        </a:spcBef>
                        <a:spcAft>
                          <a:spcPts val="0"/>
                        </a:spcAft>
                        <a:buNone/>
                      </a:pPr>
                      <a:r>
                        <a:rPr lang="sv-SE" sz="1800" u="none" cap="none" strike="noStrike">
                          <a:solidFill>
                            <a:schemeClr val="dk1"/>
                          </a:solidFill>
                        </a:rPr>
                        <a:t>Kompetens</a:t>
                      </a:r>
                      <a:endParaRPr sz="18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sv-SE" sz="1800" u="none" cap="none" strike="noStrike">
                          <a:solidFill>
                            <a:schemeClr val="dk1"/>
                          </a:solidFill>
                        </a:rPr>
                        <a:t>Tips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sv-SE" sz="1800" u="none" cap="none" strike="noStrike">
                          <a:solidFill>
                            <a:schemeClr val="dk1"/>
                          </a:solidFill>
                        </a:rPr>
                        <a:t>Beskrivning</a:t>
                      </a:r>
                      <a:endParaRPr sz="18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605875">
                <a:tc>
                  <a:txBody>
                    <a:bodyPr/>
                    <a:lstStyle/>
                    <a:p>
                      <a:pPr indent="0" lvl="0" marL="0" marR="0" rtl="0" algn="just">
                        <a:spcBef>
                          <a:spcPts val="0"/>
                        </a:spcBef>
                        <a:spcAft>
                          <a:spcPts val="0"/>
                        </a:spcAft>
                        <a:buNone/>
                      </a:pPr>
                      <a:r>
                        <a:rPr b="1" lang="sv-SE" sz="1300" u="none" cap="none" strike="noStrike">
                          <a:solidFill>
                            <a:schemeClr val="dk1"/>
                          </a:solidFill>
                        </a:rPr>
                        <a:t>1.1 Upptäcka möjligheter</a:t>
                      </a:r>
                      <a:endParaRPr b="1" sz="13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c>
                  <a:txBody>
                    <a:bodyPr/>
                    <a:lstStyle/>
                    <a:p>
                      <a:pPr indent="0" lvl="0" marL="0" marR="0" rtl="0" algn="just">
                        <a:spcBef>
                          <a:spcPts val="0"/>
                        </a:spcBef>
                        <a:spcAft>
                          <a:spcPts val="0"/>
                        </a:spcAft>
                        <a:buNone/>
                      </a:pPr>
                      <a:r>
                        <a:rPr i="1" lang="sv-SE" sz="1100" u="none" cap="none" strike="noStrike">
                          <a:solidFill>
                            <a:schemeClr val="dk1"/>
                          </a:solidFill>
                        </a:rPr>
                        <a:t>Använd din fantasi och dina förmågor för att identifiera möjligheter att skapa värde</a:t>
                      </a:r>
                      <a:endParaRPr i="1" sz="11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71450" lvl="0" marL="171450" marR="0" rtl="0" algn="just">
                        <a:spcBef>
                          <a:spcPts val="0"/>
                        </a:spcBef>
                        <a:spcAft>
                          <a:spcPts val="0"/>
                        </a:spcAft>
                        <a:buClr>
                          <a:schemeClr val="dk1"/>
                        </a:buClr>
                        <a:buSzPts val="1000"/>
                        <a:buFont typeface="Arial"/>
                        <a:buChar char="•"/>
                      </a:pPr>
                      <a:r>
                        <a:rPr lang="sv-SE" sz="1000" u="none" cap="none" strike="noStrike"/>
                        <a:t>Identifiera och ta vara på värdeskapande möjligheter genom att utforska det sociala, kulturella och ekonomiska landskapet</a:t>
                      </a:r>
                      <a:endParaRPr/>
                    </a:p>
                    <a:p>
                      <a:pPr indent="-171450" lvl="0" marL="171450" marR="0" rtl="0" algn="just">
                        <a:spcBef>
                          <a:spcPts val="0"/>
                        </a:spcBef>
                        <a:spcAft>
                          <a:spcPts val="0"/>
                        </a:spcAft>
                        <a:buClr>
                          <a:schemeClr val="dk1"/>
                        </a:buClr>
                        <a:buSzPts val="1000"/>
                        <a:buFont typeface="Arial"/>
                        <a:buChar char="•"/>
                      </a:pPr>
                      <a:r>
                        <a:rPr lang="sv-SE" sz="1000" u="none" cap="none" strike="noStrike"/>
                        <a:t>Identifiera behov och utmaningar</a:t>
                      </a:r>
                      <a:endParaRPr/>
                    </a:p>
                    <a:p>
                      <a:pPr indent="-171450" lvl="0" marL="171450" marR="0" rtl="0" algn="just">
                        <a:spcBef>
                          <a:spcPts val="0"/>
                        </a:spcBef>
                        <a:spcAft>
                          <a:spcPts val="0"/>
                        </a:spcAft>
                        <a:buClr>
                          <a:schemeClr val="dk1"/>
                        </a:buClr>
                        <a:buSzPts val="1000"/>
                        <a:buFont typeface="Arial"/>
                        <a:buChar char="•"/>
                      </a:pPr>
                      <a:r>
                        <a:rPr lang="sv-SE" sz="1000" u="none" cap="none" strike="noStrike"/>
                        <a:t>Skapa nya kopplingar för att skapa möjligheter till värdeskapande</a:t>
                      </a:r>
                      <a:endParaRPr sz="10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14825">
                <a:tc>
                  <a:txBody>
                    <a:bodyPr/>
                    <a:lstStyle/>
                    <a:p>
                      <a:pPr indent="0" lvl="0" marL="0" marR="0" rtl="0" algn="just">
                        <a:spcBef>
                          <a:spcPts val="0"/>
                        </a:spcBef>
                        <a:spcAft>
                          <a:spcPts val="0"/>
                        </a:spcAft>
                        <a:buNone/>
                      </a:pPr>
                      <a:r>
                        <a:rPr b="1" lang="sv-SE" sz="1300" u="none" cap="none" strike="noStrike">
                          <a:solidFill>
                            <a:schemeClr val="dk1"/>
                          </a:solidFill>
                        </a:rPr>
                        <a:t>1.2 Kreativiet</a:t>
                      </a:r>
                      <a:endParaRPr b="1" sz="13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c>
                  <a:txBody>
                    <a:bodyPr/>
                    <a:lstStyle/>
                    <a:p>
                      <a:pPr indent="0" lvl="0" marL="0" marR="0" rtl="0" algn="just">
                        <a:spcBef>
                          <a:spcPts val="0"/>
                        </a:spcBef>
                        <a:spcAft>
                          <a:spcPts val="0"/>
                        </a:spcAft>
                        <a:buNone/>
                      </a:pPr>
                      <a:r>
                        <a:rPr i="1" lang="sv-SE" sz="1100" u="none" cap="none" strike="noStrike">
                          <a:solidFill>
                            <a:schemeClr val="dk1"/>
                          </a:solidFill>
                        </a:rPr>
                        <a:t>Utveckla kreativa och målmedvetna idéer</a:t>
                      </a:r>
                      <a:endParaRPr i="1" sz="11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71450" lvl="0" marL="171450" marR="0" rtl="0" algn="just">
                        <a:spcBef>
                          <a:spcPts val="0"/>
                        </a:spcBef>
                        <a:spcAft>
                          <a:spcPts val="0"/>
                        </a:spcAft>
                        <a:buClr>
                          <a:schemeClr val="dk1"/>
                        </a:buClr>
                        <a:buSzPts val="1000"/>
                        <a:buFont typeface="Arial"/>
                        <a:buChar char="•"/>
                      </a:pPr>
                      <a:r>
                        <a:rPr lang="sv-SE" sz="1000" u="none" cap="none" strike="noStrike"/>
                        <a:t>Utveckla flera idéer och möjligheter för att skapa värde inklusive bättre lösningar på befintliga och nya utmaningar</a:t>
                      </a:r>
                      <a:endParaRPr/>
                    </a:p>
                    <a:p>
                      <a:pPr indent="-171450" lvl="0" marL="171450" marR="0" rtl="0" algn="just">
                        <a:spcBef>
                          <a:spcPts val="0"/>
                        </a:spcBef>
                        <a:spcAft>
                          <a:spcPts val="0"/>
                        </a:spcAft>
                        <a:buClr>
                          <a:schemeClr val="dk1"/>
                        </a:buClr>
                        <a:buSzPts val="1000"/>
                        <a:buFont typeface="Arial"/>
                        <a:buChar char="•"/>
                      </a:pPr>
                      <a:r>
                        <a:rPr lang="sv-SE" sz="1000" u="none" cap="none" strike="noStrike"/>
                        <a:t>Utforska och experimentera med innovativa metoder</a:t>
                      </a:r>
                      <a:endParaRPr/>
                    </a:p>
                    <a:p>
                      <a:pPr indent="-171450" lvl="0" marL="171450" marR="0" rtl="0" algn="just">
                        <a:spcBef>
                          <a:spcPts val="0"/>
                        </a:spcBef>
                        <a:spcAft>
                          <a:spcPts val="0"/>
                        </a:spcAft>
                        <a:buClr>
                          <a:schemeClr val="dk1"/>
                        </a:buClr>
                        <a:buSzPts val="1000"/>
                        <a:buFont typeface="Arial"/>
                        <a:buChar char="•"/>
                      </a:pPr>
                      <a:r>
                        <a:rPr lang="sv-SE" sz="1000" u="none" cap="none" strike="noStrike"/>
                        <a:t>Kombinera kunskap och resurser för att uppnå värdefulla effekter</a:t>
                      </a:r>
                      <a:endParaRPr sz="10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76050">
                <a:tc>
                  <a:txBody>
                    <a:bodyPr/>
                    <a:lstStyle/>
                    <a:p>
                      <a:pPr indent="0" lvl="0" marL="0" marR="0" rtl="0" algn="just">
                        <a:spcBef>
                          <a:spcPts val="0"/>
                        </a:spcBef>
                        <a:spcAft>
                          <a:spcPts val="0"/>
                        </a:spcAft>
                        <a:buNone/>
                      </a:pPr>
                      <a:r>
                        <a:rPr b="1" lang="sv-SE" sz="1300" u="none" cap="none" strike="noStrike">
                          <a:solidFill>
                            <a:schemeClr val="dk1"/>
                          </a:solidFill>
                        </a:rPr>
                        <a:t>1.3 Vision</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c>
                  <a:txBody>
                    <a:bodyPr/>
                    <a:lstStyle/>
                    <a:p>
                      <a:pPr indent="0" lvl="0" marL="0" marR="0" rtl="0" algn="just">
                        <a:spcBef>
                          <a:spcPts val="0"/>
                        </a:spcBef>
                        <a:spcAft>
                          <a:spcPts val="0"/>
                        </a:spcAft>
                        <a:buNone/>
                      </a:pPr>
                      <a:r>
                        <a:rPr i="1" lang="sv-SE" sz="1100" u="none" cap="none" strike="noStrike">
                          <a:solidFill>
                            <a:schemeClr val="dk1"/>
                          </a:solidFill>
                        </a:rPr>
                        <a:t>Arbeta mot din framtidsvision</a:t>
                      </a:r>
                      <a:endParaRPr i="1" sz="11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71450" lvl="0" marL="171450" marR="0" rtl="0" algn="just">
                        <a:spcBef>
                          <a:spcPts val="0"/>
                        </a:spcBef>
                        <a:spcAft>
                          <a:spcPts val="0"/>
                        </a:spcAft>
                        <a:buClr>
                          <a:schemeClr val="dk1"/>
                        </a:buClr>
                        <a:buSzPts val="1000"/>
                        <a:buFont typeface="Arial"/>
                        <a:buChar char="•"/>
                      </a:pPr>
                      <a:r>
                        <a:rPr lang="sv-SE" sz="1000" u="none" cap="none" strike="noStrike"/>
                        <a:t>Föreställ dig framtiden</a:t>
                      </a:r>
                      <a:endParaRPr/>
                    </a:p>
                    <a:p>
                      <a:pPr indent="-171450" lvl="0" marL="171450" marR="0" rtl="0" algn="just">
                        <a:spcBef>
                          <a:spcPts val="0"/>
                        </a:spcBef>
                        <a:spcAft>
                          <a:spcPts val="0"/>
                        </a:spcAft>
                        <a:buClr>
                          <a:schemeClr val="dk1"/>
                        </a:buClr>
                        <a:buSzPts val="1000"/>
                        <a:buFont typeface="Arial"/>
                        <a:buChar char="•"/>
                      </a:pPr>
                      <a:r>
                        <a:rPr lang="sv-SE" sz="1000" u="none" cap="none" strike="noStrike"/>
                        <a:t>Utveckla en vision för att omsätta idéer till handling</a:t>
                      </a:r>
                      <a:endParaRPr/>
                    </a:p>
                    <a:p>
                      <a:pPr indent="-171450" lvl="0" marL="171450" marR="0" rtl="0" algn="just">
                        <a:spcBef>
                          <a:spcPts val="0"/>
                        </a:spcBef>
                        <a:spcAft>
                          <a:spcPts val="0"/>
                        </a:spcAft>
                        <a:buClr>
                          <a:schemeClr val="dk1"/>
                        </a:buClr>
                        <a:buSzPts val="1000"/>
                        <a:buFont typeface="Arial"/>
                        <a:buChar char="•"/>
                      </a:pPr>
                      <a:r>
                        <a:rPr lang="sv-SE" sz="1000" u="none" cap="none" strike="noStrike"/>
                        <a:t>Visualisera framtida scenarier för att rikta ansträngning och handling</a:t>
                      </a:r>
                      <a:endParaRPr sz="10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97150">
                <a:tc>
                  <a:txBody>
                    <a:bodyPr/>
                    <a:lstStyle/>
                    <a:p>
                      <a:pPr indent="0" lvl="0" marL="0" marR="0" rtl="0" algn="just">
                        <a:spcBef>
                          <a:spcPts val="0"/>
                        </a:spcBef>
                        <a:spcAft>
                          <a:spcPts val="0"/>
                        </a:spcAft>
                        <a:buNone/>
                      </a:pPr>
                      <a:r>
                        <a:rPr b="1" lang="sv-SE" sz="1300" u="none" cap="none" strike="noStrike">
                          <a:solidFill>
                            <a:schemeClr val="dk1"/>
                          </a:solidFill>
                        </a:rPr>
                        <a:t>1.4 Värdera idéer</a:t>
                      </a:r>
                      <a:endParaRPr b="1" sz="13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c>
                  <a:txBody>
                    <a:bodyPr/>
                    <a:lstStyle/>
                    <a:p>
                      <a:pPr indent="0" lvl="0" marL="0" marR="0" rtl="0" algn="just">
                        <a:spcBef>
                          <a:spcPts val="0"/>
                        </a:spcBef>
                        <a:spcAft>
                          <a:spcPts val="0"/>
                        </a:spcAft>
                        <a:buNone/>
                      </a:pPr>
                      <a:r>
                        <a:rPr i="1" lang="sv-SE" sz="1100" u="none" cap="none" strike="noStrike">
                          <a:solidFill>
                            <a:schemeClr val="dk1"/>
                          </a:solidFill>
                        </a:rPr>
                        <a:t>Få ut det mesta av idéer och möjligheter</a:t>
                      </a:r>
                      <a:endParaRPr i="1" sz="11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71450" lvl="0" marL="171450" marR="0" rtl="0" algn="just">
                        <a:spcBef>
                          <a:spcPts val="0"/>
                        </a:spcBef>
                        <a:spcAft>
                          <a:spcPts val="0"/>
                        </a:spcAft>
                        <a:buClr>
                          <a:schemeClr val="dk1"/>
                        </a:buClr>
                        <a:buSzPts val="1000"/>
                        <a:buFont typeface="Arial"/>
                        <a:buChar char="•"/>
                      </a:pPr>
                      <a:r>
                        <a:rPr lang="sv-SE" sz="1000" u="none" cap="none" strike="noStrike"/>
                        <a:t>Bedöm vilket värde som är socialt, kulturellt och ekonomiskt</a:t>
                      </a:r>
                      <a:endParaRPr/>
                    </a:p>
                    <a:p>
                      <a:pPr indent="-171450" lvl="0" marL="171450" marR="0" rtl="0" algn="just">
                        <a:spcBef>
                          <a:spcPts val="0"/>
                        </a:spcBef>
                        <a:spcAft>
                          <a:spcPts val="0"/>
                        </a:spcAft>
                        <a:buClr>
                          <a:schemeClr val="dk1"/>
                        </a:buClr>
                        <a:buSzPts val="1000"/>
                        <a:buFont typeface="Arial"/>
                        <a:buChar char="•"/>
                      </a:pPr>
                      <a:r>
                        <a:rPr lang="sv-SE" sz="1000" u="none" cap="none" strike="noStrike"/>
                        <a:t>Inse den potential en idé har för att skapa värde och identifiera lämpliga sätt att få ut det mesta av den</a:t>
                      </a:r>
                      <a:endParaRPr sz="10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32525">
                <a:tc>
                  <a:txBody>
                    <a:bodyPr/>
                    <a:lstStyle/>
                    <a:p>
                      <a:pPr indent="0" lvl="0" marL="0" marR="0" rtl="0" algn="just">
                        <a:spcBef>
                          <a:spcPts val="0"/>
                        </a:spcBef>
                        <a:spcAft>
                          <a:spcPts val="0"/>
                        </a:spcAft>
                        <a:buNone/>
                      </a:pPr>
                      <a:r>
                        <a:rPr b="1" lang="sv-SE" sz="1300" u="none" cap="none" strike="noStrike">
                          <a:solidFill>
                            <a:schemeClr val="dk1"/>
                          </a:solidFill>
                        </a:rPr>
                        <a:t>1.5 Etiskt och hållbart tänkande</a:t>
                      </a:r>
                      <a:endParaRPr b="1" sz="13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c>
                  <a:txBody>
                    <a:bodyPr/>
                    <a:lstStyle/>
                    <a:p>
                      <a:pPr indent="0" lvl="0" marL="0" marR="0" rtl="0" algn="just">
                        <a:spcBef>
                          <a:spcPts val="0"/>
                        </a:spcBef>
                        <a:spcAft>
                          <a:spcPts val="0"/>
                        </a:spcAft>
                        <a:buNone/>
                      </a:pPr>
                      <a:r>
                        <a:rPr i="1" lang="sv-SE" sz="1100" u="none" cap="none" strike="noStrike">
                          <a:solidFill>
                            <a:schemeClr val="dk1"/>
                          </a:solidFill>
                        </a:rPr>
                        <a:t>Bedöm konsekvenserna och effekterna av idéer, möjligheter och handlingar</a:t>
                      </a:r>
                      <a:endParaRPr i="1" sz="11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71450" lvl="0" marL="171450" marR="0" rtl="0" algn="just">
                        <a:spcBef>
                          <a:spcPts val="0"/>
                        </a:spcBef>
                        <a:spcAft>
                          <a:spcPts val="0"/>
                        </a:spcAft>
                        <a:buClr>
                          <a:schemeClr val="dk1"/>
                        </a:buClr>
                        <a:buSzPts val="1000"/>
                        <a:buFont typeface="Arial"/>
                        <a:buChar char="•"/>
                      </a:pPr>
                      <a:r>
                        <a:rPr lang="sv-SE" sz="1000" u="none" cap="none" strike="noStrike"/>
                        <a:t>Bedöm konsekvenserna av idéer som ger värde och effekten av entreprenöriellt agerande på målgemenskapen, marknaden, samhället och miljön</a:t>
                      </a:r>
                      <a:endParaRPr/>
                    </a:p>
                    <a:p>
                      <a:pPr indent="-171450" lvl="0" marL="171450" marR="0" rtl="0" algn="just">
                        <a:spcBef>
                          <a:spcPts val="0"/>
                        </a:spcBef>
                        <a:spcAft>
                          <a:spcPts val="0"/>
                        </a:spcAft>
                        <a:buClr>
                          <a:schemeClr val="dk1"/>
                        </a:buClr>
                        <a:buSzPts val="1000"/>
                        <a:buFont typeface="Arial"/>
                        <a:buChar char="•"/>
                      </a:pPr>
                      <a:r>
                        <a:rPr lang="sv-SE" sz="1000" u="none" cap="none" strike="noStrike"/>
                        <a:t>Reflektera över hur hållbara långsiktiga sociala, kulturella och ekonomiska mål är och vilken väg du ska välja</a:t>
                      </a:r>
                      <a:endParaRPr/>
                    </a:p>
                    <a:p>
                      <a:pPr indent="-171450" lvl="0" marL="171450" marR="0" rtl="0" algn="just">
                        <a:spcBef>
                          <a:spcPts val="0"/>
                        </a:spcBef>
                        <a:spcAft>
                          <a:spcPts val="0"/>
                        </a:spcAft>
                        <a:buClr>
                          <a:schemeClr val="dk1"/>
                        </a:buClr>
                        <a:buSzPts val="1000"/>
                        <a:buFont typeface="Arial"/>
                        <a:buChar char="•"/>
                      </a:pPr>
                      <a:r>
                        <a:rPr lang="sv-SE" sz="1000" u="none" cap="none" strike="noStrike"/>
                        <a:t>Agera ansvarsfullt</a:t>
                      </a:r>
                      <a:endParaRPr sz="10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18"/>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59" name="Google Shape;359;p18"/>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60" name="Google Shape;360;p18"/>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61" name="Google Shape;361;p18"/>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2</a:t>
            </a:r>
            <a:endParaRPr b="1" sz="2400">
              <a:solidFill>
                <a:srgbClr val="FFC000"/>
              </a:solidFill>
              <a:latin typeface="Calibri"/>
              <a:ea typeface="Calibri"/>
              <a:cs typeface="Calibri"/>
              <a:sym typeface="Calibri"/>
            </a:endParaRPr>
          </a:p>
        </p:txBody>
      </p:sp>
      <p:sp>
        <p:nvSpPr>
          <p:cNvPr id="362" name="Google Shape;362;p18"/>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4 – RESURSER</a:t>
            </a:r>
            <a:endParaRPr b="1" sz="2000">
              <a:solidFill>
                <a:srgbClr val="2F5496"/>
              </a:solidFill>
              <a:latin typeface="Calibri"/>
              <a:ea typeface="Calibri"/>
              <a:cs typeface="Calibri"/>
              <a:sym typeface="Calibri"/>
            </a:endParaRPr>
          </a:p>
        </p:txBody>
      </p:sp>
      <p:grpSp>
        <p:nvGrpSpPr>
          <p:cNvPr id="363" name="Google Shape;363;p18"/>
          <p:cNvGrpSpPr/>
          <p:nvPr/>
        </p:nvGrpSpPr>
        <p:grpSpPr>
          <a:xfrm>
            <a:off x="363315" y="222414"/>
            <a:ext cx="1361572" cy="349188"/>
            <a:chOff x="10604072" y="448487"/>
            <a:chExt cx="1361572" cy="349188"/>
          </a:xfrm>
        </p:grpSpPr>
        <p:sp>
          <p:nvSpPr>
            <p:cNvPr id="364" name="Google Shape;364;p18"/>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5" name="Google Shape;365;p18"/>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18"/>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aphicFrame>
        <p:nvGraphicFramePr>
          <p:cNvPr id="367" name="Google Shape;367;p18"/>
          <p:cNvGraphicFramePr/>
          <p:nvPr/>
        </p:nvGraphicFramePr>
        <p:xfrm>
          <a:off x="363315" y="2143511"/>
          <a:ext cx="3000000" cy="3000000"/>
        </p:xfrm>
        <a:graphic>
          <a:graphicData uri="http://schemas.openxmlformats.org/drawingml/2006/table">
            <a:tbl>
              <a:tblPr bandRow="1" firstRow="1">
                <a:noFill/>
                <a:tableStyleId>{3120531D-8F1C-467E-A9AD-AE41B3B5BA69}</a:tableStyleId>
              </a:tblPr>
              <a:tblGrid>
                <a:gridCol w="2753000"/>
                <a:gridCol w="2666350"/>
                <a:gridCol w="5794200"/>
              </a:tblGrid>
              <a:tr h="250075">
                <a:tc>
                  <a:txBody>
                    <a:bodyPr/>
                    <a:lstStyle/>
                    <a:p>
                      <a:pPr indent="0" lvl="0" marL="0" marR="0" rtl="0" algn="ctr">
                        <a:spcBef>
                          <a:spcPts val="0"/>
                        </a:spcBef>
                        <a:spcAft>
                          <a:spcPts val="0"/>
                        </a:spcAft>
                        <a:buNone/>
                      </a:pPr>
                      <a:r>
                        <a:rPr lang="sv-SE" sz="1800" u="none" cap="none" strike="noStrike">
                          <a:solidFill>
                            <a:schemeClr val="dk1"/>
                          </a:solidFill>
                        </a:rPr>
                        <a:t>Kompetens</a:t>
                      </a:r>
                      <a:endParaRPr sz="18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sv-SE" sz="1800" u="none" cap="none" strike="noStrike">
                          <a:solidFill>
                            <a:schemeClr val="dk1"/>
                          </a:solidFill>
                        </a:rPr>
                        <a:t>Tips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sv-SE" sz="1800" u="none" cap="none" strike="noStrike">
                          <a:solidFill>
                            <a:schemeClr val="dk1"/>
                          </a:solidFill>
                        </a:rPr>
                        <a:t>Beskrivning</a:t>
                      </a:r>
                      <a:endParaRPr sz="18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605875">
                <a:tc>
                  <a:txBody>
                    <a:bodyPr/>
                    <a:lstStyle/>
                    <a:p>
                      <a:pPr indent="0" lvl="0" marL="0" marR="0" rtl="0" algn="just">
                        <a:spcBef>
                          <a:spcPts val="0"/>
                        </a:spcBef>
                        <a:spcAft>
                          <a:spcPts val="0"/>
                        </a:spcAft>
                        <a:buNone/>
                      </a:pPr>
                      <a:r>
                        <a:rPr b="1" lang="sv-SE" sz="1300" u="none" cap="none" strike="noStrike">
                          <a:solidFill>
                            <a:schemeClr val="dk1"/>
                          </a:solidFill>
                        </a:rPr>
                        <a:t>2.1 Självkännedom och personlig effektivitet</a:t>
                      </a:r>
                      <a:endParaRPr b="1" sz="13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just">
                        <a:spcBef>
                          <a:spcPts val="0"/>
                        </a:spcBef>
                        <a:spcAft>
                          <a:spcPts val="0"/>
                        </a:spcAft>
                        <a:buNone/>
                      </a:pPr>
                      <a:r>
                        <a:rPr i="1" lang="sv-SE" sz="1100" u="none" cap="none" strike="noStrike">
                          <a:solidFill>
                            <a:schemeClr val="dk1"/>
                          </a:solidFill>
                        </a:rPr>
                        <a:t>Tro på dig själv och fortsätt utvecklas</a:t>
                      </a:r>
                      <a:endParaRPr i="1" sz="11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71450" lvl="0" marL="171450" marR="0" rtl="0" algn="just">
                        <a:spcBef>
                          <a:spcPts val="0"/>
                        </a:spcBef>
                        <a:spcAft>
                          <a:spcPts val="0"/>
                        </a:spcAft>
                        <a:buClr>
                          <a:schemeClr val="dk1"/>
                        </a:buClr>
                        <a:buSzPts val="1000"/>
                        <a:buFont typeface="Arial"/>
                        <a:buChar char="•"/>
                      </a:pPr>
                      <a:r>
                        <a:rPr lang="sv-SE" sz="1000" u="none" cap="none" strike="noStrike"/>
                        <a:t>Reflektera över dina behov, ambitioner och önskemål på kort, medellång och lång sikt</a:t>
                      </a:r>
                      <a:endParaRPr/>
                    </a:p>
                    <a:p>
                      <a:pPr indent="-171450" lvl="0" marL="171450" marR="0" rtl="0" algn="just">
                        <a:spcBef>
                          <a:spcPts val="0"/>
                        </a:spcBef>
                        <a:spcAft>
                          <a:spcPts val="0"/>
                        </a:spcAft>
                        <a:buClr>
                          <a:schemeClr val="dk1"/>
                        </a:buClr>
                        <a:buSzPts val="1000"/>
                        <a:buFont typeface="Arial"/>
                        <a:buChar char="•"/>
                      </a:pPr>
                      <a:r>
                        <a:rPr lang="sv-SE" sz="1000" u="none" cap="none" strike="noStrike"/>
                        <a:t>Identifiera och bedöm både individuella och gruppens styrkor och svagheter</a:t>
                      </a:r>
                      <a:endParaRPr/>
                    </a:p>
                    <a:p>
                      <a:pPr indent="-171450" lvl="0" marL="171450" marR="0" rtl="0" algn="just">
                        <a:spcBef>
                          <a:spcPts val="0"/>
                        </a:spcBef>
                        <a:spcAft>
                          <a:spcPts val="0"/>
                        </a:spcAft>
                        <a:buClr>
                          <a:schemeClr val="dk1"/>
                        </a:buClr>
                        <a:buSzPts val="1000"/>
                        <a:buFont typeface="Arial"/>
                        <a:buChar char="•"/>
                      </a:pPr>
                      <a:r>
                        <a:rPr lang="sv-SE" sz="1000" u="none" cap="none" strike="noStrike"/>
                        <a:t>Tro på din förmåga att påverka händelseförloppet, trots osäkerhet, motgångar och tillfälliga misslyckanden</a:t>
                      </a:r>
                      <a:endParaRPr sz="10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14825">
                <a:tc>
                  <a:txBody>
                    <a:bodyPr/>
                    <a:lstStyle/>
                    <a:p>
                      <a:pPr indent="0" lvl="0" marL="0" marR="0" rtl="0" algn="just">
                        <a:spcBef>
                          <a:spcPts val="0"/>
                        </a:spcBef>
                        <a:spcAft>
                          <a:spcPts val="0"/>
                        </a:spcAft>
                        <a:buNone/>
                      </a:pPr>
                      <a:r>
                        <a:rPr b="1" lang="sv-SE" sz="1300" u="none" cap="none" strike="noStrike">
                          <a:solidFill>
                            <a:schemeClr val="dk1"/>
                          </a:solidFill>
                        </a:rPr>
                        <a:t>2.2 Motivation och uthållighet</a:t>
                      </a:r>
                      <a:endParaRPr b="1" sz="13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just">
                        <a:spcBef>
                          <a:spcPts val="0"/>
                        </a:spcBef>
                        <a:spcAft>
                          <a:spcPts val="0"/>
                        </a:spcAft>
                        <a:buNone/>
                      </a:pPr>
                      <a:r>
                        <a:rPr i="1" lang="sv-SE" sz="1100" u="none" cap="none" strike="noStrike">
                          <a:solidFill>
                            <a:schemeClr val="dk1"/>
                          </a:solidFill>
                        </a:rPr>
                        <a:t>Håll fokus och ge inte upp</a:t>
                      </a:r>
                      <a:endParaRPr i="1" sz="11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71450" lvl="0" marL="171450" marR="0" rtl="0" algn="just">
                        <a:spcBef>
                          <a:spcPts val="0"/>
                        </a:spcBef>
                        <a:spcAft>
                          <a:spcPts val="0"/>
                        </a:spcAft>
                        <a:buClr>
                          <a:schemeClr val="dk1"/>
                        </a:buClr>
                        <a:buSzPts val="1000"/>
                        <a:buFont typeface="Arial"/>
                        <a:buChar char="•"/>
                      </a:pPr>
                      <a:r>
                        <a:rPr lang="sv-SE" sz="1000" u="none" cap="none" strike="noStrike"/>
                        <a:t>Var fast besluten att omsätta idéer till handling och tillfredsställa ditt behov av att lyckas</a:t>
                      </a:r>
                      <a:endParaRPr/>
                    </a:p>
                    <a:p>
                      <a:pPr indent="-171450" lvl="0" marL="171450" marR="0" rtl="0" algn="just">
                        <a:spcBef>
                          <a:spcPts val="0"/>
                        </a:spcBef>
                        <a:spcAft>
                          <a:spcPts val="0"/>
                        </a:spcAft>
                        <a:buClr>
                          <a:schemeClr val="dk1"/>
                        </a:buClr>
                        <a:buSzPts val="1000"/>
                        <a:buFont typeface="Arial"/>
                        <a:buChar char="•"/>
                      </a:pPr>
                      <a:r>
                        <a:rPr lang="sv-SE" sz="1000" u="none" cap="none" strike="noStrike"/>
                        <a:t>Var beredd på att ha tålamod och fortsätt att försöka uppnå dina långsiktiga individuella eller gruppmål</a:t>
                      </a:r>
                      <a:endParaRPr/>
                    </a:p>
                    <a:p>
                      <a:pPr indent="-171450" lvl="0" marL="171450" marR="0" rtl="0" algn="just">
                        <a:spcBef>
                          <a:spcPts val="0"/>
                        </a:spcBef>
                        <a:spcAft>
                          <a:spcPts val="0"/>
                        </a:spcAft>
                        <a:buClr>
                          <a:schemeClr val="dk1"/>
                        </a:buClr>
                        <a:buSzPts val="1000"/>
                        <a:buFont typeface="Arial"/>
                        <a:buChar char="•"/>
                      </a:pPr>
                      <a:r>
                        <a:rPr lang="sv-SE" sz="1000" u="none" cap="none" strike="noStrike"/>
                        <a:t>Var motståndskraftig inför press, svårigheter och tillfälliga motgångar</a:t>
                      </a:r>
                      <a:endParaRPr sz="10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76050">
                <a:tc>
                  <a:txBody>
                    <a:bodyPr/>
                    <a:lstStyle/>
                    <a:p>
                      <a:pPr indent="0" lvl="0" marL="0" marR="0" rtl="0" algn="just">
                        <a:spcBef>
                          <a:spcPts val="0"/>
                        </a:spcBef>
                        <a:spcAft>
                          <a:spcPts val="0"/>
                        </a:spcAft>
                        <a:buNone/>
                      </a:pPr>
                      <a:r>
                        <a:rPr b="1" lang="sv-SE" sz="1300" u="none" cap="none" strike="noStrike">
                          <a:solidFill>
                            <a:schemeClr val="dk1"/>
                          </a:solidFill>
                        </a:rPr>
                        <a:t>2.3 Mobilisera resurser</a:t>
                      </a:r>
                      <a:endParaRPr b="1" sz="13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just">
                        <a:spcBef>
                          <a:spcPts val="0"/>
                        </a:spcBef>
                        <a:spcAft>
                          <a:spcPts val="0"/>
                        </a:spcAft>
                        <a:buNone/>
                      </a:pPr>
                      <a:r>
                        <a:rPr i="1" lang="sv-SE" sz="1100" u="none" cap="none" strike="noStrike">
                          <a:solidFill>
                            <a:schemeClr val="dk1"/>
                          </a:solidFill>
                        </a:rPr>
                        <a:t>Samla och hantera de resurser du behöver</a:t>
                      </a:r>
                      <a:endParaRPr i="1" sz="11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71450" lvl="0" marL="171450" marR="0" rtl="0" algn="just">
                        <a:spcBef>
                          <a:spcPts val="0"/>
                        </a:spcBef>
                        <a:spcAft>
                          <a:spcPts val="0"/>
                        </a:spcAft>
                        <a:buClr>
                          <a:schemeClr val="dk1"/>
                        </a:buClr>
                        <a:buSzPts val="1000"/>
                        <a:buFont typeface="Arial"/>
                        <a:buChar char="•"/>
                      </a:pPr>
                      <a:r>
                        <a:rPr lang="sv-SE" sz="1000" u="none" cap="none" strike="noStrike"/>
                        <a:t>Skaffa och hantera de materiella, immateriella och digitala resurser som krävs för att omvandla idéer till handling </a:t>
                      </a:r>
                      <a:endParaRPr/>
                    </a:p>
                    <a:p>
                      <a:pPr indent="-171450" lvl="0" marL="171450" marR="0" rtl="0" algn="just">
                        <a:spcBef>
                          <a:spcPts val="0"/>
                        </a:spcBef>
                        <a:spcAft>
                          <a:spcPts val="0"/>
                        </a:spcAft>
                        <a:buClr>
                          <a:schemeClr val="dk1"/>
                        </a:buClr>
                        <a:buSzPts val="1000"/>
                        <a:buFont typeface="Arial"/>
                        <a:buChar char="•"/>
                      </a:pPr>
                      <a:r>
                        <a:rPr lang="sv-SE" sz="1000" u="none" cap="none" strike="noStrike"/>
                        <a:t>Få ut det mesta av begränsade resurser</a:t>
                      </a:r>
                      <a:endParaRPr/>
                    </a:p>
                    <a:p>
                      <a:pPr indent="-171450" lvl="0" marL="171450" marR="0" rtl="0" algn="just">
                        <a:spcBef>
                          <a:spcPts val="0"/>
                        </a:spcBef>
                        <a:spcAft>
                          <a:spcPts val="0"/>
                        </a:spcAft>
                        <a:buClr>
                          <a:schemeClr val="dk1"/>
                        </a:buClr>
                        <a:buSzPts val="1000"/>
                        <a:buFont typeface="Arial"/>
                        <a:buChar char="•"/>
                      </a:pPr>
                      <a:r>
                        <a:rPr lang="sv-SE" sz="1000" u="none" cap="none" strike="noStrike"/>
                        <a:t>Skaffa och hantera de färdigheter som behövs i varje steg, inklusive tekniska, juridiska, skattemässiga och digitala färdigheter</a:t>
                      </a:r>
                      <a:endParaRPr sz="10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97150">
                <a:tc>
                  <a:txBody>
                    <a:bodyPr/>
                    <a:lstStyle/>
                    <a:p>
                      <a:pPr indent="0" lvl="0" marL="0" marR="0" rtl="0" algn="just">
                        <a:spcBef>
                          <a:spcPts val="0"/>
                        </a:spcBef>
                        <a:spcAft>
                          <a:spcPts val="0"/>
                        </a:spcAft>
                        <a:buNone/>
                      </a:pPr>
                      <a:r>
                        <a:rPr b="1" lang="sv-SE" sz="1300" u="none" cap="none" strike="noStrike">
                          <a:solidFill>
                            <a:schemeClr val="dk1"/>
                          </a:solidFill>
                        </a:rPr>
                        <a:t>2.4 Finansiell och ekonomisk läskunnighet</a:t>
                      </a:r>
                      <a:endParaRPr b="1" sz="13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just">
                        <a:spcBef>
                          <a:spcPts val="0"/>
                        </a:spcBef>
                        <a:spcAft>
                          <a:spcPts val="0"/>
                        </a:spcAft>
                        <a:buNone/>
                      </a:pPr>
                      <a:r>
                        <a:rPr i="1" lang="sv-SE" sz="1100" u="none" cap="none" strike="noStrike">
                          <a:solidFill>
                            <a:schemeClr val="dk1"/>
                          </a:solidFill>
                        </a:rPr>
                        <a:t>Utveckla finansiellt och ekonomiskt kunnande</a:t>
                      </a:r>
                      <a:endParaRPr i="1" sz="11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71450" lvl="0" marL="171450" marR="0" rtl="0" algn="just">
                        <a:spcBef>
                          <a:spcPts val="0"/>
                        </a:spcBef>
                        <a:spcAft>
                          <a:spcPts val="0"/>
                        </a:spcAft>
                        <a:buClr>
                          <a:schemeClr val="dk1"/>
                        </a:buClr>
                        <a:buSzPts val="1000"/>
                        <a:buFont typeface="Arial"/>
                        <a:buChar char="•"/>
                      </a:pPr>
                      <a:r>
                        <a:rPr lang="sv-SE" sz="1000" u="none" cap="none" strike="noStrike">
                          <a:solidFill>
                            <a:schemeClr val="dk1"/>
                          </a:solidFill>
                          <a:latin typeface="Calibri"/>
                          <a:ea typeface="Calibri"/>
                          <a:cs typeface="Calibri"/>
                          <a:sym typeface="Calibri"/>
                        </a:rPr>
                        <a:t>Uppskatta kostnaden för att omvandla en idé till en värdeskapande aktivitet </a:t>
                      </a:r>
                      <a:endParaRPr/>
                    </a:p>
                    <a:p>
                      <a:pPr indent="-171450" lvl="0" marL="171450" marR="0" rtl="0" algn="just">
                        <a:spcBef>
                          <a:spcPts val="0"/>
                        </a:spcBef>
                        <a:spcAft>
                          <a:spcPts val="0"/>
                        </a:spcAft>
                        <a:buClr>
                          <a:schemeClr val="dk1"/>
                        </a:buClr>
                        <a:buSzPts val="1000"/>
                        <a:buFont typeface="Arial"/>
                        <a:buChar char="•"/>
                      </a:pPr>
                      <a:r>
                        <a:rPr lang="sv-SE" sz="1000" u="none" cap="none" strike="noStrike">
                          <a:solidFill>
                            <a:schemeClr val="dk1"/>
                          </a:solidFill>
                          <a:latin typeface="Calibri"/>
                          <a:ea typeface="Calibri"/>
                          <a:cs typeface="Calibri"/>
                          <a:sym typeface="Calibri"/>
                        </a:rPr>
                        <a:t>Planera, implementera och utvärdera ekonomiska beslut över tid </a:t>
                      </a:r>
                      <a:endParaRPr/>
                    </a:p>
                    <a:p>
                      <a:pPr indent="-171450" lvl="0" marL="171450" marR="0" rtl="0" algn="just">
                        <a:spcBef>
                          <a:spcPts val="0"/>
                        </a:spcBef>
                        <a:spcAft>
                          <a:spcPts val="0"/>
                        </a:spcAft>
                        <a:buClr>
                          <a:schemeClr val="dk1"/>
                        </a:buClr>
                        <a:buSzPts val="1000"/>
                        <a:buFont typeface="Arial"/>
                        <a:buChar char="•"/>
                      </a:pPr>
                      <a:r>
                        <a:rPr lang="sv-SE" sz="1000" u="none" cap="none" strike="noStrike">
                          <a:solidFill>
                            <a:schemeClr val="dk1"/>
                          </a:solidFill>
                          <a:latin typeface="Calibri"/>
                          <a:ea typeface="Calibri"/>
                          <a:cs typeface="Calibri"/>
                          <a:sym typeface="Calibri"/>
                        </a:rPr>
                        <a:t>Hantera finansiering för att upprätthålla din värdeskapande aktivitet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32525">
                <a:tc>
                  <a:txBody>
                    <a:bodyPr/>
                    <a:lstStyle/>
                    <a:p>
                      <a:pPr indent="0" lvl="0" marL="0" marR="0" rtl="0" algn="just">
                        <a:spcBef>
                          <a:spcPts val="0"/>
                        </a:spcBef>
                        <a:spcAft>
                          <a:spcPts val="0"/>
                        </a:spcAft>
                        <a:buNone/>
                      </a:pPr>
                      <a:r>
                        <a:rPr b="1" lang="sv-SE" sz="1300" u="none" cap="none" strike="noStrike">
                          <a:solidFill>
                            <a:schemeClr val="dk1"/>
                          </a:solidFill>
                        </a:rPr>
                        <a:t>2.5 Mobilisera andra</a:t>
                      </a:r>
                      <a:endParaRPr b="1" sz="13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just">
                        <a:spcBef>
                          <a:spcPts val="0"/>
                        </a:spcBef>
                        <a:spcAft>
                          <a:spcPts val="0"/>
                        </a:spcAft>
                        <a:buNone/>
                      </a:pPr>
                      <a:r>
                        <a:rPr i="1" lang="sv-SE" sz="1100" u="none" cap="none" strike="noStrike">
                          <a:solidFill>
                            <a:schemeClr val="dk1"/>
                          </a:solidFill>
                        </a:rPr>
                        <a:t>Inspirera, entusiasmera och få med andra</a:t>
                      </a:r>
                      <a:endParaRPr i="1" sz="11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71450" lvl="0" marL="171450" marR="0" rtl="0" algn="just">
                        <a:spcBef>
                          <a:spcPts val="0"/>
                        </a:spcBef>
                        <a:spcAft>
                          <a:spcPts val="0"/>
                        </a:spcAft>
                        <a:buClr>
                          <a:schemeClr val="dk1"/>
                        </a:buClr>
                        <a:buSzPts val="1000"/>
                        <a:buFont typeface="Arial"/>
                        <a:buChar char="•"/>
                      </a:pPr>
                      <a:r>
                        <a:rPr lang="sv-SE" sz="1000" u="none" cap="none" strike="noStrike"/>
                        <a:t>Inspirera och entusiasmera relevanta intressenter</a:t>
                      </a:r>
                      <a:endParaRPr/>
                    </a:p>
                    <a:p>
                      <a:pPr indent="-171450" lvl="0" marL="171450" marR="0" rtl="0" algn="just">
                        <a:spcBef>
                          <a:spcPts val="0"/>
                        </a:spcBef>
                        <a:spcAft>
                          <a:spcPts val="0"/>
                        </a:spcAft>
                        <a:buClr>
                          <a:schemeClr val="dk1"/>
                        </a:buClr>
                        <a:buSzPts val="1000"/>
                        <a:buFont typeface="Arial"/>
                        <a:buChar char="•"/>
                      </a:pPr>
                      <a:r>
                        <a:rPr lang="sv-SE" sz="1000" u="none" cap="none" strike="noStrike"/>
                        <a:t>Få det stöd du behöver för att uppnå värdefulla resultat</a:t>
                      </a:r>
                      <a:endParaRPr/>
                    </a:p>
                    <a:p>
                      <a:pPr indent="-171450" lvl="0" marL="171450" marR="0" rtl="0" algn="just">
                        <a:spcBef>
                          <a:spcPts val="0"/>
                        </a:spcBef>
                        <a:spcAft>
                          <a:spcPts val="0"/>
                        </a:spcAft>
                        <a:buClr>
                          <a:schemeClr val="dk1"/>
                        </a:buClr>
                        <a:buSzPts val="1000"/>
                        <a:buFont typeface="Arial"/>
                        <a:buChar char="•"/>
                      </a:pPr>
                      <a:r>
                        <a:rPr lang="sv-SE" sz="1000" u="none" cap="none" strike="noStrike"/>
                        <a:t>Visa effektiv kommunikation, övertalning, förhandling och ledarskap</a:t>
                      </a:r>
                      <a:endParaRPr sz="10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19"/>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73" name="Google Shape;373;p19"/>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74" name="Google Shape;374;p19"/>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75" name="Google Shape;375;p19"/>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2</a:t>
            </a:r>
            <a:endParaRPr b="1" sz="2400">
              <a:solidFill>
                <a:srgbClr val="FFC000"/>
              </a:solidFill>
              <a:latin typeface="Calibri"/>
              <a:ea typeface="Calibri"/>
              <a:cs typeface="Calibri"/>
              <a:sym typeface="Calibri"/>
            </a:endParaRPr>
          </a:p>
        </p:txBody>
      </p:sp>
      <p:sp>
        <p:nvSpPr>
          <p:cNvPr id="376" name="Google Shape;376;p19"/>
          <p:cNvSpPr txBox="1"/>
          <p:nvPr/>
        </p:nvSpPr>
        <p:spPr>
          <a:xfrm>
            <a:off x="281276" y="1568670"/>
            <a:ext cx="11213541"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5 – TILL HANDLING</a:t>
            </a:r>
            <a:endParaRPr/>
          </a:p>
        </p:txBody>
      </p:sp>
      <p:grpSp>
        <p:nvGrpSpPr>
          <p:cNvPr id="377" name="Google Shape;377;p19"/>
          <p:cNvGrpSpPr/>
          <p:nvPr/>
        </p:nvGrpSpPr>
        <p:grpSpPr>
          <a:xfrm>
            <a:off x="363315" y="222414"/>
            <a:ext cx="1361572" cy="349188"/>
            <a:chOff x="10604072" y="448487"/>
            <a:chExt cx="1361572" cy="349188"/>
          </a:xfrm>
        </p:grpSpPr>
        <p:sp>
          <p:nvSpPr>
            <p:cNvPr id="378" name="Google Shape;378;p19"/>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9" name="Google Shape;379;p19"/>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80" name="Google Shape;380;p19"/>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aphicFrame>
        <p:nvGraphicFramePr>
          <p:cNvPr id="381" name="Google Shape;381;p19"/>
          <p:cNvGraphicFramePr/>
          <p:nvPr/>
        </p:nvGraphicFramePr>
        <p:xfrm>
          <a:off x="363315" y="2143511"/>
          <a:ext cx="3000000" cy="3000000"/>
        </p:xfrm>
        <a:graphic>
          <a:graphicData uri="http://schemas.openxmlformats.org/drawingml/2006/table">
            <a:tbl>
              <a:tblPr bandRow="1" firstRow="1">
                <a:noFill/>
                <a:tableStyleId>{3120531D-8F1C-467E-A9AD-AE41B3B5BA69}</a:tableStyleId>
              </a:tblPr>
              <a:tblGrid>
                <a:gridCol w="2753000"/>
                <a:gridCol w="2666350"/>
                <a:gridCol w="5794200"/>
              </a:tblGrid>
              <a:tr h="250075">
                <a:tc>
                  <a:txBody>
                    <a:bodyPr/>
                    <a:lstStyle/>
                    <a:p>
                      <a:pPr indent="0" lvl="0" marL="0" marR="0" rtl="0" algn="ctr">
                        <a:spcBef>
                          <a:spcPts val="0"/>
                        </a:spcBef>
                        <a:spcAft>
                          <a:spcPts val="0"/>
                        </a:spcAft>
                        <a:buNone/>
                      </a:pPr>
                      <a:r>
                        <a:rPr lang="sv-SE" sz="1800" u="none" cap="none" strike="noStrike">
                          <a:solidFill>
                            <a:schemeClr val="dk1"/>
                          </a:solidFill>
                        </a:rPr>
                        <a:t>Kompetens</a:t>
                      </a:r>
                      <a:endParaRPr sz="18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sv-SE" sz="1800" u="none" cap="none" strike="noStrike">
                          <a:solidFill>
                            <a:schemeClr val="dk1"/>
                          </a:solidFill>
                        </a:rPr>
                        <a:t>Tips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sv-SE" sz="1800" u="none" cap="none" strike="noStrike">
                          <a:solidFill>
                            <a:schemeClr val="dk1"/>
                          </a:solidFill>
                        </a:rPr>
                        <a:t>Beskrivning</a:t>
                      </a:r>
                      <a:endParaRPr sz="18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605875">
                <a:tc>
                  <a:txBody>
                    <a:bodyPr/>
                    <a:lstStyle/>
                    <a:p>
                      <a:pPr indent="0" lvl="0" marL="0" marR="0" rtl="0" algn="just">
                        <a:spcBef>
                          <a:spcPts val="0"/>
                        </a:spcBef>
                        <a:spcAft>
                          <a:spcPts val="0"/>
                        </a:spcAft>
                        <a:buNone/>
                      </a:pPr>
                      <a:r>
                        <a:rPr b="1" lang="sv-SE" sz="1300" u="none" cap="none" strike="noStrike">
                          <a:solidFill>
                            <a:schemeClr val="dk1"/>
                          </a:solidFill>
                        </a:rPr>
                        <a:t>3.1 Ta initiativ</a:t>
                      </a:r>
                      <a:endParaRPr b="1" sz="13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just">
                        <a:spcBef>
                          <a:spcPts val="0"/>
                        </a:spcBef>
                        <a:spcAft>
                          <a:spcPts val="0"/>
                        </a:spcAft>
                        <a:buNone/>
                      </a:pPr>
                      <a:r>
                        <a:rPr i="1" lang="sv-SE" sz="1100" u="none" cap="none" strike="noStrike">
                          <a:solidFill>
                            <a:schemeClr val="dk1"/>
                          </a:solidFill>
                        </a:rPr>
                        <a:t>Sätt igång</a:t>
                      </a:r>
                      <a:endParaRPr i="1" sz="11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71450" lvl="0" marL="171450" marR="0" rtl="0" algn="just">
                        <a:spcBef>
                          <a:spcPts val="0"/>
                        </a:spcBef>
                        <a:spcAft>
                          <a:spcPts val="0"/>
                        </a:spcAft>
                        <a:buClr>
                          <a:schemeClr val="dk1"/>
                        </a:buClr>
                        <a:buSzPts val="1000"/>
                        <a:buFont typeface="Arial"/>
                        <a:buChar char="•"/>
                      </a:pPr>
                      <a:r>
                        <a:rPr lang="sv-SE" sz="1000" u="none" cap="none" strike="noStrike">
                          <a:solidFill>
                            <a:schemeClr val="dk1"/>
                          </a:solidFill>
                        </a:rPr>
                        <a:t>Inled processer som skapar värde</a:t>
                      </a:r>
                      <a:endParaRPr/>
                    </a:p>
                    <a:p>
                      <a:pPr indent="-171450" lvl="0" marL="171450" marR="0" rtl="0" algn="just">
                        <a:spcBef>
                          <a:spcPts val="0"/>
                        </a:spcBef>
                        <a:spcAft>
                          <a:spcPts val="0"/>
                        </a:spcAft>
                        <a:buClr>
                          <a:schemeClr val="dk1"/>
                        </a:buClr>
                        <a:buSzPts val="1000"/>
                        <a:buFont typeface="Arial"/>
                        <a:buChar char="•"/>
                      </a:pPr>
                      <a:r>
                        <a:rPr lang="sv-SE" sz="1000" u="none" cap="none" strike="noStrike">
                          <a:solidFill>
                            <a:schemeClr val="dk1"/>
                          </a:solidFill>
                        </a:rPr>
                        <a:t>Anta utmaningar</a:t>
                      </a:r>
                      <a:endParaRPr/>
                    </a:p>
                    <a:p>
                      <a:pPr indent="-171450" lvl="0" marL="171450" marR="0" rtl="0" algn="just">
                        <a:spcBef>
                          <a:spcPts val="0"/>
                        </a:spcBef>
                        <a:spcAft>
                          <a:spcPts val="0"/>
                        </a:spcAft>
                        <a:buClr>
                          <a:schemeClr val="dk1"/>
                        </a:buClr>
                        <a:buSzPts val="1000"/>
                        <a:buFont typeface="Arial"/>
                        <a:buChar char="•"/>
                      </a:pPr>
                      <a:r>
                        <a:rPr lang="sv-SE" sz="1000" u="none" cap="none" strike="noStrike">
                          <a:solidFill>
                            <a:schemeClr val="dk1"/>
                          </a:solidFill>
                        </a:rPr>
                        <a:t>Agera och arbeta självständigt för att nå mål, hålla fast vid intentioner och genomföra planerade uppgifter</a:t>
                      </a:r>
                      <a:endParaRPr sz="10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14825">
                <a:tc>
                  <a:txBody>
                    <a:bodyPr/>
                    <a:lstStyle/>
                    <a:p>
                      <a:pPr indent="0" lvl="0" marL="0" marR="0" rtl="0" algn="just">
                        <a:spcBef>
                          <a:spcPts val="0"/>
                        </a:spcBef>
                        <a:spcAft>
                          <a:spcPts val="0"/>
                        </a:spcAft>
                        <a:buNone/>
                      </a:pPr>
                      <a:r>
                        <a:rPr b="1" lang="sv-SE" sz="1300" u="none" cap="none" strike="noStrike">
                          <a:solidFill>
                            <a:schemeClr val="dk1"/>
                          </a:solidFill>
                        </a:rPr>
                        <a:t>3.2 Planering och ledning</a:t>
                      </a:r>
                      <a:endParaRPr b="1" sz="13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just">
                        <a:spcBef>
                          <a:spcPts val="0"/>
                        </a:spcBef>
                        <a:spcAft>
                          <a:spcPts val="0"/>
                        </a:spcAft>
                        <a:buNone/>
                      </a:pPr>
                      <a:r>
                        <a:rPr i="1" lang="sv-SE" sz="1100" u="none" cap="none" strike="noStrike">
                          <a:solidFill>
                            <a:schemeClr val="dk1"/>
                          </a:solidFill>
                        </a:rPr>
                        <a:t>Prioriteringar, organisation och uppföljning</a:t>
                      </a:r>
                      <a:endParaRPr i="1" sz="11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71450" lvl="0" marL="171450" marR="0" rtl="0" algn="just">
                        <a:spcBef>
                          <a:spcPts val="0"/>
                        </a:spcBef>
                        <a:spcAft>
                          <a:spcPts val="0"/>
                        </a:spcAft>
                        <a:buClr>
                          <a:schemeClr val="dk1"/>
                        </a:buClr>
                        <a:buSzPts val="1000"/>
                        <a:buFont typeface="Arial"/>
                        <a:buChar char="•"/>
                      </a:pPr>
                      <a:r>
                        <a:rPr lang="sv-SE" sz="1000" u="none" cap="none" strike="noStrike">
                          <a:solidFill>
                            <a:schemeClr val="dk1"/>
                          </a:solidFill>
                        </a:rPr>
                        <a:t>Sätt upp långa, medellånga och kortsiktiga mål</a:t>
                      </a:r>
                      <a:endParaRPr/>
                    </a:p>
                    <a:p>
                      <a:pPr indent="-171450" lvl="0" marL="171450" marR="0" rtl="0" algn="just">
                        <a:spcBef>
                          <a:spcPts val="0"/>
                        </a:spcBef>
                        <a:spcAft>
                          <a:spcPts val="0"/>
                        </a:spcAft>
                        <a:buClr>
                          <a:schemeClr val="dk1"/>
                        </a:buClr>
                        <a:buSzPts val="1000"/>
                        <a:buFont typeface="Arial"/>
                        <a:buChar char="•"/>
                      </a:pPr>
                      <a:r>
                        <a:rPr lang="sv-SE" sz="1000" u="none" cap="none" strike="noStrike">
                          <a:solidFill>
                            <a:schemeClr val="dk1"/>
                          </a:solidFill>
                        </a:rPr>
                        <a:t>Definiera prioriteringar och handlingsplaner</a:t>
                      </a:r>
                      <a:endParaRPr/>
                    </a:p>
                    <a:p>
                      <a:pPr indent="-171450" lvl="0" marL="171450" marR="0" rtl="0" algn="just">
                        <a:spcBef>
                          <a:spcPts val="0"/>
                        </a:spcBef>
                        <a:spcAft>
                          <a:spcPts val="0"/>
                        </a:spcAft>
                        <a:buClr>
                          <a:schemeClr val="dk1"/>
                        </a:buClr>
                        <a:buSzPts val="1000"/>
                        <a:buFont typeface="Arial"/>
                        <a:buChar char="•"/>
                      </a:pPr>
                      <a:r>
                        <a:rPr lang="sv-SE" sz="1000" u="none" cap="none" strike="noStrike">
                          <a:solidFill>
                            <a:schemeClr val="dk1"/>
                          </a:solidFill>
                        </a:rPr>
                        <a:t>Anpassa dig till oförutsedda förändringar</a:t>
                      </a:r>
                      <a:endParaRPr sz="10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76050">
                <a:tc>
                  <a:txBody>
                    <a:bodyPr/>
                    <a:lstStyle/>
                    <a:p>
                      <a:pPr indent="0" lvl="0" marL="0" marR="0" rtl="0" algn="just">
                        <a:spcBef>
                          <a:spcPts val="0"/>
                        </a:spcBef>
                        <a:spcAft>
                          <a:spcPts val="0"/>
                        </a:spcAft>
                        <a:buNone/>
                      </a:pPr>
                      <a:r>
                        <a:rPr b="1" lang="sv-SE" sz="1300" u="none" cap="none" strike="noStrike">
                          <a:solidFill>
                            <a:schemeClr val="dk1"/>
                          </a:solidFill>
                        </a:rPr>
                        <a:t>3.3 Att hantera osäkerhet, oklarhet och risker</a:t>
                      </a:r>
                      <a:endParaRPr b="1" sz="13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just">
                        <a:spcBef>
                          <a:spcPts val="0"/>
                        </a:spcBef>
                        <a:spcAft>
                          <a:spcPts val="0"/>
                        </a:spcAft>
                        <a:buNone/>
                      </a:pPr>
                      <a:r>
                        <a:rPr i="1" lang="sv-SE" sz="1100" u="none" cap="none" strike="noStrike">
                          <a:solidFill>
                            <a:schemeClr val="dk1"/>
                          </a:solidFill>
                        </a:rPr>
                        <a:t>Fatta beslut med hänsyn till osäkerhet, oklarhet och risk</a:t>
                      </a:r>
                      <a:endParaRPr i="1" sz="11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71450" lvl="0" marL="171450" marR="0" rtl="0" algn="just">
                        <a:spcBef>
                          <a:spcPts val="0"/>
                        </a:spcBef>
                        <a:spcAft>
                          <a:spcPts val="0"/>
                        </a:spcAft>
                        <a:buClr>
                          <a:schemeClr val="dk1"/>
                        </a:buClr>
                        <a:buSzPts val="1000"/>
                        <a:buFont typeface="Arial"/>
                        <a:buChar char="•"/>
                      </a:pPr>
                      <a:r>
                        <a:rPr lang="sv-SE" sz="1000" u="none" cap="none" strike="noStrike">
                          <a:solidFill>
                            <a:schemeClr val="dk1"/>
                          </a:solidFill>
                        </a:rPr>
                        <a:t>Ta beslut när resultatet av det beslutet är osäkert, när tillgänglig information är partiell eller tvetydig eller när det finns risk för oavsiktliga resultat</a:t>
                      </a:r>
                      <a:endParaRPr/>
                    </a:p>
                    <a:p>
                      <a:pPr indent="-171450" lvl="0" marL="171450" marR="0" rtl="0" algn="just">
                        <a:spcBef>
                          <a:spcPts val="0"/>
                        </a:spcBef>
                        <a:spcAft>
                          <a:spcPts val="0"/>
                        </a:spcAft>
                        <a:buClr>
                          <a:schemeClr val="dk1"/>
                        </a:buClr>
                        <a:buSzPts val="1000"/>
                        <a:buFont typeface="Arial"/>
                        <a:buChar char="•"/>
                      </a:pPr>
                      <a:r>
                        <a:rPr lang="sv-SE" sz="1000" u="none" cap="none" strike="noStrike">
                          <a:solidFill>
                            <a:schemeClr val="dk1"/>
                          </a:solidFill>
                        </a:rPr>
                        <a:t>I värdeskapandeprocessen, inkludera strukturerade sätt att testa idéer och prototyper från de tidigaste stadierna, för att minska risken för misslyckande</a:t>
                      </a:r>
                      <a:endParaRPr/>
                    </a:p>
                    <a:p>
                      <a:pPr indent="-171450" lvl="0" marL="171450" marR="0" rtl="0" algn="just">
                        <a:spcBef>
                          <a:spcPts val="0"/>
                        </a:spcBef>
                        <a:spcAft>
                          <a:spcPts val="0"/>
                        </a:spcAft>
                        <a:buClr>
                          <a:schemeClr val="dk1"/>
                        </a:buClr>
                        <a:buSzPts val="1000"/>
                        <a:buFont typeface="Arial"/>
                        <a:buChar char="•"/>
                      </a:pPr>
                      <a:r>
                        <a:rPr lang="sv-SE" sz="1000" u="none" cap="none" strike="noStrike">
                          <a:solidFill>
                            <a:schemeClr val="dk1"/>
                          </a:solidFill>
                        </a:rPr>
                        <a:t>Hantera situationer snabbt och flexibelt</a:t>
                      </a:r>
                      <a:endParaRPr sz="10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97150">
                <a:tc>
                  <a:txBody>
                    <a:bodyPr/>
                    <a:lstStyle/>
                    <a:p>
                      <a:pPr indent="0" lvl="0" marL="0" marR="0" rtl="0" algn="just">
                        <a:spcBef>
                          <a:spcPts val="0"/>
                        </a:spcBef>
                        <a:spcAft>
                          <a:spcPts val="0"/>
                        </a:spcAft>
                        <a:buNone/>
                      </a:pPr>
                      <a:r>
                        <a:rPr b="1" lang="sv-SE" sz="1300" u="none" cap="none" strike="noStrike">
                          <a:solidFill>
                            <a:schemeClr val="dk1"/>
                          </a:solidFill>
                        </a:rPr>
                        <a:t>3.4 Arbeta med andra</a:t>
                      </a:r>
                      <a:endParaRPr b="1" sz="13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just">
                        <a:spcBef>
                          <a:spcPts val="0"/>
                        </a:spcBef>
                        <a:spcAft>
                          <a:spcPts val="0"/>
                        </a:spcAft>
                        <a:buNone/>
                      </a:pPr>
                      <a:r>
                        <a:rPr i="1" lang="sv-SE" sz="1100" u="none" cap="none" strike="noStrike">
                          <a:solidFill>
                            <a:schemeClr val="dk1"/>
                          </a:solidFill>
                        </a:rPr>
                        <a:t>Samla teamet, samarbeta och nätverka</a:t>
                      </a:r>
                      <a:endParaRPr i="1" sz="11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71450" lvl="0" marL="171450" marR="0" rtl="0" algn="just">
                        <a:spcBef>
                          <a:spcPts val="0"/>
                        </a:spcBef>
                        <a:spcAft>
                          <a:spcPts val="0"/>
                        </a:spcAft>
                        <a:buClr>
                          <a:schemeClr val="dk1"/>
                        </a:buClr>
                        <a:buSzPts val="1000"/>
                        <a:buFont typeface="Arial"/>
                        <a:buChar char="•"/>
                      </a:pPr>
                      <a:r>
                        <a:rPr lang="sv-SE" sz="1000" u="none" cap="none" strike="noStrike"/>
                        <a:t>Arbeta tillsammans och samarbeta med andra för att utveckla idéer och omsätta dem till handling</a:t>
                      </a:r>
                      <a:endParaRPr/>
                    </a:p>
                    <a:p>
                      <a:pPr indent="-171450" lvl="0" marL="171450" marR="0" rtl="0" algn="just">
                        <a:spcBef>
                          <a:spcPts val="0"/>
                        </a:spcBef>
                        <a:spcAft>
                          <a:spcPts val="0"/>
                        </a:spcAft>
                        <a:buClr>
                          <a:schemeClr val="dk1"/>
                        </a:buClr>
                        <a:buSzPts val="1000"/>
                        <a:buFont typeface="Arial"/>
                        <a:buChar char="•"/>
                      </a:pPr>
                      <a:r>
                        <a:rPr lang="sv-SE" sz="1000" u="none" cap="none" strike="noStrike"/>
                        <a:t>Nätverka</a:t>
                      </a:r>
                      <a:endParaRPr sz="1000" u="none" cap="none" strike="noStrike"/>
                    </a:p>
                    <a:p>
                      <a:pPr indent="-171450" lvl="0" marL="171450" marR="0" rtl="0" algn="just">
                        <a:spcBef>
                          <a:spcPts val="0"/>
                        </a:spcBef>
                        <a:spcAft>
                          <a:spcPts val="0"/>
                        </a:spcAft>
                        <a:buClr>
                          <a:schemeClr val="dk1"/>
                        </a:buClr>
                        <a:buSzPts val="1000"/>
                        <a:buFont typeface="Arial"/>
                        <a:buChar char="•"/>
                      </a:pPr>
                      <a:r>
                        <a:rPr lang="sv-SE" sz="1000" u="none" cap="none" strike="noStrike"/>
                        <a:t>Lös konflikter och möt konkurrensen positivt när det behövs</a:t>
                      </a:r>
                      <a:endParaRPr sz="10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32525">
                <a:tc>
                  <a:txBody>
                    <a:bodyPr/>
                    <a:lstStyle/>
                    <a:p>
                      <a:pPr indent="0" lvl="0" marL="0" marR="0" rtl="0" algn="just">
                        <a:spcBef>
                          <a:spcPts val="0"/>
                        </a:spcBef>
                        <a:spcAft>
                          <a:spcPts val="0"/>
                        </a:spcAft>
                        <a:buNone/>
                      </a:pPr>
                      <a:r>
                        <a:rPr b="1" lang="sv-SE" sz="1300" u="none" cap="none" strike="noStrike">
                          <a:solidFill>
                            <a:schemeClr val="dk1"/>
                          </a:solidFill>
                        </a:rPr>
                        <a:t>3.5 Att lära sig genom erfarenhet</a:t>
                      </a:r>
                      <a:endParaRPr b="1" sz="13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just">
                        <a:spcBef>
                          <a:spcPts val="0"/>
                        </a:spcBef>
                        <a:spcAft>
                          <a:spcPts val="0"/>
                        </a:spcAft>
                        <a:buNone/>
                      </a:pPr>
                      <a:r>
                        <a:rPr i="1" lang="sv-SE" sz="1100" u="none" cap="none" strike="noStrike">
                          <a:solidFill>
                            <a:schemeClr val="dk1"/>
                          </a:solidFill>
                        </a:rPr>
                        <a:t>Learning by doing</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71450" lvl="0" marL="171450" marR="0" rtl="0" algn="just">
                        <a:spcBef>
                          <a:spcPts val="0"/>
                        </a:spcBef>
                        <a:spcAft>
                          <a:spcPts val="0"/>
                        </a:spcAft>
                        <a:buClr>
                          <a:schemeClr val="dk1"/>
                        </a:buClr>
                        <a:buSzPts val="1000"/>
                        <a:buFont typeface="Arial"/>
                        <a:buChar char="•"/>
                      </a:pPr>
                      <a:r>
                        <a:rPr lang="sv-SE" sz="1000" u="none" cap="none" strike="noStrike"/>
                        <a:t>Använd alla värdeskapande initiativ som en möjlighet till lärande</a:t>
                      </a:r>
                      <a:endParaRPr/>
                    </a:p>
                    <a:p>
                      <a:pPr indent="-171450" lvl="0" marL="171450" marR="0" rtl="0" algn="just">
                        <a:spcBef>
                          <a:spcPts val="0"/>
                        </a:spcBef>
                        <a:spcAft>
                          <a:spcPts val="0"/>
                        </a:spcAft>
                        <a:buClr>
                          <a:schemeClr val="dk1"/>
                        </a:buClr>
                        <a:buSzPts val="1000"/>
                        <a:buFont typeface="Arial"/>
                        <a:buChar char="•"/>
                      </a:pPr>
                      <a:r>
                        <a:rPr lang="sv-SE" sz="1000" u="none" cap="none" strike="noStrike"/>
                        <a:t>Lär dig med andra, inklusive kamrater och mentorer</a:t>
                      </a:r>
                      <a:endParaRPr/>
                    </a:p>
                    <a:p>
                      <a:pPr indent="-171450" lvl="0" marL="171450" marR="0" rtl="0" algn="just">
                        <a:spcBef>
                          <a:spcPts val="0"/>
                        </a:spcBef>
                        <a:spcAft>
                          <a:spcPts val="0"/>
                        </a:spcAft>
                        <a:buClr>
                          <a:schemeClr val="dk1"/>
                        </a:buClr>
                        <a:buSzPts val="1000"/>
                        <a:buFont typeface="Arial"/>
                        <a:buChar char="•"/>
                      </a:pPr>
                      <a:r>
                        <a:rPr lang="sv-SE" sz="1000" u="none" cap="none" strike="noStrike"/>
                        <a:t>Reflektera och lär av både framgångar och misslyckanden (dina och andras)</a:t>
                      </a:r>
                      <a:endParaRPr sz="10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p:nvPr/>
        </p:nvSpPr>
        <p:spPr>
          <a:xfrm>
            <a:off x="4670378" y="22995"/>
            <a:ext cx="7508055" cy="6858000"/>
          </a:xfrm>
          <a:custGeom>
            <a:rect b="b" l="l" r="r" t="t"/>
            <a:pathLst>
              <a:path extrusionOk="0" h="6858000" w="9548739">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11" name="Google Shape;111;p2"/>
          <p:cNvGrpSpPr/>
          <p:nvPr/>
        </p:nvGrpSpPr>
        <p:grpSpPr>
          <a:xfrm>
            <a:off x="6032435" y="2590740"/>
            <a:ext cx="6186103" cy="800219"/>
            <a:chOff x="4834470" y="1482096"/>
            <a:chExt cx="6186103" cy="800219"/>
          </a:xfrm>
        </p:grpSpPr>
        <p:grpSp>
          <p:nvGrpSpPr>
            <p:cNvPr id="112" name="Google Shape;112;p2"/>
            <p:cNvGrpSpPr/>
            <p:nvPr/>
          </p:nvGrpSpPr>
          <p:grpSpPr>
            <a:xfrm>
              <a:off x="5895648" y="1482096"/>
              <a:ext cx="5124925" cy="800219"/>
              <a:chOff x="6420994" y="1411926"/>
              <a:chExt cx="5124925" cy="800219"/>
            </a:xfrm>
          </p:grpSpPr>
          <p:sp>
            <p:nvSpPr>
              <p:cNvPr id="113" name="Google Shape;113;p2"/>
              <p:cNvSpPr txBox="1"/>
              <p:nvPr/>
            </p:nvSpPr>
            <p:spPr>
              <a:xfrm>
                <a:off x="6420994" y="1750480"/>
                <a:ext cx="5124925"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sv-SE" sz="1200" u="none" cap="none" strike="noStrike">
                    <a:solidFill>
                      <a:schemeClr val="dk1"/>
                    </a:solidFill>
                    <a:latin typeface="Calibri"/>
                    <a:ea typeface="Calibri"/>
                    <a:cs typeface="Calibri"/>
                    <a:sym typeface="Calibri"/>
                  </a:rPr>
                  <a:t>Entrepreneurial Competence Framework representerar den mest robusta och pålitliga modellen för utbildning och träning om entreprenörskapacitet</a:t>
                </a:r>
                <a:endParaRPr b="0" i="0" sz="1200" u="none" cap="none" strike="noStrike">
                  <a:solidFill>
                    <a:schemeClr val="dk1"/>
                  </a:solidFill>
                  <a:latin typeface="Calibri"/>
                  <a:ea typeface="Calibri"/>
                  <a:cs typeface="Calibri"/>
                  <a:sym typeface="Calibri"/>
                </a:endParaRPr>
              </a:p>
            </p:txBody>
          </p:sp>
          <p:sp>
            <p:nvSpPr>
              <p:cNvPr id="114" name="Google Shape;114;p2"/>
              <p:cNvSpPr txBox="1"/>
              <p:nvPr/>
            </p:nvSpPr>
            <p:spPr>
              <a:xfrm>
                <a:off x="6420994" y="1411926"/>
                <a:ext cx="5124925" cy="369332"/>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i="0" lang="sv-SE" sz="1800" u="none" cap="none" strike="noStrike">
                    <a:solidFill>
                      <a:schemeClr val="dk1"/>
                    </a:solidFill>
                    <a:latin typeface="Calibri"/>
                    <a:ea typeface="Calibri"/>
                    <a:cs typeface="Calibri"/>
                    <a:sym typeface="Calibri"/>
                  </a:rPr>
                  <a:t>Skaffa expertis med EntreComp Framework</a:t>
                </a:r>
                <a:endParaRPr b="1" sz="1800">
                  <a:solidFill>
                    <a:schemeClr val="dk1"/>
                  </a:solidFill>
                  <a:latin typeface="Calibri"/>
                  <a:ea typeface="Calibri"/>
                  <a:cs typeface="Calibri"/>
                  <a:sym typeface="Calibri"/>
                </a:endParaRPr>
              </a:p>
            </p:txBody>
          </p:sp>
        </p:grpSp>
        <p:sp>
          <p:nvSpPr>
            <p:cNvPr id="115" name="Google Shape;115;p2"/>
            <p:cNvSpPr/>
            <p:nvPr/>
          </p:nvSpPr>
          <p:spPr>
            <a:xfrm>
              <a:off x="4834470" y="1491808"/>
              <a:ext cx="780795" cy="780795"/>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6" name="Google Shape;116;p2"/>
          <p:cNvGrpSpPr/>
          <p:nvPr/>
        </p:nvGrpSpPr>
        <p:grpSpPr>
          <a:xfrm>
            <a:off x="6032435" y="3703053"/>
            <a:ext cx="6186103" cy="984885"/>
            <a:chOff x="4834470" y="1482096"/>
            <a:chExt cx="6186103" cy="984885"/>
          </a:xfrm>
        </p:grpSpPr>
        <p:grpSp>
          <p:nvGrpSpPr>
            <p:cNvPr id="117" name="Google Shape;117;p2"/>
            <p:cNvGrpSpPr/>
            <p:nvPr/>
          </p:nvGrpSpPr>
          <p:grpSpPr>
            <a:xfrm>
              <a:off x="5895648" y="1482096"/>
              <a:ext cx="5124925" cy="984885"/>
              <a:chOff x="6420994" y="1411926"/>
              <a:chExt cx="5124925" cy="984885"/>
            </a:xfrm>
          </p:grpSpPr>
          <p:sp>
            <p:nvSpPr>
              <p:cNvPr id="118" name="Google Shape;118;p2"/>
              <p:cNvSpPr txBox="1"/>
              <p:nvPr/>
            </p:nvSpPr>
            <p:spPr>
              <a:xfrm>
                <a:off x="6420994" y="1750480"/>
                <a:ext cx="5124925"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sv-SE" sz="1200">
                    <a:solidFill>
                      <a:schemeClr val="dk1"/>
                    </a:solidFill>
                    <a:latin typeface="Calibri"/>
                    <a:ea typeface="Calibri"/>
                    <a:cs typeface="Calibri"/>
                    <a:sym typeface="Calibri"/>
                  </a:rPr>
                  <a:t>Denna utbildningsmodul fokuserar på det första av EntreComps utbildningsområden: IDÉER &amp; MÖJLIGHETER. Läsare kan hitta nya intressanta inspirationskällor för att värdera sin ICH-verksamhet</a:t>
                </a:r>
                <a:endParaRPr sz="1200">
                  <a:solidFill>
                    <a:schemeClr val="dk1"/>
                  </a:solidFill>
                  <a:latin typeface="Calibri"/>
                  <a:ea typeface="Calibri"/>
                  <a:cs typeface="Calibri"/>
                  <a:sym typeface="Calibri"/>
                </a:endParaRPr>
              </a:p>
            </p:txBody>
          </p:sp>
          <p:sp>
            <p:nvSpPr>
              <p:cNvPr id="119" name="Google Shape;119;p2"/>
              <p:cNvSpPr txBox="1"/>
              <p:nvPr/>
            </p:nvSpPr>
            <p:spPr>
              <a:xfrm>
                <a:off x="6420994" y="1411926"/>
                <a:ext cx="5124925" cy="369332"/>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sv-SE" sz="1800">
                    <a:solidFill>
                      <a:schemeClr val="dk1"/>
                    </a:solidFill>
                    <a:latin typeface="Calibri"/>
                    <a:ea typeface="Calibri"/>
                    <a:cs typeface="Calibri"/>
                    <a:sym typeface="Calibri"/>
                  </a:rPr>
                  <a:t>Skaffa nya idéer för möjligheter i ICH</a:t>
                </a:r>
                <a:endParaRPr b="1" sz="1800">
                  <a:solidFill>
                    <a:schemeClr val="dk1"/>
                  </a:solidFill>
                  <a:latin typeface="Calibri"/>
                  <a:ea typeface="Calibri"/>
                  <a:cs typeface="Calibri"/>
                  <a:sym typeface="Calibri"/>
                </a:endParaRPr>
              </a:p>
            </p:txBody>
          </p:sp>
        </p:grpSp>
        <p:sp>
          <p:nvSpPr>
            <p:cNvPr id="120" name="Google Shape;120;p2"/>
            <p:cNvSpPr/>
            <p:nvPr/>
          </p:nvSpPr>
          <p:spPr>
            <a:xfrm>
              <a:off x="4834470" y="1491808"/>
              <a:ext cx="780795" cy="780795"/>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1" name="Google Shape;121;p2"/>
          <p:cNvGrpSpPr/>
          <p:nvPr/>
        </p:nvGrpSpPr>
        <p:grpSpPr>
          <a:xfrm>
            <a:off x="6032435" y="4856006"/>
            <a:ext cx="6186103" cy="984885"/>
            <a:chOff x="4834470" y="1482096"/>
            <a:chExt cx="6186103" cy="984885"/>
          </a:xfrm>
        </p:grpSpPr>
        <p:grpSp>
          <p:nvGrpSpPr>
            <p:cNvPr id="122" name="Google Shape;122;p2"/>
            <p:cNvGrpSpPr/>
            <p:nvPr/>
          </p:nvGrpSpPr>
          <p:grpSpPr>
            <a:xfrm>
              <a:off x="5895648" y="1482096"/>
              <a:ext cx="5124925" cy="984885"/>
              <a:chOff x="6420994" y="1411926"/>
              <a:chExt cx="5124925" cy="984885"/>
            </a:xfrm>
          </p:grpSpPr>
          <p:sp>
            <p:nvSpPr>
              <p:cNvPr id="123" name="Google Shape;123;p2"/>
              <p:cNvSpPr txBox="1"/>
              <p:nvPr/>
            </p:nvSpPr>
            <p:spPr>
              <a:xfrm>
                <a:off x="6420994" y="1750480"/>
                <a:ext cx="512492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200">
                    <a:solidFill>
                      <a:schemeClr val="dk1"/>
                    </a:solidFill>
                    <a:latin typeface="Calibri"/>
                    <a:ea typeface="Calibri"/>
                    <a:cs typeface="Calibri"/>
                    <a:sym typeface="Calibri"/>
                  </a:rPr>
                  <a:t>I den sista delen av denna utbildningsmodul kommer läsarna att introduceras till praktisk kunskap som de kan experimentera med för att öka sin medvetenhet om kreativa resurser för ICH</a:t>
                </a:r>
                <a:endParaRPr sz="1200">
                  <a:solidFill>
                    <a:schemeClr val="dk1"/>
                  </a:solidFill>
                  <a:latin typeface="Calibri"/>
                  <a:ea typeface="Calibri"/>
                  <a:cs typeface="Calibri"/>
                  <a:sym typeface="Calibri"/>
                </a:endParaRPr>
              </a:p>
            </p:txBody>
          </p:sp>
          <p:sp>
            <p:nvSpPr>
              <p:cNvPr id="124" name="Google Shape;124;p2"/>
              <p:cNvSpPr txBox="1"/>
              <p:nvPr/>
            </p:nvSpPr>
            <p:spPr>
              <a:xfrm>
                <a:off x="6420994" y="1411926"/>
                <a:ext cx="5124925" cy="369332"/>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sv-SE" sz="1800">
                    <a:solidFill>
                      <a:schemeClr val="dk1"/>
                    </a:solidFill>
                    <a:latin typeface="Calibri"/>
                    <a:ea typeface="Calibri"/>
                    <a:cs typeface="Calibri"/>
                    <a:sym typeface="Calibri"/>
                  </a:rPr>
                  <a:t>Kompetenser för innovation inom ICH</a:t>
                </a:r>
                <a:endParaRPr b="1" sz="1800">
                  <a:solidFill>
                    <a:schemeClr val="dk1"/>
                  </a:solidFill>
                  <a:latin typeface="Calibri"/>
                  <a:ea typeface="Calibri"/>
                  <a:cs typeface="Calibri"/>
                  <a:sym typeface="Calibri"/>
                </a:endParaRPr>
              </a:p>
            </p:txBody>
          </p:sp>
        </p:grpSp>
        <p:sp>
          <p:nvSpPr>
            <p:cNvPr id="125" name="Google Shape;125;p2"/>
            <p:cNvSpPr/>
            <p:nvPr/>
          </p:nvSpPr>
          <p:spPr>
            <a:xfrm>
              <a:off x="4834470" y="1491808"/>
              <a:ext cx="780795" cy="780795"/>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126" name="Google Shape;126;p2"/>
          <p:cNvPicPr preferRelativeResize="0"/>
          <p:nvPr/>
        </p:nvPicPr>
        <p:blipFill rotWithShape="1">
          <a:blip r:embed="rId3">
            <a:alphaModFix/>
          </a:blip>
          <a:srcRect b="0" l="0" r="0" t="0"/>
          <a:stretch/>
        </p:blipFill>
        <p:spPr>
          <a:xfrm>
            <a:off x="10160" y="0"/>
            <a:ext cx="2219417" cy="883966"/>
          </a:xfrm>
          <a:prstGeom prst="rect">
            <a:avLst/>
          </a:prstGeom>
          <a:noFill/>
          <a:ln>
            <a:noFill/>
          </a:ln>
        </p:spPr>
      </p:pic>
      <p:sp>
        <p:nvSpPr>
          <p:cNvPr id="127" name="Google Shape;127;p2"/>
          <p:cNvSpPr txBox="1"/>
          <p:nvPr/>
        </p:nvSpPr>
        <p:spPr>
          <a:xfrm>
            <a:off x="2546428" y="6511124"/>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28" name="Google Shape;128;p2"/>
          <p:cNvPicPr preferRelativeResize="0"/>
          <p:nvPr/>
        </p:nvPicPr>
        <p:blipFill rotWithShape="1">
          <a:blip r:embed="rId4">
            <a:alphaModFix/>
          </a:blip>
          <a:srcRect b="0" l="0" r="0" t="0"/>
          <a:stretch/>
        </p:blipFill>
        <p:spPr>
          <a:xfrm>
            <a:off x="10160" y="6331227"/>
            <a:ext cx="2396086" cy="526774"/>
          </a:xfrm>
          <a:prstGeom prst="rect">
            <a:avLst/>
          </a:prstGeom>
          <a:noFill/>
          <a:ln>
            <a:noFill/>
          </a:ln>
        </p:spPr>
      </p:pic>
      <p:sp>
        <p:nvSpPr>
          <p:cNvPr id="129" name="Google Shape;129;p2"/>
          <p:cNvSpPr txBox="1"/>
          <p:nvPr/>
        </p:nvSpPr>
        <p:spPr>
          <a:xfrm>
            <a:off x="5922072" y="439885"/>
            <a:ext cx="3030576"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4000">
                <a:solidFill>
                  <a:srgbClr val="266C9F"/>
                </a:solidFill>
                <a:latin typeface="Calibri"/>
                <a:ea typeface="Calibri"/>
                <a:cs typeface="Calibri"/>
                <a:sym typeface="Calibri"/>
              </a:rPr>
              <a:t>SYFTE OCH MÅL</a:t>
            </a:r>
            <a:endParaRPr/>
          </a:p>
        </p:txBody>
      </p:sp>
      <p:grpSp>
        <p:nvGrpSpPr>
          <p:cNvPr id="130" name="Google Shape;130;p2"/>
          <p:cNvGrpSpPr/>
          <p:nvPr/>
        </p:nvGrpSpPr>
        <p:grpSpPr>
          <a:xfrm>
            <a:off x="8975036" y="574708"/>
            <a:ext cx="894080" cy="833150"/>
            <a:chOff x="5961125" y="1623900"/>
            <a:chExt cx="427450" cy="448175"/>
          </a:xfrm>
        </p:grpSpPr>
        <p:sp>
          <p:nvSpPr>
            <p:cNvPr id="131" name="Google Shape;131;p2"/>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266C9F"/>
            </a:solidFill>
            <a:ln cap="rnd" cmpd="sng" w="2222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2" name="Google Shape;132;p2"/>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266C9F"/>
            </a:solidFill>
            <a:ln cap="rnd" cmpd="sng" w="2222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3" name="Google Shape;133;p2"/>
            <p:cNvSpPr/>
            <p:nvPr/>
          </p:nvSpPr>
          <p:spPr>
            <a:xfrm>
              <a:off x="6107250" y="1824849"/>
              <a:ext cx="79315" cy="7796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266C9F"/>
            </a:solidFill>
            <a:ln cap="rnd" cmpd="sng" w="76200">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4" name="Google Shape;134;p2"/>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cap="rnd" cmpd="sng" w="2857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5" name="Google Shape;135;p2"/>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266C9F"/>
            </a:solidFill>
            <a:ln cap="rnd" cmpd="sng" w="2222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6" name="Google Shape;136;p2"/>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cap="rnd" cmpd="sng" w="2222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7" name="Google Shape;137;p2"/>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cap="rnd" cmpd="sng" w="2222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pic>
        <p:nvPicPr>
          <p:cNvPr id="138" name="Google Shape;138;p2"/>
          <p:cNvPicPr preferRelativeResize="0"/>
          <p:nvPr/>
        </p:nvPicPr>
        <p:blipFill rotWithShape="1">
          <a:blip r:embed="rId5">
            <a:alphaModFix/>
          </a:blip>
          <a:srcRect b="0" l="0" r="0" t="0"/>
          <a:stretch/>
        </p:blipFill>
        <p:spPr>
          <a:xfrm>
            <a:off x="65646" y="1759334"/>
            <a:ext cx="4681199" cy="3236012"/>
          </a:xfrm>
          <a:prstGeom prst="rect">
            <a:avLst/>
          </a:prstGeom>
          <a:gradFill>
            <a:gsLst>
              <a:gs pos="0">
                <a:srgbClr val="F5F7FC"/>
              </a:gs>
              <a:gs pos="74000">
                <a:srgbClr val="A9BEE4"/>
              </a:gs>
              <a:gs pos="83000">
                <a:srgbClr val="A9BEE4"/>
              </a:gs>
              <a:gs pos="100000">
                <a:srgbClr val="C5D3ED"/>
              </a:gs>
            </a:gsLst>
            <a:lin ang="5400000" scaled="0"/>
          </a:gradFill>
          <a:ln>
            <a:noFill/>
          </a:ln>
          <a:effectLst>
            <a:outerShdw blurRad="50800" rotWithShape="0" algn="ctr" dir="5400000" dist="50800">
              <a:srgbClr val="000000"/>
            </a:outerShdw>
          </a:effectLst>
        </p:spPr>
      </p:pic>
      <p:sp>
        <p:nvSpPr>
          <p:cNvPr id="139" name="Google Shape;139;p2"/>
          <p:cNvSpPr/>
          <p:nvPr/>
        </p:nvSpPr>
        <p:spPr>
          <a:xfrm>
            <a:off x="65646" y="1749398"/>
            <a:ext cx="4681199" cy="3262211"/>
          </a:xfrm>
          <a:prstGeom prst="rect">
            <a:avLst/>
          </a:prstGeom>
          <a:solidFill>
            <a:schemeClr val="lt1">
              <a:alpha val="28627"/>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2"/>
          <p:cNvSpPr/>
          <p:nvPr/>
        </p:nvSpPr>
        <p:spPr>
          <a:xfrm>
            <a:off x="5991408" y="1967591"/>
            <a:ext cx="4866012"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1800">
                <a:solidFill>
                  <a:srgbClr val="266C9F"/>
                </a:solidFill>
                <a:latin typeface="Calibri"/>
                <a:ea typeface="Calibri"/>
                <a:cs typeface="Calibri"/>
                <a:sym typeface="Calibri"/>
              </a:rPr>
              <a:t>I slutet av den här module kommer du att kunna: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20"/>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87" name="Google Shape;387;p20"/>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88" name="Google Shape;388;p20"/>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89" name="Google Shape;389;p20"/>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3</a:t>
            </a:r>
            <a:endParaRPr b="1" sz="2400">
              <a:solidFill>
                <a:srgbClr val="FFC000"/>
              </a:solidFill>
              <a:latin typeface="Calibri"/>
              <a:ea typeface="Calibri"/>
              <a:cs typeface="Calibri"/>
              <a:sym typeface="Calibri"/>
            </a:endParaRPr>
          </a:p>
        </p:txBody>
      </p:sp>
      <p:sp>
        <p:nvSpPr>
          <p:cNvPr id="390" name="Google Shape;390;p20"/>
          <p:cNvSpPr txBox="1"/>
          <p:nvPr/>
        </p:nvSpPr>
        <p:spPr>
          <a:xfrm>
            <a:off x="363315" y="1576271"/>
            <a:ext cx="11213541" cy="30344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1 – IDÉER OCH MÖJLIGHETER: En detaljerad översikt</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I samband med den sista delen av denna modul kommer vi att fokusera på det första träningsområdet i EntreComp-ramverket.</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07000"/>
              </a:lnSpc>
              <a:spcBef>
                <a:spcPts val="0"/>
              </a:spcBef>
              <a:spcAft>
                <a:spcPts val="0"/>
              </a:spcAft>
              <a:buNone/>
            </a:pPr>
            <a:r>
              <a:rPr lang="sv-SE" sz="1800">
                <a:solidFill>
                  <a:schemeClr val="dk1"/>
                </a:solidFill>
                <a:latin typeface="Calibri"/>
                <a:ea typeface="Calibri"/>
                <a:cs typeface="Calibri"/>
                <a:sym typeface="Calibri"/>
              </a:rPr>
              <a:t>Vi går igenom varje färdighet och färdighetstråd för att hjälpa till att anamma en ny känsla av initiativ som börjar med att kritiskt tänka på nya kreativa möjligheter för ICH.</a:t>
            </a:r>
            <a:endParaRPr/>
          </a:p>
          <a:p>
            <a:pPr indent="0" lvl="0" marL="0" marR="0" rtl="0" algn="just">
              <a:spcBef>
                <a:spcPts val="80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För ytterligare insikter om andra kompetensers trådar, rekommenderas användare att titta på del D av EntreComp Into Action (sida 178).</a:t>
            </a:r>
            <a:endParaRPr sz="1800">
              <a:solidFill>
                <a:schemeClr val="dk1"/>
              </a:solidFill>
              <a:latin typeface="Calibri"/>
              <a:ea typeface="Calibri"/>
              <a:cs typeface="Calibri"/>
              <a:sym typeface="Calibri"/>
            </a:endParaRPr>
          </a:p>
        </p:txBody>
      </p:sp>
      <p:grpSp>
        <p:nvGrpSpPr>
          <p:cNvPr id="391" name="Google Shape;391;p20"/>
          <p:cNvGrpSpPr/>
          <p:nvPr/>
        </p:nvGrpSpPr>
        <p:grpSpPr>
          <a:xfrm>
            <a:off x="363315" y="222414"/>
            <a:ext cx="1361572" cy="349188"/>
            <a:chOff x="10604072" y="448487"/>
            <a:chExt cx="1361572" cy="349188"/>
          </a:xfrm>
        </p:grpSpPr>
        <p:sp>
          <p:nvSpPr>
            <p:cNvPr id="392" name="Google Shape;392;p20"/>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3" name="Google Shape;393;p20"/>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20"/>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21"/>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00" name="Google Shape;400;p21"/>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01" name="Google Shape;401;p21"/>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02" name="Google Shape;402;p21"/>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3</a:t>
            </a:r>
            <a:endParaRPr b="1" sz="2400">
              <a:solidFill>
                <a:srgbClr val="FFC000"/>
              </a:solidFill>
              <a:latin typeface="Calibri"/>
              <a:ea typeface="Calibri"/>
              <a:cs typeface="Calibri"/>
              <a:sym typeface="Calibri"/>
            </a:endParaRPr>
          </a:p>
        </p:txBody>
      </p:sp>
      <p:sp>
        <p:nvSpPr>
          <p:cNvPr id="403" name="Google Shape;403;p21"/>
          <p:cNvSpPr txBox="1"/>
          <p:nvPr/>
        </p:nvSpPr>
        <p:spPr>
          <a:xfrm>
            <a:off x="363315" y="1576271"/>
            <a:ext cx="11213541" cy="317009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2 – 1.1 Upptäcka möjligheter: </a:t>
            </a:r>
            <a:r>
              <a:rPr b="1" i="1" lang="sv-SE" sz="2000">
                <a:solidFill>
                  <a:srgbClr val="2F5496"/>
                </a:solidFill>
                <a:latin typeface="Calibri"/>
                <a:ea typeface="Calibri"/>
                <a:cs typeface="Calibri"/>
                <a:sym typeface="Calibri"/>
              </a:rPr>
              <a:t>Identifiera, skapa och ta vara på möjligheter</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Att identifiera och skapa möjligheter leder till att man utvecklar en kritisk känsla för den omgivande miljön, samtidigt som man kan tillämpa olika tillvägagångssätt för att skapa värde för organisationen.</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Möjligheter är inte bara för vinst, för i EntreComps mening är möjligheter också tänkta som ett socialt, kulturellt och ekonomiskt landskap att dra nytta av för att generera fördelar och positiva resultat för gemenskapen av tillhörighet.</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Metodiken bör vara mycket analytisk, praktisk och målinriktad. Människor förblir dock starkt uppmuntrade av att experimentera med sin kreativitet och laterala tänkande så att de är bättre förberedda att främja innovation och utveckling för social och ekonomisk avkastning för alla berörda parter.</a:t>
            </a:r>
            <a:endParaRPr sz="1800">
              <a:solidFill>
                <a:schemeClr val="dk1"/>
              </a:solidFill>
              <a:latin typeface="Calibri"/>
              <a:ea typeface="Calibri"/>
              <a:cs typeface="Calibri"/>
              <a:sym typeface="Calibri"/>
            </a:endParaRPr>
          </a:p>
        </p:txBody>
      </p:sp>
      <p:grpSp>
        <p:nvGrpSpPr>
          <p:cNvPr id="404" name="Google Shape;404;p21"/>
          <p:cNvGrpSpPr/>
          <p:nvPr/>
        </p:nvGrpSpPr>
        <p:grpSpPr>
          <a:xfrm>
            <a:off x="363315" y="222414"/>
            <a:ext cx="1361572" cy="349188"/>
            <a:chOff x="10604072" y="448487"/>
            <a:chExt cx="1361572" cy="349188"/>
          </a:xfrm>
        </p:grpSpPr>
        <p:sp>
          <p:nvSpPr>
            <p:cNvPr id="405" name="Google Shape;405;p21"/>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21"/>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21"/>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id="412" name="Google Shape;412;p22"/>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13" name="Google Shape;413;p22"/>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14" name="Google Shape;414;p22"/>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15" name="Google Shape;415;p22"/>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3</a:t>
            </a:r>
            <a:endParaRPr b="1" sz="2400">
              <a:solidFill>
                <a:srgbClr val="FFC000"/>
              </a:solidFill>
              <a:latin typeface="Calibri"/>
              <a:ea typeface="Calibri"/>
              <a:cs typeface="Calibri"/>
              <a:sym typeface="Calibri"/>
            </a:endParaRPr>
          </a:p>
        </p:txBody>
      </p:sp>
      <p:sp>
        <p:nvSpPr>
          <p:cNvPr id="416" name="Google Shape;416;p22"/>
          <p:cNvSpPr txBox="1"/>
          <p:nvPr/>
        </p:nvSpPr>
        <p:spPr>
          <a:xfrm>
            <a:off x="363315" y="1576271"/>
            <a:ext cx="11213541" cy="372409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2 – 1.1 Upptäcka  möjligheter: </a:t>
            </a:r>
            <a:r>
              <a:rPr b="1" i="1" lang="sv-SE" sz="2000">
                <a:solidFill>
                  <a:srgbClr val="2F5496"/>
                </a:solidFill>
                <a:latin typeface="Calibri"/>
                <a:ea typeface="Calibri"/>
                <a:cs typeface="Calibri"/>
                <a:sym typeface="Calibri"/>
              </a:rPr>
              <a:t>Fokusera på utmaningar</a:t>
            </a:r>
            <a:endParaRPr b="1" i="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i="1"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Initiativ och entreprenörskap leder inte nödvändigtvis till en möjlighet man kan dra nytta av... å andra sidan kan de uppstå som svar på utmaningar (dvs ekonomiska, sociala och kulturella).</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När det gäller </a:t>
            </a:r>
            <a:r>
              <a:rPr b="1" lang="sv-SE" sz="1800">
                <a:solidFill>
                  <a:schemeClr val="dk1"/>
                </a:solidFill>
                <a:latin typeface="Calibri"/>
                <a:ea typeface="Calibri"/>
                <a:cs typeface="Calibri"/>
                <a:sym typeface="Calibri"/>
              </a:rPr>
              <a:t>möjligheter</a:t>
            </a:r>
            <a:r>
              <a:rPr lang="sv-SE" sz="1800">
                <a:solidFill>
                  <a:schemeClr val="dk1"/>
                </a:solidFill>
                <a:latin typeface="Calibri"/>
                <a:ea typeface="Calibri"/>
                <a:cs typeface="Calibri"/>
                <a:sym typeface="Calibri"/>
              </a:rPr>
              <a:t> hittar entreprenörer kreativa/innovativa lösningar som ytterligare stimulerar och främjar själva möjlighetens inneboende potential.</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I fall av </a:t>
            </a:r>
            <a:r>
              <a:rPr b="1" lang="sv-SE" sz="1800">
                <a:solidFill>
                  <a:schemeClr val="dk1"/>
                </a:solidFill>
                <a:latin typeface="Calibri"/>
                <a:ea typeface="Calibri"/>
                <a:cs typeface="Calibri"/>
                <a:sym typeface="Calibri"/>
              </a:rPr>
              <a:t>utmaningar</a:t>
            </a:r>
            <a:r>
              <a:rPr lang="sv-SE" sz="1800">
                <a:solidFill>
                  <a:schemeClr val="dk1"/>
                </a:solidFill>
                <a:latin typeface="Calibri"/>
                <a:ea typeface="Calibri"/>
                <a:cs typeface="Calibri"/>
                <a:sym typeface="Calibri"/>
              </a:rPr>
              <a:t> hittar entreprenörer kreativa/innovativa lösningar som innehåller och förhindrar negativa spridningseffekter som kan bli resultatet av själva utmaningen om de inte åtgärdas på rätt sätt och i tid.</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Slutligen kan visionära entreprenörer omvandla utmaningar till möjligheter för att ytterligare förbättra det socioekonomiska och kulturella ekosystem där de verkar.</a:t>
            </a:r>
            <a:endParaRPr sz="1800">
              <a:solidFill>
                <a:schemeClr val="dk1"/>
              </a:solidFill>
              <a:latin typeface="Calibri"/>
              <a:ea typeface="Calibri"/>
              <a:cs typeface="Calibri"/>
              <a:sym typeface="Calibri"/>
            </a:endParaRPr>
          </a:p>
        </p:txBody>
      </p:sp>
      <p:grpSp>
        <p:nvGrpSpPr>
          <p:cNvPr id="417" name="Google Shape;417;p22"/>
          <p:cNvGrpSpPr/>
          <p:nvPr/>
        </p:nvGrpSpPr>
        <p:grpSpPr>
          <a:xfrm>
            <a:off x="363315" y="222414"/>
            <a:ext cx="1361572" cy="349188"/>
            <a:chOff x="10604072" y="448487"/>
            <a:chExt cx="1361572" cy="349188"/>
          </a:xfrm>
        </p:grpSpPr>
        <p:sp>
          <p:nvSpPr>
            <p:cNvPr id="418" name="Google Shape;418;p22"/>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19" name="Google Shape;419;p22"/>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22"/>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id="425" name="Google Shape;425;p23"/>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26" name="Google Shape;426;p23"/>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27" name="Google Shape;427;p23"/>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28" name="Google Shape;428;p23"/>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3</a:t>
            </a:r>
            <a:endParaRPr b="1" sz="2400">
              <a:solidFill>
                <a:srgbClr val="FFC000"/>
              </a:solidFill>
              <a:latin typeface="Calibri"/>
              <a:ea typeface="Calibri"/>
              <a:cs typeface="Calibri"/>
              <a:sym typeface="Calibri"/>
            </a:endParaRPr>
          </a:p>
        </p:txBody>
      </p:sp>
      <p:sp>
        <p:nvSpPr>
          <p:cNvPr id="429" name="Google Shape;429;p23"/>
          <p:cNvSpPr txBox="1"/>
          <p:nvPr/>
        </p:nvSpPr>
        <p:spPr>
          <a:xfrm>
            <a:off x="363315" y="1576271"/>
            <a:ext cx="11213541" cy="40010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2 – 1.1 Upptäcka  möjligheter: </a:t>
            </a:r>
            <a:r>
              <a:rPr b="1" i="1" lang="sv-SE" sz="2000">
                <a:solidFill>
                  <a:srgbClr val="2F5496"/>
                </a:solidFill>
                <a:latin typeface="Calibri"/>
                <a:ea typeface="Calibri"/>
                <a:cs typeface="Calibri"/>
                <a:sym typeface="Calibri"/>
              </a:rPr>
              <a:t>Dolda behov</a:t>
            </a:r>
            <a:endParaRPr b="1" i="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i="1"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Enligt definitionen faller "behov" mellan möjligheter och utmaningar, beroende på deras specifika karaktär och storlek.</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Mer generellt adresserar entreprenörer behov och möjligheter eftersom de har den unika förmågan att tackla detta avslöjade intresseområde med nya, sofistikerade, iögonfallande, engagerande och användarvänliga lösningar. Detta kräver en djupgående marknads-/sektor-/branschanalys som är gemensam för marknadsföringsverktygslådan.</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I allmänhet söker entreprenörer dagligen efter oöverträffade/ouppfyllda behov som de kan täcka med sitt erbjudande före (och bättre än) någon annan konkurrent på marknaden.</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Konkurrensfördelen för många företag och stora organisationer ligger i det faktum att de var "de första" i en specifik sektor, samtidigt som de tog risken att experimentera med det okända utan att kunna lita på lärdomar och bästa praxis från andra som tillämpas på samma givna sammanhang.</a:t>
            </a:r>
            <a:endParaRPr sz="1800">
              <a:solidFill>
                <a:schemeClr val="dk1"/>
              </a:solidFill>
              <a:latin typeface="Calibri"/>
              <a:ea typeface="Calibri"/>
              <a:cs typeface="Calibri"/>
              <a:sym typeface="Calibri"/>
            </a:endParaRPr>
          </a:p>
        </p:txBody>
      </p:sp>
      <p:grpSp>
        <p:nvGrpSpPr>
          <p:cNvPr id="430" name="Google Shape;430;p23"/>
          <p:cNvGrpSpPr/>
          <p:nvPr/>
        </p:nvGrpSpPr>
        <p:grpSpPr>
          <a:xfrm>
            <a:off x="363315" y="222414"/>
            <a:ext cx="1361572" cy="349188"/>
            <a:chOff x="10604072" y="448487"/>
            <a:chExt cx="1361572" cy="349188"/>
          </a:xfrm>
        </p:grpSpPr>
        <p:sp>
          <p:nvSpPr>
            <p:cNvPr id="431" name="Google Shape;431;p23"/>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p23"/>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33" name="Google Shape;433;p23"/>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pic>
        <p:nvPicPr>
          <p:cNvPr id="438" name="Google Shape;438;p24"/>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39" name="Google Shape;439;p24"/>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40" name="Google Shape;440;p24"/>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41" name="Google Shape;441;p24"/>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3</a:t>
            </a:r>
            <a:endParaRPr b="1" sz="2400">
              <a:solidFill>
                <a:srgbClr val="FFC000"/>
              </a:solidFill>
              <a:latin typeface="Calibri"/>
              <a:ea typeface="Calibri"/>
              <a:cs typeface="Calibri"/>
              <a:sym typeface="Calibri"/>
            </a:endParaRPr>
          </a:p>
        </p:txBody>
      </p:sp>
      <p:sp>
        <p:nvSpPr>
          <p:cNvPr id="442" name="Google Shape;442;p24"/>
          <p:cNvSpPr txBox="1"/>
          <p:nvPr/>
        </p:nvSpPr>
        <p:spPr>
          <a:xfrm>
            <a:off x="363315" y="1576271"/>
            <a:ext cx="11213541" cy="34470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2 – 1.1 Upptäcka möjligheter: </a:t>
            </a:r>
            <a:r>
              <a:rPr b="1" i="1" lang="sv-SE" sz="2000">
                <a:solidFill>
                  <a:srgbClr val="2F5496"/>
                </a:solidFill>
                <a:latin typeface="Calibri"/>
                <a:ea typeface="Calibri"/>
                <a:cs typeface="Calibri"/>
                <a:sym typeface="Calibri"/>
              </a:rPr>
              <a:t>Analysera sammanhanget</a:t>
            </a:r>
            <a:endParaRPr b="1" i="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Oavsett ursprunget och "rötter" till det entreprenöriella initiativet (möjligheter, utmaningar, behov), är att skapa värde för organisationen och människor som kretsar kring den först och främst en fråga om att anamma en kultur som är öppen och mycket känslig och lyhörd för interna svagheter och yttre hot.</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Att definiera styrkor och möjligheter är relativt enkelt jämfört med de två tidigare, eftersom analysen av hot och svagheter möter entreprenörer i deras rädsla och vanliga fördomar, och som frestar att förbli underskattade eller helt förbisedda.</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Skickliga sammanhangsanalyser tar till fullo hänsyn till kontextens meso-, mikro- och makronivåer, och betonar detaljerna såväl som den "stora bilden" som uppstår från deras synergier och inbördes relationer.</a:t>
            </a:r>
            <a:endParaRPr sz="1800">
              <a:solidFill>
                <a:schemeClr val="dk1"/>
              </a:solidFill>
              <a:latin typeface="Calibri"/>
              <a:ea typeface="Calibri"/>
              <a:cs typeface="Calibri"/>
              <a:sym typeface="Calibri"/>
            </a:endParaRPr>
          </a:p>
        </p:txBody>
      </p:sp>
      <p:grpSp>
        <p:nvGrpSpPr>
          <p:cNvPr id="443" name="Google Shape;443;p24"/>
          <p:cNvGrpSpPr/>
          <p:nvPr/>
        </p:nvGrpSpPr>
        <p:grpSpPr>
          <a:xfrm>
            <a:off x="363315" y="222414"/>
            <a:ext cx="1361572" cy="349188"/>
            <a:chOff x="10604072" y="448487"/>
            <a:chExt cx="1361572" cy="349188"/>
          </a:xfrm>
        </p:grpSpPr>
        <p:sp>
          <p:nvSpPr>
            <p:cNvPr id="444" name="Google Shape;444;p24"/>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45" name="Google Shape;445;p24"/>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24"/>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id="451" name="Google Shape;451;p25"/>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52" name="Google Shape;452;p25"/>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53" name="Google Shape;453;p25"/>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54" name="Google Shape;454;p25"/>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3</a:t>
            </a:r>
            <a:endParaRPr b="1" sz="2400">
              <a:solidFill>
                <a:srgbClr val="FFC000"/>
              </a:solidFill>
              <a:latin typeface="Calibri"/>
              <a:ea typeface="Calibri"/>
              <a:cs typeface="Calibri"/>
              <a:sym typeface="Calibri"/>
            </a:endParaRPr>
          </a:p>
        </p:txBody>
      </p:sp>
      <p:sp>
        <p:nvSpPr>
          <p:cNvPr id="455" name="Google Shape;455;p25"/>
          <p:cNvSpPr txBox="1"/>
          <p:nvPr/>
        </p:nvSpPr>
        <p:spPr>
          <a:xfrm>
            <a:off x="363315" y="1576271"/>
            <a:ext cx="11213541" cy="34470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3 – 1.2 Kreativitet: </a:t>
            </a:r>
            <a:r>
              <a:rPr b="1" i="1" lang="sv-SE" sz="2000">
                <a:solidFill>
                  <a:srgbClr val="2F5496"/>
                </a:solidFill>
                <a:latin typeface="Calibri"/>
                <a:ea typeface="Calibri"/>
                <a:cs typeface="Calibri"/>
                <a:sym typeface="Calibri"/>
              </a:rPr>
              <a:t>Var nyfiken och öppen</a:t>
            </a:r>
            <a:endParaRPr/>
          </a:p>
          <a:p>
            <a:pPr indent="0" lvl="0" marL="0" marR="0" rtl="0" algn="just">
              <a:spcBef>
                <a:spcPts val="0"/>
              </a:spcBef>
              <a:spcAft>
                <a:spcPts val="0"/>
              </a:spcAft>
              <a:buNone/>
            </a:pPr>
            <a:r>
              <a:t/>
            </a:r>
            <a:endParaRPr i="1" sz="1800">
              <a:solidFill>
                <a:schemeClr val="dk1"/>
              </a:solidFill>
              <a:latin typeface="Calibri"/>
              <a:ea typeface="Calibri"/>
              <a:cs typeface="Calibri"/>
              <a:sym typeface="Calibri"/>
            </a:endParaRPr>
          </a:p>
          <a:p>
            <a:pPr indent="0" lvl="0" marL="0" marR="0" rtl="0" algn="just">
              <a:spcBef>
                <a:spcPts val="0"/>
              </a:spcBef>
              <a:spcAft>
                <a:spcPts val="0"/>
              </a:spcAft>
              <a:buNone/>
            </a:pPr>
            <a:r>
              <a:rPr i="1" lang="sv-SE" sz="1800">
                <a:solidFill>
                  <a:schemeClr val="dk1"/>
                </a:solidFill>
                <a:latin typeface="Calibri"/>
                <a:ea typeface="Calibri"/>
                <a:cs typeface="Calibri"/>
                <a:sym typeface="Calibri"/>
              </a:rPr>
              <a:t>Det viktiga är att inte sluta ifrågasätta sig själv. Nyfikenhet har sin anledning. Man kan inte låta bli att förvånas när man begrundar evighetens mysterier, livets, verklighetens förunderliga struktur. Det räcker om man försöker förstå bara lite av detta mysterium varje dag.</a:t>
            </a:r>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Einstein A.</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Entreprenörer kommer aldrig att kunna hitta nya sätt att generera värde från möjligheter, utmaningar och behov om de inte är villiga att öppna sig för miljön omkring dem.</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Ta dig tid att bekanta dig med de nya "pop"-trenderna som är spännande, vad som intresserar din referensgemenskap, mer generellt, vad som händer där ute...</a:t>
            </a:r>
            <a:endParaRPr sz="1800">
              <a:solidFill>
                <a:schemeClr val="dk1"/>
              </a:solidFill>
              <a:latin typeface="Calibri"/>
              <a:ea typeface="Calibri"/>
              <a:cs typeface="Calibri"/>
              <a:sym typeface="Calibri"/>
            </a:endParaRPr>
          </a:p>
        </p:txBody>
      </p:sp>
      <p:grpSp>
        <p:nvGrpSpPr>
          <p:cNvPr id="456" name="Google Shape;456;p25"/>
          <p:cNvGrpSpPr/>
          <p:nvPr/>
        </p:nvGrpSpPr>
        <p:grpSpPr>
          <a:xfrm>
            <a:off x="363315" y="222414"/>
            <a:ext cx="1361572" cy="349188"/>
            <a:chOff x="10604072" y="448487"/>
            <a:chExt cx="1361572" cy="349188"/>
          </a:xfrm>
        </p:grpSpPr>
        <p:sp>
          <p:nvSpPr>
            <p:cNvPr id="457" name="Google Shape;457;p25"/>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p25"/>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59" name="Google Shape;459;p25"/>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pic>
        <p:nvPicPr>
          <p:cNvPr id="464" name="Google Shape;464;p26"/>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65" name="Google Shape;465;p26"/>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66" name="Google Shape;466;p26"/>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67" name="Google Shape;467;p26"/>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3</a:t>
            </a:r>
            <a:endParaRPr b="1" sz="2400">
              <a:solidFill>
                <a:srgbClr val="FFC000"/>
              </a:solidFill>
              <a:latin typeface="Calibri"/>
              <a:ea typeface="Calibri"/>
              <a:cs typeface="Calibri"/>
              <a:sym typeface="Calibri"/>
            </a:endParaRPr>
          </a:p>
        </p:txBody>
      </p:sp>
      <p:sp>
        <p:nvSpPr>
          <p:cNvPr id="468" name="Google Shape;468;p26"/>
          <p:cNvSpPr txBox="1"/>
          <p:nvPr/>
        </p:nvSpPr>
        <p:spPr>
          <a:xfrm>
            <a:off x="363315" y="1576271"/>
            <a:ext cx="11213400" cy="4556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3 – 1.2 Kreativitet: </a:t>
            </a:r>
            <a:r>
              <a:rPr b="1" i="1" lang="sv-SE" sz="2000">
                <a:solidFill>
                  <a:srgbClr val="2F5496"/>
                </a:solidFill>
                <a:latin typeface="Calibri"/>
                <a:ea typeface="Calibri"/>
                <a:cs typeface="Calibri"/>
                <a:sym typeface="Calibri"/>
              </a:rPr>
              <a:t>Utveckla idéer</a:t>
            </a:r>
            <a:endParaRPr b="1" i="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Vår art är cirka 200 000 år gammal. Det ligger i vårt DNA att erbjuda alternativa och innovativa lösningar för att utvecklas och utvecklas som levande varelser.</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Från upptäckten av hjulet till erövringen av rymden har vi aldrig slutat utveckla nya idéer för att vidga horisonten för våra möjligheter.</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Entreprenörskap består av att testa, pröva och validera nya idéer för att skapa värde för att stödja den tekniska och sociala utvecklingen i våra samhällen. Ibland kommer de att misslyckas i processen, men snarare än ett hot är misslyckande en möjlighet att få tillbaka värdefull feedback och viktiga lärdomar som bygger färdigheter, expertis och självförtroende.</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i="1" lang="sv-SE" sz="1800">
                <a:solidFill>
                  <a:schemeClr val="dk1"/>
                </a:solidFill>
                <a:latin typeface="Calibri"/>
                <a:ea typeface="Calibri"/>
                <a:cs typeface="Calibri"/>
                <a:sym typeface="Calibri"/>
              </a:rPr>
              <a:t>Jag har inte misslyckats tvåtusen gånger med att göra en glödlampa; Jag har precis hittat 1999 sätt att inte göra en glödlampa.</a:t>
            </a:r>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Edison T.</a:t>
            </a:r>
            <a:endParaRPr sz="1800">
              <a:solidFill>
                <a:schemeClr val="dk1"/>
              </a:solidFill>
              <a:latin typeface="Calibri"/>
              <a:ea typeface="Calibri"/>
              <a:cs typeface="Calibri"/>
              <a:sym typeface="Calibri"/>
            </a:endParaRPr>
          </a:p>
        </p:txBody>
      </p:sp>
      <p:grpSp>
        <p:nvGrpSpPr>
          <p:cNvPr id="469" name="Google Shape;469;p26"/>
          <p:cNvGrpSpPr/>
          <p:nvPr/>
        </p:nvGrpSpPr>
        <p:grpSpPr>
          <a:xfrm>
            <a:off x="363315" y="222414"/>
            <a:ext cx="1361572" cy="349188"/>
            <a:chOff x="10604072" y="448487"/>
            <a:chExt cx="1361572" cy="349188"/>
          </a:xfrm>
        </p:grpSpPr>
        <p:sp>
          <p:nvSpPr>
            <p:cNvPr id="470" name="Google Shape;470;p26"/>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71" name="Google Shape;471;p26"/>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72" name="Google Shape;472;p26"/>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pic>
        <p:nvPicPr>
          <p:cNvPr id="477" name="Google Shape;477;p27"/>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78" name="Google Shape;478;p27"/>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79" name="Google Shape;479;p27"/>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80" name="Google Shape;480;p27"/>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3</a:t>
            </a:r>
            <a:endParaRPr b="1" sz="2400">
              <a:solidFill>
                <a:srgbClr val="FFC000"/>
              </a:solidFill>
              <a:latin typeface="Calibri"/>
              <a:ea typeface="Calibri"/>
              <a:cs typeface="Calibri"/>
              <a:sym typeface="Calibri"/>
            </a:endParaRPr>
          </a:p>
        </p:txBody>
      </p:sp>
      <p:sp>
        <p:nvSpPr>
          <p:cNvPr id="481" name="Google Shape;481;p27"/>
          <p:cNvSpPr txBox="1"/>
          <p:nvPr/>
        </p:nvSpPr>
        <p:spPr>
          <a:xfrm>
            <a:off x="363315" y="1576271"/>
            <a:ext cx="11213400" cy="4002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3 – 1.2 Kreativitet: </a:t>
            </a:r>
            <a:r>
              <a:rPr b="1" i="1" lang="sv-SE" sz="2000">
                <a:solidFill>
                  <a:srgbClr val="2F5496"/>
                </a:solidFill>
                <a:latin typeface="Calibri"/>
                <a:ea typeface="Calibri"/>
                <a:cs typeface="Calibri"/>
                <a:sym typeface="Calibri"/>
              </a:rPr>
              <a:t>Definiera problem</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Det sägs att genom att helt enkelt känna till problemets natur är du redan halvvägs till dess lösning.</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Entreprenörer kan inte komma på innovativa lösningar på okända problem, de måste vara väl medvetna om "vad de har att göra med" innan de tar sig an lämpliga motåtgärder. Varje missförstånd av det bakomliggande fenomenet kan leda till kostsamt slöseri med tid och resurser.</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Det tillvägagångssätt som entreprenörer tar för att lösa "problemet" är också högst relevant. Problem och utmaningar kommer i form av ett 3D-prisma, varje yta har sina egna egenskaper, som i kombination bidrar till fenomenets komplexitet.</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Systemtänkande är motgiftet mot de eventuella felbedömningar som kan få entreprenörer att avvika från den mest lämpliga och heltäckande lösningen.</a:t>
            </a:r>
            <a:endParaRPr sz="1800">
              <a:solidFill>
                <a:schemeClr val="dk1"/>
              </a:solidFill>
              <a:latin typeface="Calibri"/>
              <a:ea typeface="Calibri"/>
              <a:cs typeface="Calibri"/>
              <a:sym typeface="Calibri"/>
            </a:endParaRPr>
          </a:p>
        </p:txBody>
      </p:sp>
      <p:grpSp>
        <p:nvGrpSpPr>
          <p:cNvPr id="482" name="Google Shape;482;p27"/>
          <p:cNvGrpSpPr/>
          <p:nvPr/>
        </p:nvGrpSpPr>
        <p:grpSpPr>
          <a:xfrm>
            <a:off x="363315" y="222414"/>
            <a:ext cx="1361572" cy="349188"/>
            <a:chOff x="10604072" y="448487"/>
            <a:chExt cx="1361572" cy="349188"/>
          </a:xfrm>
        </p:grpSpPr>
        <p:sp>
          <p:nvSpPr>
            <p:cNvPr id="483" name="Google Shape;483;p27"/>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27"/>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85" name="Google Shape;485;p27"/>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pic>
        <p:nvPicPr>
          <p:cNvPr id="490" name="Google Shape;490;p28"/>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91" name="Google Shape;491;p28"/>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92" name="Google Shape;492;p28"/>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93" name="Google Shape;493;p28"/>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Unit 3</a:t>
            </a:r>
            <a:endParaRPr b="1" sz="2400">
              <a:solidFill>
                <a:srgbClr val="FFC000"/>
              </a:solidFill>
              <a:latin typeface="Calibri"/>
              <a:ea typeface="Calibri"/>
              <a:cs typeface="Calibri"/>
              <a:sym typeface="Calibri"/>
            </a:endParaRPr>
          </a:p>
        </p:txBody>
      </p:sp>
      <p:sp>
        <p:nvSpPr>
          <p:cNvPr id="494" name="Google Shape;494;p28"/>
          <p:cNvSpPr txBox="1"/>
          <p:nvPr/>
        </p:nvSpPr>
        <p:spPr>
          <a:xfrm>
            <a:off x="363315" y="1576271"/>
            <a:ext cx="5027007" cy="48320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Section 3 – 1.2 Kreativitet: </a:t>
            </a:r>
            <a:r>
              <a:rPr b="1" i="1" lang="sv-SE" sz="2000">
                <a:solidFill>
                  <a:srgbClr val="2F5496"/>
                </a:solidFill>
                <a:latin typeface="Calibri"/>
                <a:ea typeface="Calibri"/>
                <a:cs typeface="Calibri"/>
                <a:sym typeface="Calibri"/>
              </a:rPr>
              <a:t>Designvärde</a:t>
            </a:r>
            <a:endParaRPr b="1" i="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På senare tid verkar "designtänkande" vara ett mycket återkommande modeord bland akademiker och proffs.</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I sin mest strömlinjeformade definition handlar designtänkande om kognitiva, tekniska och strategiska processer/uppgifter som leder till design/konstruktion av infrastrukturer, produkter och tjänster.</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Designtänkande kan också appliceras på "idéer som genererar värden". Referensmodellen för designtänkande som många inspireras av erbjuds av Design Thinking Lab vid Stanford University (vanligen kallad </a:t>
            </a:r>
            <a:r>
              <a:rPr lang="sv-SE" sz="1800" u="sng">
                <a:solidFill>
                  <a:schemeClr val="dk1"/>
                </a:solidFill>
                <a:latin typeface="Calibri"/>
                <a:ea typeface="Calibri"/>
                <a:cs typeface="Calibri"/>
                <a:sym typeface="Calibri"/>
                <a:hlinkClick r:id="rId5">
                  <a:extLst>
                    <a:ext uri="{A12FA001-AC4F-418D-AE19-62706E023703}">
                      <ahyp:hlinkClr val="tx"/>
                    </a:ext>
                  </a:extLst>
                </a:hlinkClick>
              </a:rPr>
              <a:t>d.school</a:t>
            </a:r>
            <a:r>
              <a:rPr lang="sv-SE" sz="1800">
                <a:solidFill>
                  <a:schemeClr val="dk1"/>
                </a:solidFill>
                <a:latin typeface="Calibri"/>
                <a:ea typeface="Calibri"/>
                <a:cs typeface="Calibri"/>
                <a:sym typeface="Calibri"/>
              </a:rPr>
              <a:t>)</a:t>
            </a:r>
            <a:endParaRPr/>
          </a:p>
        </p:txBody>
      </p:sp>
      <p:grpSp>
        <p:nvGrpSpPr>
          <p:cNvPr id="495" name="Google Shape;495;p28"/>
          <p:cNvGrpSpPr/>
          <p:nvPr/>
        </p:nvGrpSpPr>
        <p:grpSpPr>
          <a:xfrm>
            <a:off x="363315" y="222414"/>
            <a:ext cx="1361572" cy="349188"/>
            <a:chOff x="10604072" y="448487"/>
            <a:chExt cx="1361572" cy="349188"/>
          </a:xfrm>
        </p:grpSpPr>
        <p:sp>
          <p:nvSpPr>
            <p:cNvPr id="496" name="Google Shape;496;p28"/>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7" name="Google Shape;497;p28"/>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8" name="Google Shape;498;p28"/>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499" name="Google Shape;499;p28"/>
          <p:cNvPicPr preferRelativeResize="0"/>
          <p:nvPr/>
        </p:nvPicPr>
        <p:blipFill rotWithShape="1">
          <a:blip r:embed="rId6">
            <a:alphaModFix/>
          </a:blip>
          <a:srcRect b="0" l="0" r="0" t="0"/>
          <a:stretch/>
        </p:blipFill>
        <p:spPr>
          <a:xfrm>
            <a:off x="5597763" y="1576271"/>
            <a:ext cx="6137037" cy="4333246"/>
          </a:xfrm>
          <a:prstGeom prst="rect">
            <a:avLst/>
          </a:prstGeom>
          <a:noFill/>
          <a:ln>
            <a:noFill/>
          </a:ln>
        </p:spPr>
      </p:pic>
      <p:sp>
        <p:nvSpPr>
          <p:cNvPr id="500" name="Google Shape;500;p28"/>
          <p:cNvSpPr txBox="1"/>
          <p:nvPr/>
        </p:nvSpPr>
        <p:spPr>
          <a:xfrm>
            <a:off x="6374296" y="5814473"/>
            <a:ext cx="443947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v-SE" sz="1800">
                <a:solidFill>
                  <a:schemeClr val="dk1"/>
                </a:solidFill>
                <a:latin typeface="Calibri"/>
                <a:ea typeface="Calibri"/>
                <a:cs typeface="Calibri"/>
                <a:sym typeface="Calibri"/>
              </a:rPr>
              <a:t>Source: </a:t>
            </a:r>
            <a:r>
              <a:rPr lang="sv-SE" sz="1800" u="sng">
                <a:solidFill>
                  <a:schemeClr val="dk1"/>
                </a:solidFill>
                <a:latin typeface="Calibri"/>
                <a:ea typeface="Calibri"/>
                <a:cs typeface="Calibri"/>
                <a:sym typeface="Calibri"/>
                <a:hlinkClick r:id="rId7">
                  <a:extLst>
                    <a:ext uri="{A12FA001-AC4F-418D-AE19-62706E023703}">
                      <ahyp:hlinkClr val="tx"/>
                    </a:ext>
                  </a:extLst>
                </a:hlinkClick>
              </a:rPr>
              <a:t>https://dschool.stanford.edu/</a:t>
            </a:r>
            <a:r>
              <a:rPr lang="sv-SE" sz="1800">
                <a:solidFill>
                  <a:schemeClr val="dk1"/>
                </a:solidFill>
                <a:latin typeface="Calibri"/>
                <a:ea typeface="Calibri"/>
                <a:cs typeface="Calibri"/>
                <a:sym typeface="Calibri"/>
              </a:rPr>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id="505" name="Google Shape;505;p29"/>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506" name="Google Shape;506;p29"/>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507" name="Google Shape;507;p29"/>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508" name="Google Shape;508;p29"/>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3</a:t>
            </a:r>
            <a:endParaRPr b="1" sz="2400">
              <a:solidFill>
                <a:srgbClr val="FFC000"/>
              </a:solidFill>
              <a:latin typeface="Calibri"/>
              <a:ea typeface="Calibri"/>
              <a:cs typeface="Calibri"/>
              <a:sym typeface="Calibri"/>
            </a:endParaRPr>
          </a:p>
        </p:txBody>
      </p:sp>
      <p:sp>
        <p:nvSpPr>
          <p:cNvPr id="509" name="Google Shape;509;p29"/>
          <p:cNvSpPr txBox="1"/>
          <p:nvPr/>
        </p:nvSpPr>
        <p:spPr>
          <a:xfrm>
            <a:off x="363315" y="1576271"/>
            <a:ext cx="11213541" cy="455509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3 – 1.2 Kreativitet: </a:t>
            </a:r>
            <a:r>
              <a:rPr b="1" i="1" lang="sv-SE" sz="2000">
                <a:solidFill>
                  <a:srgbClr val="2F5496"/>
                </a:solidFill>
                <a:latin typeface="Calibri"/>
                <a:ea typeface="Calibri"/>
                <a:cs typeface="Calibri"/>
                <a:sym typeface="Calibri"/>
              </a:rPr>
              <a:t>Var innovativ</a:t>
            </a:r>
            <a:endParaRPr b="1" i="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i="1"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I litteraturen och i praktiken är det mycket vanligt att tala om fyra huvudtyper av innovation:</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lang="sv-SE" sz="1800">
                <a:solidFill>
                  <a:schemeClr val="dk1"/>
                </a:solidFill>
                <a:latin typeface="Calibri"/>
                <a:ea typeface="Calibri"/>
                <a:cs typeface="Calibri"/>
                <a:sym typeface="Calibri"/>
              </a:rPr>
              <a:t>INKREMENTELL: den vanligaste formen av innovation som kan observeras. Den består av redan kända teknologier – applicerade på en redan känd marknad – men uppdaterad med nya funktioner och egenskaper.</a:t>
            </a:r>
            <a:endParaRPr/>
          </a:p>
          <a:p>
            <a:pPr indent="-228600" lvl="0" marL="342900" marR="0" rtl="0" algn="just">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lang="sv-SE" sz="1800">
                <a:solidFill>
                  <a:schemeClr val="dk1"/>
                </a:solidFill>
                <a:latin typeface="Calibri"/>
                <a:ea typeface="Calibri"/>
                <a:cs typeface="Calibri"/>
                <a:sym typeface="Calibri"/>
              </a:rPr>
              <a:t>OMSTÖRTANDE: Omstörtande tekniker är inte lika vanliga som inkrementella teknologier, men är fortfarande mycket vanliga. Dessa är nya tekniker som tillämpas på redan kända marknader.</a:t>
            </a:r>
            <a:endParaRPr/>
          </a:p>
          <a:p>
            <a:pPr indent="-228600" lvl="0" marL="342900" marR="0" rtl="0" algn="just">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lang="sv-SE" sz="1800">
                <a:solidFill>
                  <a:schemeClr val="dk1"/>
                </a:solidFill>
                <a:latin typeface="Calibri"/>
                <a:ea typeface="Calibri"/>
                <a:cs typeface="Calibri"/>
                <a:sym typeface="Calibri"/>
              </a:rPr>
              <a:t>ARKITEKTONISK: Arkitektonisk teknik är något mer sofistikerad än inkrementell och omstörtande teknologi, eftersom konceptet innebär tillämpning och exploatering av befintlig teknik på nya marknader för att dra fördel av skalfördelar, omfattning och omfattning.</a:t>
            </a:r>
            <a:endParaRPr/>
          </a:p>
          <a:p>
            <a:pPr indent="-228600" lvl="0" marL="342900" marR="0" rtl="0" algn="just">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lang="sv-SE" sz="1800">
                <a:solidFill>
                  <a:schemeClr val="dk1"/>
                </a:solidFill>
                <a:latin typeface="Calibri"/>
                <a:ea typeface="Calibri"/>
                <a:cs typeface="Calibri"/>
                <a:sym typeface="Calibri"/>
              </a:rPr>
              <a:t>RADIKAL: tillkännagivande av innovation per definition. Ny teknik tillämpas på nya marknader.</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nvGrpSpPr>
          <p:cNvPr id="510" name="Google Shape;510;p29"/>
          <p:cNvGrpSpPr/>
          <p:nvPr/>
        </p:nvGrpSpPr>
        <p:grpSpPr>
          <a:xfrm>
            <a:off x="363315" y="222414"/>
            <a:ext cx="1361572" cy="349188"/>
            <a:chOff x="10604072" y="448487"/>
            <a:chExt cx="1361572" cy="349188"/>
          </a:xfrm>
        </p:grpSpPr>
        <p:sp>
          <p:nvSpPr>
            <p:cNvPr id="511" name="Google Shape;511;p29"/>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2" name="Google Shape;512;p29"/>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3" name="Google Shape;513;p29"/>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
          <p:cNvSpPr txBox="1"/>
          <p:nvPr/>
        </p:nvSpPr>
        <p:spPr>
          <a:xfrm>
            <a:off x="2823088" y="336847"/>
            <a:ext cx="7874855" cy="72424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4400"/>
              <a:buFont typeface="Arial"/>
              <a:buNone/>
            </a:pPr>
            <a:r>
              <a:rPr lang="sv-SE" sz="4400">
                <a:solidFill>
                  <a:schemeClr val="dk1"/>
                </a:solidFill>
                <a:latin typeface="Calibri"/>
                <a:ea typeface="Calibri"/>
                <a:cs typeface="Calibri"/>
                <a:sym typeface="Calibri"/>
              </a:rPr>
              <a:t>INDEX</a:t>
            </a:r>
            <a:endParaRPr/>
          </a:p>
          <a:p>
            <a:pPr indent="0" lvl="0" marL="0" marR="0" rtl="0" algn="ctr">
              <a:lnSpc>
                <a:spcPct val="90000"/>
              </a:lnSpc>
              <a:spcBef>
                <a:spcPts val="1000"/>
              </a:spcBef>
              <a:spcAft>
                <a:spcPts val="0"/>
              </a:spcAft>
              <a:buClr>
                <a:schemeClr val="dk1"/>
              </a:buClr>
              <a:buSzPts val="3600"/>
              <a:buFont typeface="Arial"/>
              <a:buNone/>
            </a:pPr>
            <a:r>
              <a:t/>
            </a:r>
            <a:endParaRPr sz="3600">
              <a:solidFill>
                <a:schemeClr val="dk1"/>
              </a:solidFill>
              <a:latin typeface="Calibri"/>
              <a:ea typeface="Calibri"/>
              <a:cs typeface="Calibri"/>
              <a:sym typeface="Calibri"/>
            </a:endParaRPr>
          </a:p>
        </p:txBody>
      </p:sp>
      <p:sp>
        <p:nvSpPr>
          <p:cNvPr id="146" name="Google Shape;146;p3"/>
          <p:cNvSpPr/>
          <p:nvPr/>
        </p:nvSpPr>
        <p:spPr>
          <a:xfrm>
            <a:off x="3027901" y="4128064"/>
            <a:ext cx="2160000" cy="108000"/>
          </a:xfrm>
          <a:prstGeom prst="roundRect">
            <a:avLst>
              <a:gd fmla="val 50000" name="adj"/>
            </a:avLst>
          </a:prstGeom>
          <a:solidFill>
            <a:srgbClr val="4EAE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3"/>
          <p:cNvSpPr/>
          <p:nvPr/>
        </p:nvSpPr>
        <p:spPr>
          <a:xfrm>
            <a:off x="4869617" y="3919882"/>
            <a:ext cx="2160000" cy="108000"/>
          </a:xfrm>
          <a:prstGeom prst="roundRect">
            <a:avLst>
              <a:gd fmla="val 50000" name="adj"/>
            </a:avLst>
          </a:prstGeom>
          <a:solidFill>
            <a:srgbClr val="266C9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p:txBody>
      </p:sp>
      <p:sp>
        <p:nvSpPr>
          <p:cNvPr id="148" name="Google Shape;148;p3"/>
          <p:cNvSpPr/>
          <p:nvPr/>
        </p:nvSpPr>
        <p:spPr>
          <a:xfrm>
            <a:off x="6711333" y="3721860"/>
            <a:ext cx="2160000" cy="108000"/>
          </a:xfrm>
          <a:prstGeom prst="roundRect">
            <a:avLst>
              <a:gd fmla="val 50000" name="adj"/>
            </a:avLst>
          </a:prstGeom>
          <a:solidFill>
            <a:srgbClr val="FFB5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p:txBody>
      </p:sp>
      <p:grpSp>
        <p:nvGrpSpPr>
          <p:cNvPr id="149" name="Google Shape;149;p3"/>
          <p:cNvGrpSpPr/>
          <p:nvPr/>
        </p:nvGrpSpPr>
        <p:grpSpPr>
          <a:xfrm>
            <a:off x="3114998" y="2335697"/>
            <a:ext cx="1607390" cy="984885"/>
            <a:chOff x="1704484" y="1766707"/>
            <a:chExt cx="1038452" cy="984885"/>
          </a:xfrm>
        </p:grpSpPr>
        <p:sp>
          <p:nvSpPr>
            <p:cNvPr id="150" name="Google Shape;150;p3"/>
            <p:cNvSpPr txBox="1"/>
            <p:nvPr/>
          </p:nvSpPr>
          <p:spPr>
            <a:xfrm>
              <a:off x="1724504" y="2012928"/>
              <a:ext cx="1018432"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rgbClr val="3F3F3F"/>
                  </a:solidFill>
                  <a:latin typeface="Calibri"/>
                  <a:ea typeface="Calibri"/>
                  <a:cs typeface="Calibri"/>
                  <a:sym typeface="Calibri"/>
                </a:rPr>
                <a:t>Policybakgrund och introduktion till EntreComp</a:t>
              </a:r>
              <a:endParaRPr sz="1400">
                <a:solidFill>
                  <a:srgbClr val="3F3F3F"/>
                </a:solidFill>
                <a:latin typeface="Calibri"/>
                <a:ea typeface="Calibri"/>
                <a:cs typeface="Calibri"/>
                <a:sym typeface="Calibri"/>
              </a:endParaRPr>
            </a:p>
          </p:txBody>
        </p:sp>
        <p:sp>
          <p:nvSpPr>
            <p:cNvPr id="151" name="Google Shape;151;p3"/>
            <p:cNvSpPr txBox="1"/>
            <p:nvPr/>
          </p:nvSpPr>
          <p:spPr>
            <a:xfrm>
              <a:off x="1704484" y="1766707"/>
              <a:ext cx="1023846" cy="338554"/>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sv-SE" sz="1600">
                  <a:solidFill>
                    <a:srgbClr val="3F3F3F"/>
                  </a:solidFill>
                  <a:latin typeface="Calibri"/>
                  <a:ea typeface="Calibri"/>
                  <a:cs typeface="Calibri"/>
                  <a:sym typeface="Calibri"/>
                </a:rPr>
                <a:t>Enhet 1</a:t>
              </a:r>
              <a:endParaRPr b="1" sz="1600">
                <a:solidFill>
                  <a:srgbClr val="3F3F3F"/>
                </a:solidFill>
                <a:latin typeface="Calibri"/>
                <a:ea typeface="Calibri"/>
                <a:cs typeface="Calibri"/>
                <a:sym typeface="Calibri"/>
              </a:endParaRPr>
            </a:p>
          </p:txBody>
        </p:sp>
      </p:grpSp>
      <p:cxnSp>
        <p:nvCxnSpPr>
          <p:cNvPr id="152" name="Google Shape;152;p3"/>
          <p:cNvCxnSpPr/>
          <p:nvPr/>
        </p:nvCxnSpPr>
        <p:spPr>
          <a:xfrm>
            <a:off x="3027901" y="2392868"/>
            <a:ext cx="10011" cy="1513622"/>
          </a:xfrm>
          <a:prstGeom prst="straightConnector1">
            <a:avLst/>
          </a:prstGeom>
          <a:noFill/>
          <a:ln cap="flat" cmpd="sng" w="19050">
            <a:solidFill>
              <a:srgbClr val="3F3F3F"/>
            </a:solidFill>
            <a:prstDash val="dash"/>
            <a:miter lim="800000"/>
            <a:headEnd len="med" w="med" type="oval"/>
            <a:tailEnd len="med" w="med" type="oval"/>
          </a:ln>
        </p:spPr>
      </p:cxnSp>
      <p:grpSp>
        <p:nvGrpSpPr>
          <p:cNvPr id="153" name="Google Shape;153;p3"/>
          <p:cNvGrpSpPr/>
          <p:nvPr/>
        </p:nvGrpSpPr>
        <p:grpSpPr>
          <a:xfrm>
            <a:off x="4876359" y="2151934"/>
            <a:ext cx="1772813" cy="766316"/>
            <a:chOff x="1652570" y="1784110"/>
            <a:chExt cx="1145323" cy="766316"/>
          </a:xfrm>
        </p:grpSpPr>
        <p:sp>
          <p:nvSpPr>
            <p:cNvPr id="154" name="Google Shape;154;p3"/>
            <p:cNvSpPr txBox="1"/>
            <p:nvPr/>
          </p:nvSpPr>
          <p:spPr>
            <a:xfrm>
              <a:off x="1677876" y="2027206"/>
              <a:ext cx="112001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rgbClr val="3F3F3F"/>
                  </a:solidFill>
                  <a:latin typeface="Calibri"/>
                  <a:ea typeface="Calibri"/>
                  <a:cs typeface="Calibri"/>
                  <a:sym typeface="Calibri"/>
                </a:rPr>
                <a:t>Guide till EntreComp: struktur och innehåll</a:t>
              </a:r>
              <a:endParaRPr sz="1400">
                <a:solidFill>
                  <a:srgbClr val="3F3F3F"/>
                </a:solidFill>
                <a:latin typeface="Calibri"/>
                <a:ea typeface="Calibri"/>
                <a:cs typeface="Calibri"/>
                <a:sym typeface="Calibri"/>
              </a:endParaRPr>
            </a:p>
          </p:txBody>
        </p:sp>
        <p:sp>
          <p:nvSpPr>
            <p:cNvPr id="155" name="Google Shape;155;p3"/>
            <p:cNvSpPr txBox="1"/>
            <p:nvPr/>
          </p:nvSpPr>
          <p:spPr>
            <a:xfrm>
              <a:off x="1652570" y="1784110"/>
              <a:ext cx="1023846" cy="338554"/>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sv-SE" sz="1600">
                  <a:solidFill>
                    <a:srgbClr val="3F3F3F"/>
                  </a:solidFill>
                  <a:latin typeface="Calibri"/>
                  <a:ea typeface="Calibri"/>
                  <a:cs typeface="Calibri"/>
                  <a:sym typeface="Calibri"/>
                </a:rPr>
                <a:t>Enhet 2</a:t>
              </a:r>
              <a:endParaRPr b="1" sz="1600">
                <a:solidFill>
                  <a:srgbClr val="3F3F3F"/>
                </a:solidFill>
                <a:latin typeface="Calibri"/>
                <a:ea typeface="Calibri"/>
                <a:cs typeface="Calibri"/>
                <a:sym typeface="Calibri"/>
              </a:endParaRPr>
            </a:p>
          </p:txBody>
        </p:sp>
      </p:grpSp>
      <p:cxnSp>
        <p:nvCxnSpPr>
          <p:cNvPr id="156" name="Google Shape;156;p3"/>
          <p:cNvCxnSpPr/>
          <p:nvPr/>
        </p:nvCxnSpPr>
        <p:spPr>
          <a:xfrm>
            <a:off x="4869617" y="2196099"/>
            <a:ext cx="10011" cy="1513622"/>
          </a:xfrm>
          <a:prstGeom prst="straightConnector1">
            <a:avLst/>
          </a:prstGeom>
          <a:noFill/>
          <a:ln cap="flat" cmpd="sng" w="19050">
            <a:solidFill>
              <a:srgbClr val="3F3F3F"/>
            </a:solidFill>
            <a:prstDash val="dash"/>
            <a:miter lim="800000"/>
            <a:headEnd len="med" w="med" type="oval"/>
            <a:tailEnd len="med" w="med" type="oval"/>
          </a:ln>
        </p:spPr>
      </p:cxnSp>
      <p:grpSp>
        <p:nvGrpSpPr>
          <p:cNvPr id="157" name="Google Shape;157;p3"/>
          <p:cNvGrpSpPr/>
          <p:nvPr/>
        </p:nvGrpSpPr>
        <p:grpSpPr>
          <a:xfrm>
            <a:off x="6760515" y="1891528"/>
            <a:ext cx="2487988" cy="811278"/>
            <a:chOff x="1688414" y="1724870"/>
            <a:chExt cx="1054522" cy="811278"/>
          </a:xfrm>
        </p:grpSpPr>
        <p:sp>
          <p:nvSpPr>
            <p:cNvPr id="158" name="Google Shape;158;p3"/>
            <p:cNvSpPr txBox="1"/>
            <p:nvPr/>
          </p:nvSpPr>
          <p:spPr>
            <a:xfrm>
              <a:off x="1724504" y="2012928"/>
              <a:ext cx="101843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rgbClr val="3F3F3F"/>
                  </a:solidFill>
                  <a:latin typeface="Calibri"/>
                  <a:ea typeface="Calibri"/>
                  <a:cs typeface="Calibri"/>
                  <a:sym typeface="Calibri"/>
                </a:rPr>
                <a:t>“IDÉ &amp; MÖJLIGHETER-detaljerad uppdelning</a:t>
              </a:r>
              <a:endParaRPr sz="1400">
                <a:solidFill>
                  <a:srgbClr val="3F3F3F"/>
                </a:solidFill>
                <a:latin typeface="Calibri"/>
                <a:ea typeface="Calibri"/>
                <a:cs typeface="Calibri"/>
                <a:sym typeface="Calibri"/>
              </a:endParaRPr>
            </a:p>
          </p:txBody>
        </p:sp>
        <p:sp>
          <p:nvSpPr>
            <p:cNvPr id="159" name="Google Shape;159;p3"/>
            <p:cNvSpPr txBox="1"/>
            <p:nvPr/>
          </p:nvSpPr>
          <p:spPr>
            <a:xfrm>
              <a:off x="1688414" y="1724870"/>
              <a:ext cx="1023846" cy="338554"/>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sv-SE" sz="1600">
                  <a:solidFill>
                    <a:srgbClr val="3F3F3F"/>
                  </a:solidFill>
                  <a:latin typeface="Calibri"/>
                  <a:ea typeface="Calibri"/>
                  <a:cs typeface="Calibri"/>
                  <a:sym typeface="Calibri"/>
                </a:rPr>
                <a:t>Enhet 3</a:t>
              </a:r>
              <a:endParaRPr b="1" sz="1600">
                <a:solidFill>
                  <a:srgbClr val="3F3F3F"/>
                </a:solidFill>
                <a:latin typeface="Calibri"/>
                <a:ea typeface="Calibri"/>
                <a:cs typeface="Calibri"/>
                <a:sym typeface="Calibri"/>
              </a:endParaRPr>
            </a:p>
          </p:txBody>
        </p:sp>
      </p:grpSp>
      <p:cxnSp>
        <p:nvCxnSpPr>
          <p:cNvPr id="160" name="Google Shape;160;p3"/>
          <p:cNvCxnSpPr/>
          <p:nvPr/>
        </p:nvCxnSpPr>
        <p:spPr>
          <a:xfrm>
            <a:off x="6711333" y="1999328"/>
            <a:ext cx="10011" cy="1513622"/>
          </a:xfrm>
          <a:prstGeom prst="straightConnector1">
            <a:avLst/>
          </a:prstGeom>
          <a:noFill/>
          <a:ln cap="flat" cmpd="sng" w="19050">
            <a:solidFill>
              <a:srgbClr val="3F3F3F"/>
            </a:solidFill>
            <a:prstDash val="dash"/>
            <a:miter lim="800000"/>
            <a:headEnd len="med" w="med" type="oval"/>
            <a:tailEnd len="med" w="med" type="oval"/>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pic>
        <p:nvPicPr>
          <p:cNvPr id="518" name="Google Shape;518;p30"/>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519" name="Google Shape;519;p30"/>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520" name="Google Shape;520;p30"/>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521" name="Google Shape;521;p30"/>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3</a:t>
            </a:r>
            <a:endParaRPr b="1" sz="2400">
              <a:solidFill>
                <a:srgbClr val="FFC000"/>
              </a:solidFill>
              <a:latin typeface="Calibri"/>
              <a:ea typeface="Calibri"/>
              <a:cs typeface="Calibri"/>
              <a:sym typeface="Calibri"/>
            </a:endParaRPr>
          </a:p>
        </p:txBody>
      </p:sp>
      <p:sp>
        <p:nvSpPr>
          <p:cNvPr id="522" name="Google Shape;522;p30"/>
          <p:cNvSpPr txBox="1"/>
          <p:nvPr/>
        </p:nvSpPr>
        <p:spPr>
          <a:xfrm>
            <a:off x="363315" y="1576271"/>
            <a:ext cx="11213541" cy="40010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4 – 1.3 Vision: </a:t>
            </a:r>
            <a:r>
              <a:rPr b="1" i="1" lang="sv-SE" sz="2000">
                <a:solidFill>
                  <a:srgbClr val="2F5496"/>
                </a:solidFill>
                <a:latin typeface="Calibri"/>
                <a:ea typeface="Calibri"/>
                <a:cs typeface="Calibri"/>
                <a:sym typeface="Calibri"/>
              </a:rPr>
              <a:t>Fantisera</a:t>
            </a:r>
            <a:endParaRPr b="1" i="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Som vissa har sagt, fantasi är viktigare än kunskap...</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Det finns otaliga sätt på vilka fantasin gäller entreprenörskap och företagsledning. Fantasi omfattar många av de färdigheter och trådar som ingår i EntreComp.</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Individuellt sett kan fantasi tolkas som förmågan att:</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sv-SE" sz="1800">
                <a:solidFill>
                  <a:schemeClr val="dk1"/>
                </a:solidFill>
                <a:latin typeface="Calibri"/>
                <a:ea typeface="Calibri"/>
                <a:cs typeface="Calibri"/>
                <a:sym typeface="Calibri"/>
              </a:rPr>
              <a:t>Skapa önskvärda framtidsscenarier för både organisationen och omgivande samhällen</a:t>
            </a:r>
            <a:endParaRPr/>
          </a:p>
          <a:p>
            <a:pPr indent="-285750" lvl="0" marL="285750" marR="0" rtl="0" algn="just">
              <a:spcBef>
                <a:spcPts val="0"/>
              </a:spcBef>
              <a:spcAft>
                <a:spcPts val="0"/>
              </a:spcAft>
              <a:buClr>
                <a:schemeClr val="dk1"/>
              </a:buClr>
              <a:buSzPts val="1800"/>
              <a:buFont typeface="Arial"/>
              <a:buChar char="•"/>
            </a:pPr>
            <a:r>
              <a:rPr lang="sv-SE" sz="1800">
                <a:solidFill>
                  <a:schemeClr val="dk1"/>
                </a:solidFill>
                <a:latin typeface="Calibri"/>
                <a:ea typeface="Calibri"/>
                <a:cs typeface="Calibri"/>
                <a:sym typeface="Calibri"/>
              </a:rPr>
              <a:t>Definiera en strategisk vision för organisationen och värdet av dess erbjudande</a:t>
            </a:r>
            <a:endParaRPr/>
          </a:p>
          <a:p>
            <a:pPr indent="-285750" lvl="0" marL="285750" marR="0" rtl="0" algn="just">
              <a:spcBef>
                <a:spcPts val="0"/>
              </a:spcBef>
              <a:spcAft>
                <a:spcPts val="0"/>
              </a:spcAft>
              <a:buClr>
                <a:schemeClr val="dk1"/>
              </a:buClr>
              <a:buSzPts val="1800"/>
              <a:buFont typeface="Arial"/>
              <a:buChar char="•"/>
            </a:pPr>
            <a:r>
              <a:rPr lang="sv-SE" sz="1800">
                <a:solidFill>
                  <a:schemeClr val="dk1"/>
                </a:solidFill>
                <a:latin typeface="Calibri"/>
                <a:ea typeface="Calibri"/>
                <a:cs typeface="Calibri"/>
                <a:sym typeface="Calibri"/>
              </a:rPr>
              <a:t>Förutsäga de långsiktiga effekterna av dess aktiviteter och processer</a:t>
            </a:r>
            <a:endParaRPr/>
          </a:p>
          <a:p>
            <a:pPr indent="-285750" lvl="0" marL="285750" marR="0" rtl="0" algn="just">
              <a:spcBef>
                <a:spcPts val="0"/>
              </a:spcBef>
              <a:spcAft>
                <a:spcPts val="0"/>
              </a:spcAft>
              <a:buClr>
                <a:schemeClr val="dk1"/>
              </a:buClr>
              <a:buSzPts val="1800"/>
              <a:buFont typeface="Arial"/>
              <a:buChar char="•"/>
            </a:pPr>
            <a:r>
              <a:rPr lang="sv-SE" sz="1800">
                <a:solidFill>
                  <a:schemeClr val="dk1"/>
                </a:solidFill>
                <a:latin typeface="Calibri"/>
                <a:ea typeface="Calibri"/>
                <a:cs typeface="Calibri"/>
                <a:sym typeface="Calibri"/>
              </a:rPr>
              <a:t>Utvärdera och jämför två eller flera möjliga scenarier samtidigt</a:t>
            </a:r>
            <a:endParaRPr/>
          </a:p>
          <a:p>
            <a:pPr indent="-285750" lvl="0" marL="285750" marR="0" rtl="0" algn="just">
              <a:spcBef>
                <a:spcPts val="0"/>
              </a:spcBef>
              <a:spcAft>
                <a:spcPts val="0"/>
              </a:spcAft>
              <a:buClr>
                <a:schemeClr val="dk1"/>
              </a:buClr>
              <a:buSzPts val="1800"/>
              <a:buFont typeface="Arial"/>
              <a:buChar char="•"/>
            </a:pPr>
            <a:r>
              <a:rPr lang="sv-SE" sz="1800">
                <a:solidFill>
                  <a:schemeClr val="dk1"/>
                </a:solidFill>
                <a:latin typeface="Calibri"/>
                <a:ea typeface="Calibri"/>
                <a:cs typeface="Calibri"/>
                <a:sym typeface="Calibri"/>
              </a:rPr>
              <a:t>Utveckla riskhanteringsplaner och konsekventa motåtgärder</a:t>
            </a:r>
            <a:endParaRPr sz="1800">
              <a:solidFill>
                <a:schemeClr val="dk1"/>
              </a:solidFill>
              <a:latin typeface="Calibri"/>
              <a:ea typeface="Calibri"/>
              <a:cs typeface="Calibri"/>
              <a:sym typeface="Calibri"/>
            </a:endParaRPr>
          </a:p>
        </p:txBody>
      </p:sp>
      <p:grpSp>
        <p:nvGrpSpPr>
          <p:cNvPr id="523" name="Google Shape;523;p30"/>
          <p:cNvGrpSpPr/>
          <p:nvPr/>
        </p:nvGrpSpPr>
        <p:grpSpPr>
          <a:xfrm>
            <a:off x="363315" y="222414"/>
            <a:ext cx="1361572" cy="349188"/>
            <a:chOff x="10604072" y="448487"/>
            <a:chExt cx="1361572" cy="349188"/>
          </a:xfrm>
        </p:grpSpPr>
        <p:sp>
          <p:nvSpPr>
            <p:cNvPr id="524" name="Google Shape;524;p30"/>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25" name="Google Shape;525;p30"/>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30"/>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pic>
        <p:nvPicPr>
          <p:cNvPr id="531" name="Google Shape;531;p31"/>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532" name="Google Shape;532;p31"/>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533" name="Google Shape;533;p31"/>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534" name="Google Shape;534;p31"/>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3</a:t>
            </a:r>
            <a:endParaRPr b="1" sz="2400">
              <a:solidFill>
                <a:srgbClr val="FFC000"/>
              </a:solidFill>
              <a:latin typeface="Calibri"/>
              <a:ea typeface="Calibri"/>
              <a:cs typeface="Calibri"/>
              <a:sym typeface="Calibri"/>
            </a:endParaRPr>
          </a:p>
        </p:txBody>
      </p:sp>
      <p:sp>
        <p:nvSpPr>
          <p:cNvPr id="535" name="Google Shape;535;p31"/>
          <p:cNvSpPr txBox="1"/>
          <p:nvPr/>
        </p:nvSpPr>
        <p:spPr>
          <a:xfrm>
            <a:off x="363315" y="1576271"/>
            <a:ext cx="11213541" cy="427809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4 – 1.3 Vision: </a:t>
            </a:r>
            <a:r>
              <a:rPr b="1" i="1" lang="sv-SE" sz="2000">
                <a:solidFill>
                  <a:srgbClr val="2F5496"/>
                </a:solidFill>
                <a:latin typeface="Calibri"/>
                <a:ea typeface="Calibri"/>
                <a:cs typeface="Calibri"/>
                <a:sym typeface="Calibri"/>
              </a:rPr>
              <a:t>Tänk strategiskt</a:t>
            </a:r>
            <a:endParaRPr b="1" i="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Strategiskt tänkande kan potentiellt tillämpas på alla EntreComp-färdigheter eftersom det är en av de mest transversella och tvärfunktionella färdigheter man kan utveckla.</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En strategisk vision är utformad för att erbjuda värden för alla, för att skapa konsensus och en känsla av tillhörighet till saken, samt en inkluderande uppfattning om det omgivande ekosystemet.</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Strategiskt tänkande innebär att kunna styra åtgärder på ett sådant sätt att proaktivt bidra till att önskade resultat uppstår. Uppenbarligen leder detta till utvecklingen av en sammanhållen arbetsplan som kan generera de förväntade resultaten.</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Ur affärsmässig synvinkel innebär det också att inte lämna något åt ​​slumpen: sätt upp realistiskt uppnåbara, stimulerande och motiverande mål för dig själv, mät dina prestationer, jämför dina resultat med kvalitativa standarder, tillämpa lämpliga justeringar (om nödvändigt).</a:t>
            </a:r>
            <a:endParaRPr sz="1800">
              <a:solidFill>
                <a:schemeClr val="dk1"/>
              </a:solidFill>
              <a:latin typeface="Calibri"/>
              <a:ea typeface="Calibri"/>
              <a:cs typeface="Calibri"/>
              <a:sym typeface="Calibri"/>
            </a:endParaRPr>
          </a:p>
        </p:txBody>
      </p:sp>
      <p:grpSp>
        <p:nvGrpSpPr>
          <p:cNvPr id="536" name="Google Shape;536;p31"/>
          <p:cNvGrpSpPr/>
          <p:nvPr/>
        </p:nvGrpSpPr>
        <p:grpSpPr>
          <a:xfrm>
            <a:off x="363315" y="222414"/>
            <a:ext cx="1361572" cy="349188"/>
            <a:chOff x="10604072" y="448487"/>
            <a:chExt cx="1361572" cy="349188"/>
          </a:xfrm>
        </p:grpSpPr>
        <p:sp>
          <p:nvSpPr>
            <p:cNvPr id="537" name="Google Shape;537;p31"/>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38" name="Google Shape;538;p31"/>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39" name="Google Shape;539;p31"/>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pic>
        <p:nvPicPr>
          <p:cNvPr id="544" name="Google Shape;544;p32"/>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545" name="Google Shape;545;p32"/>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546" name="Google Shape;546;p32"/>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547" name="Google Shape;547;p32"/>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3</a:t>
            </a:r>
            <a:endParaRPr b="1" sz="2400">
              <a:solidFill>
                <a:srgbClr val="FFC000"/>
              </a:solidFill>
              <a:latin typeface="Calibri"/>
              <a:ea typeface="Calibri"/>
              <a:cs typeface="Calibri"/>
              <a:sym typeface="Calibri"/>
            </a:endParaRPr>
          </a:p>
        </p:txBody>
      </p:sp>
      <p:sp>
        <p:nvSpPr>
          <p:cNvPr id="548" name="Google Shape;548;p32"/>
          <p:cNvSpPr txBox="1"/>
          <p:nvPr/>
        </p:nvSpPr>
        <p:spPr>
          <a:xfrm>
            <a:off x="363315" y="1576271"/>
            <a:ext cx="11213541" cy="2893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4 – 1.3 Vision: </a:t>
            </a:r>
            <a:r>
              <a:rPr b="1" i="1" lang="sv-SE" sz="2000">
                <a:solidFill>
                  <a:srgbClr val="2F5496"/>
                </a:solidFill>
                <a:latin typeface="Calibri"/>
                <a:ea typeface="Calibri"/>
                <a:cs typeface="Calibri"/>
                <a:sym typeface="Calibri"/>
              </a:rPr>
              <a:t>Vägen dit</a:t>
            </a:r>
            <a:endParaRPr b="1" i="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Det här handlar egentligen om att skapa förutsättningar för att omvandla planer och visioner till konkreta handlingar.</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I detta skede går entreprenörer tillbaka till sin ritbord och främjar förändringar, revideringar och granskningar av det som tidigare diskuterats, baserat på resultat och resultat från en pågående cykel av designtänkande. Entreprenörer tar sig tid att färdigställa färdplanen för sina prestationer och öppnar sig för konstruktiv feedback från externa synpunkter.</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De identifierar inte bara varje förändring som kan behövas, utan tillämpar dem så att dessa förändringar faktiskt implementeras, fortfarande med en mycket tydlig bild i åtanke om vart de rör sig och varför.</a:t>
            </a:r>
            <a:endParaRPr sz="1800">
              <a:solidFill>
                <a:schemeClr val="dk1"/>
              </a:solidFill>
              <a:latin typeface="Calibri"/>
              <a:ea typeface="Calibri"/>
              <a:cs typeface="Calibri"/>
              <a:sym typeface="Calibri"/>
            </a:endParaRPr>
          </a:p>
        </p:txBody>
      </p:sp>
      <p:grpSp>
        <p:nvGrpSpPr>
          <p:cNvPr id="549" name="Google Shape;549;p32"/>
          <p:cNvGrpSpPr/>
          <p:nvPr/>
        </p:nvGrpSpPr>
        <p:grpSpPr>
          <a:xfrm>
            <a:off x="363315" y="222414"/>
            <a:ext cx="1361572" cy="349188"/>
            <a:chOff x="10604072" y="448487"/>
            <a:chExt cx="1361572" cy="349188"/>
          </a:xfrm>
        </p:grpSpPr>
        <p:sp>
          <p:nvSpPr>
            <p:cNvPr id="550" name="Google Shape;550;p32"/>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51" name="Google Shape;551;p32"/>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32"/>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pic>
        <p:nvPicPr>
          <p:cNvPr id="557" name="Google Shape;557;p33"/>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558" name="Google Shape;558;p33"/>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559" name="Google Shape;559;p33"/>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560" name="Google Shape;560;p33"/>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3</a:t>
            </a:r>
            <a:endParaRPr b="1" sz="2400">
              <a:solidFill>
                <a:srgbClr val="FFC000"/>
              </a:solidFill>
              <a:latin typeface="Calibri"/>
              <a:ea typeface="Calibri"/>
              <a:cs typeface="Calibri"/>
              <a:sym typeface="Calibri"/>
            </a:endParaRPr>
          </a:p>
        </p:txBody>
      </p:sp>
      <p:sp>
        <p:nvSpPr>
          <p:cNvPr id="561" name="Google Shape;561;p33"/>
          <p:cNvSpPr txBox="1"/>
          <p:nvPr/>
        </p:nvSpPr>
        <p:spPr>
          <a:xfrm>
            <a:off x="363315" y="1576271"/>
            <a:ext cx="11213541" cy="334264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5 – 1.4 Värdera idéer: </a:t>
            </a:r>
            <a:r>
              <a:rPr b="1" i="1" lang="sv-SE" sz="2000">
                <a:solidFill>
                  <a:srgbClr val="2F5496"/>
                </a:solidFill>
                <a:latin typeface="Calibri"/>
                <a:ea typeface="Calibri"/>
                <a:cs typeface="Calibri"/>
                <a:sym typeface="Calibri"/>
              </a:rPr>
              <a:t>Inse värdet av idéer</a:t>
            </a:r>
            <a:endParaRPr/>
          </a:p>
          <a:p>
            <a:pPr indent="0" lvl="0" marL="0" marR="0" rtl="0" algn="just">
              <a:spcBef>
                <a:spcPts val="0"/>
              </a:spcBef>
              <a:spcAft>
                <a:spcPts val="0"/>
              </a:spcAft>
              <a:buNone/>
            </a:pPr>
            <a:r>
              <a:t/>
            </a:r>
            <a:endParaRPr i="1" sz="1800">
              <a:solidFill>
                <a:schemeClr val="dk1"/>
              </a:solidFill>
              <a:latin typeface="Calibri"/>
              <a:ea typeface="Calibri"/>
              <a:cs typeface="Calibri"/>
              <a:sym typeface="Calibri"/>
            </a:endParaRPr>
          </a:p>
          <a:p>
            <a:pPr indent="0" lvl="0" marL="0" marR="0" rtl="0" algn="l">
              <a:lnSpc>
                <a:spcPct val="107000"/>
              </a:lnSpc>
              <a:spcBef>
                <a:spcPts val="0"/>
              </a:spcBef>
              <a:spcAft>
                <a:spcPts val="0"/>
              </a:spcAft>
              <a:buNone/>
            </a:pPr>
            <a:r>
              <a:rPr lang="sv-SE" sz="1800">
                <a:solidFill>
                  <a:schemeClr val="dk1"/>
                </a:solidFill>
                <a:latin typeface="Calibri"/>
                <a:ea typeface="Calibri"/>
                <a:cs typeface="Calibri"/>
                <a:sym typeface="Calibri"/>
              </a:rPr>
              <a:t>Detta steg representerar "säljargumentet" för affärsidén och värdeerbjudandet.</a:t>
            </a:r>
            <a:endParaRPr/>
          </a:p>
          <a:p>
            <a:pPr indent="0" lvl="0" marL="0" marR="0" rtl="0" algn="l">
              <a:lnSpc>
                <a:spcPct val="107000"/>
              </a:lnSpc>
              <a:spcBef>
                <a:spcPts val="800"/>
              </a:spcBef>
              <a:spcAft>
                <a:spcPts val="0"/>
              </a:spcAft>
              <a:buNone/>
            </a:pPr>
            <a:r>
              <a:rPr lang="sv-SE" sz="1800">
                <a:solidFill>
                  <a:schemeClr val="dk1"/>
                </a:solidFill>
                <a:latin typeface="Calibri"/>
                <a:ea typeface="Calibri"/>
                <a:cs typeface="Calibri"/>
                <a:sym typeface="Calibri"/>
              </a:rPr>
              <a:t>Entreprenörer kan berätta om sin organisation för att skapa stor entusiasm hos andra. Detta berättande har mycket kraftfulla implikationer när till exempel entreprenörer möter viktiga offentliga aktörer och/eller privata investerare ansikte mot ansikte.</a:t>
            </a:r>
            <a:endParaRPr/>
          </a:p>
          <a:p>
            <a:pPr indent="0" lvl="0" marL="0" marR="0" rtl="0" algn="l">
              <a:lnSpc>
                <a:spcPct val="107000"/>
              </a:lnSpc>
              <a:spcBef>
                <a:spcPts val="800"/>
              </a:spcBef>
              <a:spcAft>
                <a:spcPts val="0"/>
              </a:spcAft>
              <a:buNone/>
            </a:pPr>
            <a:r>
              <a:rPr lang="sv-SE" sz="1800">
                <a:solidFill>
                  <a:schemeClr val="dk1"/>
                </a:solidFill>
                <a:latin typeface="Calibri"/>
                <a:ea typeface="Calibri"/>
                <a:cs typeface="Calibri"/>
                <a:sym typeface="Calibri"/>
              </a:rPr>
              <a:t>Idéernas värde beror på hur de kan skapa värde, för organisationen och för alla inblandade (dvs anställda och samhället som helhet).</a:t>
            </a:r>
            <a:endParaRPr/>
          </a:p>
          <a:p>
            <a:pPr indent="0" lvl="0" marL="0" marR="0" rtl="0" algn="l">
              <a:lnSpc>
                <a:spcPct val="107000"/>
              </a:lnSpc>
              <a:spcBef>
                <a:spcPts val="800"/>
              </a:spcBef>
              <a:spcAft>
                <a:spcPts val="0"/>
              </a:spcAft>
              <a:buNone/>
            </a:pPr>
            <a:r>
              <a:rPr lang="sv-SE" sz="1800">
                <a:solidFill>
                  <a:schemeClr val="dk1"/>
                </a:solidFill>
                <a:latin typeface="Calibri"/>
                <a:ea typeface="Calibri"/>
                <a:cs typeface="Calibri"/>
                <a:sym typeface="Calibri"/>
              </a:rPr>
              <a:t>Organisationens lönsamhet beror på affärsmodellen, som genom att forma och förstärka organisationens erbjudande bidrar till dess prestation mätt i processeffektivitet, resultat, sociala fördelar.</a:t>
            </a:r>
            <a:endParaRPr/>
          </a:p>
        </p:txBody>
      </p:sp>
      <p:grpSp>
        <p:nvGrpSpPr>
          <p:cNvPr id="562" name="Google Shape;562;p33"/>
          <p:cNvGrpSpPr/>
          <p:nvPr/>
        </p:nvGrpSpPr>
        <p:grpSpPr>
          <a:xfrm>
            <a:off x="363315" y="222414"/>
            <a:ext cx="1361572" cy="349188"/>
            <a:chOff x="10604072" y="448487"/>
            <a:chExt cx="1361572" cy="349188"/>
          </a:xfrm>
        </p:grpSpPr>
        <p:sp>
          <p:nvSpPr>
            <p:cNvPr id="563" name="Google Shape;563;p33"/>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64" name="Google Shape;564;p33"/>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65" name="Google Shape;565;p33"/>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pic>
        <p:nvPicPr>
          <p:cNvPr id="570" name="Google Shape;570;p34"/>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571" name="Google Shape;571;p34"/>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572" name="Google Shape;572;p34"/>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573" name="Google Shape;573;p34"/>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3</a:t>
            </a:r>
            <a:endParaRPr b="1" sz="2400">
              <a:solidFill>
                <a:srgbClr val="FFC000"/>
              </a:solidFill>
              <a:latin typeface="Calibri"/>
              <a:ea typeface="Calibri"/>
              <a:cs typeface="Calibri"/>
              <a:sym typeface="Calibri"/>
            </a:endParaRPr>
          </a:p>
        </p:txBody>
      </p:sp>
      <p:sp>
        <p:nvSpPr>
          <p:cNvPr id="574" name="Google Shape;574;p34"/>
          <p:cNvSpPr txBox="1"/>
          <p:nvPr/>
        </p:nvSpPr>
        <p:spPr>
          <a:xfrm>
            <a:off x="363315" y="1576271"/>
            <a:ext cx="11213541" cy="34470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5 – 1.4 Värdera idéer: </a:t>
            </a:r>
            <a:r>
              <a:rPr b="1" i="1" lang="sv-SE" sz="2000">
                <a:solidFill>
                  <a:srgbClr val="2F5496"/>
                </a:solidFill>
                <a:latin typeface="Calibri"/>
                <a:ea typeface="Calibri"/>
                <a:cs typeface="Calibri"/>
                <a:sym typeface="Calibri"/>
              </a:rPr>
              <a:t>Dela och skydda idéer</a:t>
            </a:r>
            <a:endParaRPr/>
          </a:p>
          <a:p>
            <a:pPr indent="0" lvl="0" marL="0" marR="0" rtl="0" algn="just">
              <a:spcBef>
                <a:spcPts val="0"/>
              </a:spcBef>
              <a:spcAft>
                <a:spcPts val="0"/>
              </a:spcAft>
              <a:buNone/>
            </a:pPr>
            <a:r>
              <a:t/>
            </a:r>
            <a:endParaRPr i="1"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Teoretiskt sett är det möjligt att dela upp kompetens i två delar, en för "dela" och en för "skydda":</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b="1" lang="sv-SE" sz="1800">
                <a:solidFill>
                  <a:schemeClr val="dk1"/>
                </a:solidFill>
                <a:latin typeface="Calibri"/>
                <a:ea typeface="Calibri"/>
                <a:cs typeface="Calibri"/>
                <a:sym typeface="Calibri"/>
              </a:rPr>
              <a:t>Dela: </a:t>
            </a:r>
            <a:r>
              <a:rPr lang="sv-SE" sz="1800">
                <a:solidFill>
                  <a:schemeClr val="dk1"/>
                </a:solidFill>
                <a:latin typeface="Calibri"/>
                <a:ea typeface="Calibri"/>
                <a:cs typeface="Calibri"/>
                <a:sym typeface="Calibri"/>
              </a:rPr>
              <a:t>PR, nätverkande. Med andra ord, kommunicera varumärkets värderingar utåt. Det allra första målet representeras naturligtvis av (potentiella) kunder, men entreprenörer glömmer aldrig vikten av att etablera sitt varumärke – och värdet av deras erbjudande – för relevanta tredje parter som kan ha en mycket betydande inverkan på organisationens prestation, som t.ex. som offentliga myndigheter, finansiella mellanhänder, civilsamhället i stort, intressegrupper från tredje sektorn osv.</a:t>
            </a:r>
            <a:endParaRPr/>
          </a:p>
          <a:p>
            <a:pPr indent="-228600" lvl="0" marL="342900" marR="0" rtl="0" algn="just">
              <a:spcBef>
                <a:spcPts val="0"/>
              </a:spcBef>
              <a:spcAft>
                <a:spcPts val="0"/>
              </a:spcAft>
              <a:buClr>
                <a:schemeClr val="dk1"/>
              </a:buClr>
              <a:buSzPts val="1800"/>
              <a:buFont typeface="Calibri"/>
              <a:buNone/>
            </a:pPr>
            <a:r>
              <a:t/>
            </a:r>
            <a:endParaRPr b="1"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b="1" lang="sv-SE" sz="1800">
                <a:solidFill>
                  <a:schemeClr val="dk1"/>
                </a:solidFill>
                <a:latin typeface="Calibri"/>
                <a:ea typeface="Calibri"/>
                <a:cs typeface="Calibri"/>
                <a:sym typeface="Calibri"/>
              </a:rPr>
              <a:t>Skydda: </a:t>
            </a:r>
            <a:r>
              <a:rPr lang="sv-SE" sz="1800">
                <a:solidFill>
                  <a:schemeClr val="dk1"/>
                </a:solidFill>
                <a:latin typeface="Calibri"/>
                <a:ea typeface="Calibri"/>
                <a:cs typeface="Calibri"/>
                <a:sym typeface="Calibri"/>
              </a:rPr>
              <a:t>entreprenörer bör åtminstone bekanta sig med grunderna för upphovsrätt och de många former av licenstagare som gäller för den privata marknaden.</a:t>
            </a:r>
            <a:endParaRPr sz="1800">
              <a:solidFill>
                <a:schemeClr val="dk1"/>
              </a:solidFill>
              <a:latin typeface="Calibri"/>
              <a:ea typeface="Calibri"/>
              <a:cs typeface="Calibri"/>
              <a:sym typeface="Calibri"/>
            </a:endParaRPr>
          </a:p>
        </p:txBody>
      </p:sp>
      <p:grpSp>
        <p:nvGrpSpPr>
          <p:cNvPr id="575" name="Google Shape;575;p34"/>
          <p:cNvGrpSpPr/>
          <p:nvPr/>
        </p:nvGrpSpPr>
        <p:grpSpPr>
          <a:xfrm>
            <a:off x="363315" y="222414"/>
            <a:ext cx="1361572" cy="349188"/>
            <a:chOff x="10604072" y="448487"/>
            <a:chExt cx="1361572" cy="349188"/>
          </a:xfrm>
        </p:grpSpPr>
        <p:sp>
          <p:nvSpPr>
            <p:cNvPr id="576" name="Google Shape;576;p34"/>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77" name="Google Shape;577;p34"/>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78" name="Google Shape;578;p34"/>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pic>
        <p:nvPicPr>
          <p:cNvPr id="583" name="Google Shape;583;p35"/>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584" name="Google Shape;584;p35"/>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585" name="Google Shape;585;p35"/>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586" name="Google Shape;586;p35"/>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3</a:t>
            </a:r>
            <a:endParaRPr b="1" sz="2400">
              <a:solidFill>
                <a:srgbClr val="FFC000"/>
              </a:solidFill>
              <a:latin typeface="Calibri"/>
              <a:ea typeface="Calibri"/>
              <a:cs typeface="Calibri"/>
              <a:sym typeface="Calibri"/>
            </a:endParaRPr>
          </a:p>
        </p:txBody>
      </p:sp>
      <p:sp>
        <p:nvSpPr>
          <p:cNvPr id="587" name="Google Shape;587;p35"/>
          <p:cNvSpPr txBox="1"/>
          <p:nvPr/>
        </p:nvSpPr>
        <p:spPr>
          <a:xfrm>
            <a:off x="363315" y="1576271"/>
            <a:ext cx="11213400" cy="4278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6 – 1.5 Etiskt och hållbart tänkande: </a:t>
            </a:r>
            <a:r>
              <a:rPr b="1" i="1" lang="sv-SE" sz="2000">
                <a:solidFill>
                  <a:srgbClr val="2F5496"/>
                </a:solidFill>
                <a:latin typeface="Calibri"/>
                <a:ea typeface="Calibri"/>
                <a:cs typeface="Calibri"/>
                <a:sym typeface="Calibri"/>
              </a:rPr>
              <a:t>Uppträd etiskt</a:t>
            </a:r>
            <a:endParaRPr b="1" i="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Etik är ett genomgående ämne inom företagsledning. Det finns inte en enda funktion/dimension av entreprenörskap som inte kan kopplas till etik. I detta sammanhang översätts etiskt tänkande till att agera i överensstämmelse med moraliska principer, till och med framför all vinstdriven logik.</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Etikstyrda beslutsprocesser kommer alltid att råda över eventuella inkomstskapande resonemang. Idag är diskussionerna med fokus på företagens sociala ansvar lika relevanta som någonsin eftersom samhällen blir allt mer känsliga för många olika sociala frågor:</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sv-SE" sz="1800">
                <a:solidFill>
                  <a:schemeClr val="dk1"/>
                </a:solidFill>
                <a:latin typeface="Calibri"/>
                <a:ea typeface="Calibri"/>
                <a:cs typeface="Calibri"/>
                <a:sym typeface="Calibri"/>
              </a:rPr>
              <a:t>Ojämlikhet mellan könen</a:t>
            </a:r>
            <a:endParaRPr/>
          </a:p>
          <a:p>
            <a:pPr indent="-285750" lvl="0" marL="285750" marR="0" rtl="0" algn="just">
              <a:spcBef>
                <a:spcPts val="0"/>
              </a:spcBef>
              <a:spcAft>
                <a:spcPts val="0"/>
              </a:spcAft>
              <a:buClr>
                <a:schemeClr val="dk1"/>
              </a:buClr>
              <a:buSzPts val="1800"/>
              <a:buFont typeface="Arial"/>
              <a:buChar char="•"/>
            </a:pPr>
            <a:r>
              <a:rPr lang="sv-SE" sz="1800">
                <a:solidFill>
                  <a:schemeClr val="dk1"/>
                </a:solidFill>
                <a:latin typeface="Calibri"/>
                <a:ea typeface="Calibri"/>
                <a:cs typeface="Calibri"/>
                <a:sym typeface="Calibri"/>
              </a:rPr>
              <a:t>Miljö</a:t>
            </a:r>
            <a:endParaRPr/>
          </a:p>
          <a:p>
            <a:pPr indent="-285750" lvl="0" marL="285750" marR="0" rtl="0" algn="just">
              <a:spcBef>
                <a:spcPts val="0"/>
              </a:spcBef>
              <a:spcAft>
                <a:spcPts val="0"/>
              </a:spcAft>
              <a:buClr>
                <a:schemeClr val="dk1"/>
              </a:buClr>
              <a:buSzPts val="1800"/>
              <a:buFont typeface="Arial"/>
              <a:buChar char="•"/>
            </a:pPr>
            <a:r>
              <a:rPr lang="sv-SE" sz="1800">
                <a:solidFill>
                  <a:schemeClr val="dk1"/>
                </a:solidFill>
                <a:latin typeface="Calibri"/>
                <a:ea typeface="Calibri"/>
                <a:cs typeface="Calibri"/>
                <a:sym typeface="Calibri"/>
              </a:rPr>
              <a:t>Djurens rättigheter</a:t>
            </a:r>
            <a:endParaRPr/>
          </a:p>
          <a:p>
            <a:pPr indent="-285750" lvl="0" marL="285750" marR="0" rtl="0" algn="just">
              <a:spcBef>
                <a:spcPts val="0"/>
              </a:spcBef>
              <a:spcAft>
                <a:spcPts val="0"/>
              </a:spcAft>
              <a:buClr>
                <a:schemeClr val="dk1"/>
              </a:buClr>
              <a:buSzPts val="1800"/>
              <a:buFont typeface="Arial"/>
              <a:buChar char="•"/>
            </a:pPr>
            <a:r>
              <a:rPr lang="sv-SE" sz="1800">
                <a:solidFill>
                  <a:schemeClr val="dk1"/>
                </a:solidFill>
                <a:latin typeface="Calibri"/>
                <a:ea typeface="Calibri"/>
                <a:cs typeface="Calibri"/>
                <a:sym typeface="Calibri"/>
              </a:rPr>
              <a:t>Ojämlikhet i rikedom</a:t>
            </a:r>
            <a:endParaRPr/>
          </a:p>
          <a:p>
            <a:pPr indent="-285750" lvl="0" marL="285750" marR="0" rtl="0" algn="just">
              <a:spcBef>
                <a:spcPts val="0"/>
              </a:spcBef>
              <a:spcAft>
                <a:spcPts val="0"/>
              </a:spcAft>
              <a:buClr>
                <a:schemeClr val="dk1"/>
              </a:buClr>
              <a:buSzPts val="1800"/>
              <a:buFont typeface="Arial"/>
              <a:buChar char="•"/>
            </a:pPr>
            <a:r>
              <a:rPr lang="sv-SE" sz="1800">
                <a:solidFill>
                  <a:schemeClr val="dk1"/>
                </a:solidFill>
                <a:latin typeface="Calibri"/>
                <a:ea typeface="Calibri"/>
                <a:cs typeface="Calibri"/>
                <a:sym typeface="Calibri"/>
              </a:rPr>
              <a:t>Osv.</a:t>
            </a:r>
            <a:endParaRPr sz="1800">
              <a:solidFill>
                <a:schemeClr val="dk1"/>
              </a:solidFill>
              <a:latin typeface="Calibri"/>
              <a:ea typeface="Calibri"/>
              <a:cs typeface="Calibri"/>
              <a:sym typeface="Calibri"/>
            </a:endParaRPr>
          </a:p>
        </p:txBody>
      </p:sp>
      <p:grpSp>
        <p:nvGrpSpPr>
          <p:cNvPr id="588" name="Google Shape;588;p35"/>
          <p:cNvGrpSpPr/>
          <p:nvPr/>
        </p:nvGrpSpPr>
        <p:grpSpPr>
          <a:xfrm>
            <a:off x="363315" y="222414"/>
            <a:ext cx="1361572" cy="349188"/>
            <a:chOff x="10604072" y="448487"/>
            <a:chExt cx="1361572" cy="349188"/>
          </a:xfrm>
        </p:grpSpPr>
        <p:sp>
          <p:nvSpPr>
            <p:cNvPr id="589" name="Google Shape;589;p35"/>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90" name="Google Shape;590;p35"/>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91" name="Google Shape;591;p35"/>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pic>
        <p:nvPicPr>
          <p:cNvPr id="596" name="Google Shape;596;p36"/>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597" name="Google Shape;597;p36"/>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598" name="Google Shape;598;p36"/>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599" name="Google Shape;599;p36"/>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3</a:t>
            </a:r>
            <a:endParaRPr b="1" sz="2400">
              <a:solidFill>
                <a:srgbClr val="FFC000"/>
              </a:solidFill>
              <a:latin typeface="Calibri"/>
              <a:ea typeface="Calibri"/>
              <a:cs typeface="Calibri"/>
              <a:sym typeface="Calibri"/>
            </a:endParaRPr>
          </a:p>
        </p:txBody>
      </p:sp>
      <p:sp>
        <p:nvSpPr>
          <p:cNvPr id="600" name="Google Shape;600;p36"/>
          <p:cNvSpPr txBox="1"/>
          <p:nvPr/>
        </p:nvSpPr>
        <p:spPr>
          <a:xfrm>
            <a:off x="363315" y="1576271"/>
            <a:ext cx="11213541" cy="34470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6 – 1.5 Etiskt och hållbart tänkande: </a:t>
            </a:r>
            <a:r>
              <a:rPr b="1" i="1" lang="sv-SE" sz="2000">
                <a:solidFill>
                  <a:srgbClr val="2F5496"/>
                </a:solidFill>
                <a:latin typeface="Calibri"/>
                <a:ea typeface="Calibri"/>
                <a:cs typeface="Calibri"/>
                <a:sym typeface="Calibri"/>
              </a:rPr>
              <a:t>Utvärdera effekten</a:t>
            </a:r>
            <a:endParaRPr/>
          </a:p>
          <a:p>
            <a:pPr indent="0" lvl="0" marL="0" marR="0" rtl="0" algn="just">
              <a:spcBef>
                <a:spcPts val="0"/>
              </a:spcBef>
              <a:spcAft>
                <a:spcPts val="0"/>
              </a:spcAft>
              <a:buNone/>
            </a:pPr>
            <a:r>
              <a:t/>
            </a:r>
            <a:endParaRPr i="1"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Det är mycket vanligt idag att organisationer presenterar sin sociala årsredovisning tillsammans med de ”traditionella” årsredovisningarna.</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En social rapport lämnas frivilligt och värderar organisationens insatser när det gäller socialt ansvar och miljömässig hållbarhet. Med detta dokument gör affärsmän tillgängliga för den allmänna opinionen sitt åtagande att ta itu med och ingripa i sociala frågor som kan vara av särskilt intresse för tredje parter och intresserad allmänhet.</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På så sätt bevisar organisationen sin samstämmighet med de värderingar som den aktivt främjar. Ur ett annat perspektiv etablerar den sociala rapporten organisationens tillförlitlighet och förtroende bland allmänheten och genererar stora positiva resultat för dess rykte.</a:t>
            </a:r>
            <a:endParaRPr sz="1800">
              <a:solidFill>
                <a:schemeClr val="dk1"/>
              </a:solidFill>
              <a:latin typeface="Calibri"/>
              <a:ea typeface="Calibri"/>
              <a:cs typeface="Calibri"/>
              <a:sym typeface="Calibri"/>
            </a:endParaRPr>
          </a:p>
        </p:txBody>
      </p:sp>
      <p:grpSp>
        <p:nvGrpSpPr>
          <p:cNvPr id="601" name="Google Shape;601;p36"/>
          <p:cNvGrpSpPr/>
          <p:nvPr/>
        </p:nvGrpSpPr>
        <p:grpSpPr>
          <a:xfrm>
            <a:off x="363315" y="222414"/>
            <a:ext cx="1361572" cy="349188"/>
            <a:chOff x="10604072" y="448487"/>
            <a:chExt cx="1361572" cy="349188"/>
          </a:xfrm>
        </p:grpSpPr>
        <p:sp>
          <p:nvSpPr>
            <p:cNvPr id="602" name="Google Shape;602;p36"/>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03" name="Google Shape;603;p36"/>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04" name="Google Shape;604;p36"/>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pic>
        <p:nvPicPr>
          <p:cNvPr id="609" name="Google Shape;609;p37"/>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610" name="Google Shape;610;p37"/>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611" name="Google Shape;611;p37"/>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612" name="Google Shape;612;p37"/>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3</a:t>
            </a:r>
            <a:endParaRPr b="1" sz="2400">
              <a:solidFill>
                <a:srgbClr val="FFC000"/>
              </a:solidFill>
              <a:latin typeface="Calibri"/>
              <a:ea typeface="Calibri"/>
              <a:cs typeface="Calibri"/>
              <a:sym typeface="Calibri"/>
            </a:endParaRPr>
          </a:p>
        </p:txBody>
      </p:sp>
      <p:sp>
        <p:nvSpPr>
          <p:cNvPr id="613" name="Google Shape;613;p37"/>
          <p:cNvSpPr txBox="1"/>
          <p:nvPr/>
        </p:nvSpPr>
        <p:spPr>
          <a:xfrm>
            <a:off x="363315" y="1576271"/>
            <a:ext cx="11213541" cy="317009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6 – 1.5 Etiskt och hållbart tänkande: </a:t>
            </a:r>
            <a:r>
              <a:rPr b="1" i="1" lang="sv-SE" sz="2000">
                <a:solidFill>
                  <a:srgbClr val="2F5496"/>
                </a:solidFill>
                <a:latin typeface="Calibri"/>
                <a:ea typeface="Calibri"/>
                <a:cs typeface="Calibri"/>
                <a:sym typeface="Calibri"/>
              </a:rPr>
              <a:t>Ta ansvar</a:t>
            </a:r>
            <a:endParaRPr b="1" i="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Detta är strikt relaterat till konsekvensanalys, eftersom företagarnas eget ansvar stärker de direkta kommunikationskanalerna med de intressegrupper som kan vara intresserade av organisationens hållbarhet och sociala ansvar.</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Detta leder till en relation baserad på förtroende som underlättar utbyte av information och ömsesidig transparens, bilateralt engagemang och tillförlitlighet.</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Entreprenörer är fullt medvetna om distinktionen mellan produktion, resultat och effekt, samtidigt som de kan urskilja  nivå på sina aktiviteter och utmaningar.</a:t>
            </a:r>
            <a:endParaRPr sz="1800">
              <a:solidFill>
                <a:schemeClr val="dk1"/>
              </a:solidFill>
              <a:latin typeface="Calibri"/>
              <a:ea typeface="Calibri"/>
              <a:cs typeface="Calibri"/>
              <a:sym typeface="Calibri"/>
            </a:endParaRPr>
          </a:p>
        </p:txBody>
      </p:sp>
      <p:grpSp>
        <p:nvGrpSpPr>
          <p:cNvPr id="614" name="Google Shape;614;p37"/>
          <p:cNvGrpSpPr/>
          <p:nvPr/>
        </p:nvGrpSpPr>
        <p:grpSpPr>
          <a:xfrm>
            <a:off x="363315" y="222414"/>
            <a:ext cx="1361572" cy="349188"/>
            <a:chOff x="10604072" y="448487"/>
            <a:chExt cx="1361572" cy="349188"/>
          </a:xfrm>
        </p:grpSpPr>
        <p:sp>
          <p:nvSpPr>
            <p:cNvPr id="615" name="Google Shape;615;p37"/>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16" name="Google Shape;616;p37"/>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17" name="Google Shape;617;p37"/>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pic>
        <p:nvPicPr>
          <p:cNvPr id="622" name="Google Shape;622;p38"/>
          <p:cNvPicPr preferRelativeResize="0"/>
          <p:nvPr/>
        </p:nvPicPr>
        <p:blipFill rotWithShape="1">
          <a:blip r:embed="rId3">
            <a:alphaModFix/>
          </a:blip>
          <a:srcRect b="0" l="0" r="0" t="0"/>
          <a:stretch/>
        </p:blipFill>
        <p:spPr>
          <a:xfrm>
            <a:off x="10160" y="0"/>
            <a:ext cx="2219417" cy="883966"/>
          </a:xfrm>
          <a:prstGeom prst="rect">
            <a:avLst/>
          </a:prstGeom>
          <a:noFill/>
          <a:ln>
            <a:noFill/>
          </a:ln>
        </p:spPr>
      </p:pic>
      <p:sp>
        <p:nvSpPr>
          <p:cNvPr id="623" name="Google Shape;623;p38"/>
          <p:cNvSpPr txBox="1"/>
          <p:nvPr/>
        </p:nvSpPr>
        <p:spPr>
          <a:xfrm>
            <a:off x="2620618" y="279083"/>
            <a:ext cx="6155634" cy="72516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400"/>
              <a:buFont typeface="Calibri"/>
              <a:buNone/>
            </a:pPr>
            <a:r>
              <a:rPr lang="sv-SE" sz="4400">
                <a:solidFill>
                  <a:schemeClr val="dk1"/>
                </a:solidFill>
                <a:latin typeface="Calibri"/>
                <a:ea typeface="Calibri"/>
                <a:cs typeface="Calibri"/>
                <a:sym typeface="Calibri"/>
              </a:rPr>
              <a:t>Summering</a:t>
            </a:r>
            <a:endParaRPr sz="3600">
              <a:solidFill>
                <a:schemeClr val="dk1"/>
              </a:solidFill>
              <a:latin typeface="Calibri"/>
              <a:ea typeface="Calibri"/>
              <a:cs typeface="Calibri"/>
              <a:sym typeface="Calibri"/>
            </a:endParaRPr>
          </a:p>
        </p:txBody>
      </p:sp>
      <p:sp>
        <p:nvSpPr>
          <p:cNvPr id="624" name="Google Shape;624;p38"/>
          <p:cNvSpPr/>
          <p:nvPr/>
        </p:nvSpPr>
        <p:spPr>
          <a:xfrm>
            <a:off x="4830278" y="2700466"/>
            <a:ext cx="1728192" cy="1728192"/>
          </a:xfrm>
          <a:prstGeom prst="donut">
            <a:avLst>
              <a:gd fmla="val 7299" name="adj"/>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sp>
        <p:nvSpPr>
          <p:cNvPr id="625" name="Google Shape;625;p38"/>
          <p:cNvSpPr/>
          <p:nvPr/>
        </p:nvSpPr>
        <p:spPr>
          <a:xfrm>
            <a:off x="5388340" y="4005694"/>
            <a:ext cx="612068" cy="612068"/>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626" name="Google Shape;626;p38"/>
          <p:cNvSpPr/>
          <p:nvPr/>
        </p:nvSpPr>
        <p:spPr>
          <a:xfrm flipH="1" rot="-5400000">
            <a:off x="5345867" y="3162175"/>
            <a:ext cx="706640" cy="665486"/>
          </a:xfrm>
          <a:custGeom>
            <a:rect b="b" l="l" r="r" t="t"/>
            <a:pathLst>
              <a:path extrusionOk="0" h="2758049" w="2928608">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sp>
        <p:nvSpPr>
          <p:cNvPr id="627" name="Google Shape;627;p38"/>
          <p:cNvSpPr/>
          <p:nvPr/>
        </p:nvSpPr>
        <p:spPr>
          <a:xfrm>
            <a:off x="5546728" y="4141741"/>
            <a:ext cx="284420" cy="339973"/>
          </a:xfrm>
          <a:custGeom>
            <a:rect b="b" l="l" r="r" t="t"/>
            <a:pathLst>
              <a:path extrusionOk="0" h="3213079" w="2688046">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cxnSp>
        <p:nvCxnSpPr>
          <p:cNvPr id="628" name="Google Shape;628;p38"/>
          <p:cNvCxnSpPr/>
          <p:nvPr/>
        </p:nvCxnSpPr>
        <p:spPr>
          <a:xfrm rot="10800000">
            <a:off x="3888738" y="3564562"/>
            <a:ext cx="941540" cy="0"/>
          </a:xfrm>
          <a:prstGeom prst="straightConnector1">
            <a:avLst/>
          </a:prstGeom>
          <a:noFill/>
          <a:ln cap="flat" cmpd="sng" w="12700">
            <a:solidFill>
              <a:srgbClr val="4EAE3A"/>
            </a:solidFill>
            <a:prstDash val="solid"/>
            <a:miter lim="800000"/>
            <a:headEnd len="sm" w="sm" type="none"/>
            <a:tailEnd len="med" w="med" type="triangle"/>
          </a:ln>
        </p:spPr>
      </p:cxnSp>
      <p:cxnSp>
        <p:nvCxnSpPr>
          <p:cNvPr id="629" name="Google Shape;629;p38"/>
          <p:cNvCxnSpPr/>
          <p:nvPr/>
        </p:nvCxnSpPr>
        <p:spPr>
          <a:xfrm>
            <a:off x="6558470" y="3557419"/>
            <a:ext cx="943200" cy="0"/>
          </a:xfrm>
          <a:prstGeom prst="straightConnector1">
            <a:avLst/>
          </a:prstGeom>
          <a:noFill/>
          <a:ln cap="flat" cmpd="sng" w="12700">
            <a:solidFill>
              <a:srgbClr val="4EAE3A"/>
            </a:solidFill>
            <a:prstDash val="solid"/>
            <a:miter lim="800000"/>
            <a:headEnd len="sm" w="sm" type="none"/>
            <a:tailEnd len="med" w="med" type="triangle"/>
          </a:ln>
        </p:spPr>
      </p:cxnSp>
      <p:cxnSp>
        <p:nvCxnSpPr>
          <p:cNvPr id="630" name="Google Shape;630;p38"/>
          <p:cNvCxnSpPr/>
          <p:nvPr/>
        </p:nvCxnSpPr>
        <p:spPr>
          <a:xfrm rot="10800000">
            <a:off x="3888738" y="2295098"/>
            <a:ext cx="1194628" cy="676052"/>
          </a:xfrm>
          <a:prstGeom prst="straightConnector1">
            <a:avLst/>
          </a:prstGeom>
          <a:noFill/>
          <a:ln cap="flat" cmpd="sng" w="12700">
            <a:solidFill>
              <a:srgbClr val="FFB500"/>
            </a:solidFill>
            <a:prstDash val="solid"/>
            <a:miter lim="800000"/>
            <a:headEnd len="sm" w="sm" type="none"/>
            <a:tailEnd len="med" w="med" type="triangle"/>
          </a:ln>
        </p:spPr>
      </p:cxnSp>
      <p:cxnSp>
        <p:nvCxnSpPr>
          <p:cNvPr id="631" name="Google Shape;631;p38"/>
          <p:cNvCxnSpPr/>
          <p:nvPr/>
        </p:nvCxnSpPr>
        <p:spPr>
          <a:xfrm flipH="1" rot="10800000">
            <a:off x="6307042" y="2295098"/>
            <a:ext cx="1194628" cy="676052"/>
          </a:xfrm>
          <a:prstGeom prst="straightConnector1">
            <a:avLst/>
          </a:prstGeom>
          <a:noFill/>
          <a:ln cap="flat" cmpd="sng" w="12700">
            <a:solidFill>
              <a:srgbClr val="FFC000"/>
            </a:solidFill>
            <a:prstDash val="solid"/>
            <a:miter lim="800000"/>
            <a:headEnd len="sm" w="sm" type="none"/>
            <a:tailEnd len="med" w="med" type="triangle"/>
          </a:ln>
        </p:spPr>
      </p:cxnSp>
      <p:cxnSp>
        <p:nvCxnSpPr>
          <p:cNvPr id="632" name="Google Shape;632;p38"/>
          <p:cNvCxnSpPr/>
          <p:nvPr/>
        </p:nvCxnSpPr>
        <p:spPr>
          <a:xfrm>
            <a:off x="6311025" y="4143688"/>
            <a:ext cx="1194628" cy="676052"/>
          </a:xfrm>
          <a:prstGeom prst="straightConnector1">
            <a:avLst/>
          </a:prstGeom>
          <a:noFill/>
          <a:ln cap="flat" cmpd="sng" w="12700">
            <a:solidFill>
              <a:srgbClr val="FFB500"/>
            </a:solidFill>
            <a:prstDash val="solid"/>
            <a:miter lim="800000"/>
            <a:headEnd len="sm" w="sm" type="none"/>
            <a:tailEnd len="med" w="med" type="triangle"/>
          </a:ln>
        </p:spPr>
      </p:cxnSp>
      <p:cxnSp>
        <p:nvCxnSpPr>
          <p:cNvPr id="633" name="Google Shape;633;p38"/>
          <p:cNvCxnSpPr/>
          <p:nvPr/>
        </p:nvCxnSpPr>
        <p:spPr>
          <a:xfrm flipH="1">
            <a:off x="3892721" y="4143688"/>
            <a:ext cx="1194628" cy="676052"/>
          </a:xfrm>
          <a:prstGeom prst="straightConnector1">
            <a:avLst/>
          </a:prstGeom>
          <a:noFill/>
          <a:ln cap="flat" cmpd="sng" w="12700">
            <a:solidFill>
              <a:srgbClr val="FFB500"/>
            </a:solidFill>
            <a:prstDash val="solid"/>
            <a:miter lim="800000"/>
            <a:headEnd len="sm" w="sm" type="none"/>
            <a:tailEnd len="med" w="med" type="triangle"/>
          </a:ln>
        </p:spPr>
      </p:cxnSp>
      <p:grpSp>
        <p:nvGrpSpPr>
          <p:cNvPr id="634" name="Google Shape;634;p38"/>
          <p:cNvGrpSpPr/>
          <p:nvPr/>
        </p:nvGrpSpPr>
        <p:grpSpPr>
          <a:xfrm>
            <a:off x="132130" y="1837277"/>
            <a:ext cx="3629789" cy="621852"/>
            <a:chOff x="-512726" y="3119762"/>
            <a:chExt cx="3322342" cy="621852"/>
          </a:xfrm>
        </p:grpSpPr>
        <p:sp>
          <p:nvSpPr>
            <p:cNvPr id="635" name="Google Shape;635;p38"/>
            <p:cNvSpPr txBox="1"/>
            <p:nvPr/>
          </p:nvSpPr>
          <p:spPr>
            <a:xfrm>
              <a:off x="-512726" y="3403060"/>
              <a:ext cx="3322342" cy="338554"/>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sv-SE" sz="1600">
                  <a:solidFill>
                    <a:srgbClr val="3F3F3F"/>
                  </a:solidFill>
                  <a:latin typeface="Calibri"/>
                  <a:ea typeface="Calibri"/>
                  <a:cs typeface="Calibri"/>
                  <a:sym typeface="Calibri"/>
                </a:rPr>
                <a:t>8 nyckelkompetenser för livslångt lärande</a:t>
              </a:r>
              <a:endParaRPr sz="1600">
                <a:solidFill>
                  <a:srgbClr val="3F3F3F"/>
                </a:solidFill>
                <a:latin typeface="Calibri"/>
                <a:ea typeface="Calibri"/>
                <a:cs typeface="Calibri"/>
                <a:sym typeface="Calibri"/>
              </a:endParaRPr>
            </a:p>
          </p:txBody>
        </p:sp>
        <p:sp>
          <p:nvSpPr>
            <p:cNvPr id="636" name="Google Shape;636;p38"/>
            <p:cNvSpPr txBox="1"/>
            <p:nvPr/>
          </p:nvSpPr>
          <p:spPr>
            <a:xfrm>
              <a:off x="3270" y="3119762"/>
              <a:ext cx="2806346" cy="338554"/>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sv-SE" sz="1600">
                  <a:solidFill>
                    <a:srgbClr val="3F3F3F"/>
                  </a:solidFill>
                  <a:latin typeface="Calibri"/>
                  <a:ea typeface="Calibri"/>
                  <a:cs typeface="Calibri"/>
                  <a:sym typeface="Calibri"/>
                </a:rPr>
                <a:t>EntreComps policybakgrund</a:t>
              </a:r>
              <a:endParaRPr b="1" sz="1600">
                <a:solidFill>
                  <a:srgbClr val="3F3F3F"/>
                </a:solidFill>
                <a:latin typeface="Calibri"/>
                <a:ea typeface="Calibri"/>
                <a:cs typeface="Calibri"/>
                <a:sym typeface="Calibri"/>
              </a:endParaRPr>
            </a:p>
          </p:txBody>
        </p:sp>
      </p:grpSp>
      <p:grpSp>
        <p:nvGrpSpPr>
          <p:cNvPr id="637" name="Google Shape;637;p38"/>
          <p:cNvGrpSpPr/>
          <p:nvPr/>
        </p:nvGrpSpPr>
        <p:grpSpPr>
          <a:xfrm>
            <a:off x="592181" y="2829928"/>
            <a:ext cx="3170547" cy="1130211"/>
            <a:chOff x="-38704" y="3159356"/>
            <a:chExt cx="2901998" cy="1130211"/>
          </a:xfrm>
        </p:grpSpPr>
        <p:sp>
          <p:nvSpPr>
            <p:cNvPr id="638" name="Google Shape;638;p38"/>
            <p:cNvSpPr txBox="1"/>
            <p:nvPr/>
          </p:nvSpPr>
          <p:spPr>
            <a:xfrm>
              <a:off x="-38704" y="3458570"/>
              <a:ext cx="2901998" cy="830997"/>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lang="sv-SE" sz="1600">
                  <a:solidFill>
                    <a:srgbClr val="3F3F3F"/>
                  </a:solidFill>
                  <a:latin typeface="Calibri"/>
                  <a:ea typeface="Calibri"/>
                  <a:cs typeface="Calibri"/>
                  <a:sym typeface="Calibri"/>
                </a:rPr>
                <a:t>Tre viktiga utbildningsområden för att förbättra din entreprenörsanda och känsla för initiativ inom ICH</a:t>
              </a:r>
              <a:endParaRPr sz="1600">
                <a:solidFill>
                  <a:srgbClr val="3F3F3F"/>
                </a:solidFill>
                <a:latin typeface="Calibri"/>
                <a:ea typeface="Calibri"/>
                <a:cs typeface="Calibri"/>
                <a:sym typeface="Calibri"/>
              </a:endParaRPr>
            </a:p>
          </p:txBody>
        </p:sp>
        <p:sp>
          <p:nvSpPr>
            <p:cNvPr id="639" name="Google Shape;639;p38"/>
            <p:cNvSpPr txBox="1"/>
            <p:nvPr/>
          </p:nvSpPr>
          <p:spPr>
            <a:xfrm>
              <a:off x="56950" y="3159356"/>
              <a:ext cx="2790802" cy="338554"/>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sv-SE" sz="1600">
                  <a:solidFill>
                    <a:srgbClr val="3F3F3F"/>
                  </a:solidFill>
                  <a:latin typeface="Calibri"/>
                  <a:ea typeface="Calibri"/>
                  <a:cs typeface="Calibri"/>
                  <a:sym typeface="Calibri"/>
                </a:rPr>
                <a:t>EnteComp: innehåll och struktur</a:t>
              </a:r>
              <a:endParaRPr b="1" sz="1600">
                <a:solidFill>
                  <a:srgbClr val="3F3F3F"/>
                </a:solidFill>
                <a:latin typeface="Calibri"/>
                <a:ea typeface="Calibri"/>
                <a:cs typeface="Calibri"/>
                <a:sym typeface="Calibri"/>
              </a:endParaRPr>
            </a:p>
          </p:txBody>
        </p:sp>
      </p:grpSp>
      <p:grpSp>
        <p:nvGrpSpPr>
          <p:cNvPr id="640" name="Google Shape;640;p38"/>
          <p:cNvGrpSpPr/>
          <p:nvPr/>
        </p:nvGrpSpPr>
        <p:grpSpPr>
          <a:xfrm>
            <a:off x="1454329" y="4458029"/>
            <a:ext cx="2802410" cy="1500484"/>
            <a:chOff x="750421" y="3525136"/>
            <a:chExt cx="2565044" cy="1500484"/>
          </a:xfrm>
        </p:grpSpPr>
        <p:sp>
          <p:nvSpPr>
            <p:cNvPr id="641" name="Google Shape;641;p38"/>
            <p:cNvSpPr txBox="1"/>
            <p:nvPr/>
          </p:nvSpPr>
          <p:spPr>
            <a:xfrm>
              <a:off x="957669" y="4009957"/>
              <a:ext cx="2357796" cy="101566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sv-SE" sz="1200">
                  <a:solidFill>
                    <a:schemeClr val="dk1"/>
                  </a:solidFill>
                  <a:latin typeface="Calibri"/>
                  <a:ea typeface="Calibri"/>
                  <a:cs typeface="Calibri"/>
                  <a:sym typeface="Calibri"/>
                </a:rPr>
                <a:t>1.1 Upptäcka möjligheter</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sv-SE" sz="1200">
                  <a:solidFill>
                    <a:schemeClr val="dk1"/>
                  </a:solidFill>
                  <a:latin typeface="Calibri"/>
                  <a:ea typeface="Calibri"/>
                  <a:cs typeface="Calibri"/>
                  <a:sym typeface="Calibri"/>
                </a:rPr>
                <a:t>1.2 Kreativitet</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sv-SE" sz="1200">
                  <a:solidFill>
                    <a:schemeClr val="dk1"/>
                  </a:solidFill>
                  <a:latin typeface="Calibri"/>
                  <a:ea typeface="Calibri"/>
                  <a:cs typeface="Calibri"/>
                  <a:sym typeface="Calibri"/>
                </a:rPr>
                <a:t>1.3 Vision</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sv-SE" sz="1200">
                  <a:solidFill>
                    <a:schemeClr val="dk1"/>
                  </a:solidFill>
                  <a:latin typeface="Calibri"/>
                  <a:ea typeface="Calibri"/>
                  <a:cs typeface="Calibri"/>
                  <a:sym typeface="Calibri"/>
                </a:rPr>
                <a:t>1.4 Värdera idéer</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sv-SE" sz="1200">
                  <a:solidFill>
                    <a:schemeClr val="dk1"/>
                  </a:solidFill>
                  <a:latin typeface="Calibri"/>
                  <a:ea typeface="Calibri"/>
                  <a:cs typeface="Calibri"/>
                  <a:sym typeface="Calibri"/>
                </a:rPr>
                <a:t>1.5 Etiskt och hållbart tänkande</a:t>
              </a:r>
              <a:endParaRPr sz="1600">
                <a:solidFill>
                  <a:srgbClr val="3F3F3F"/>
                </a:solidFill>
                <a:latin typeface="Calibri"/>
                <a:ea typeface="Calibri"/>
                <a:cs typeface="Calibri"/>
                <a:sym typeface="Calibri"/>
              </a:endParaRPr>
            </a:p>
          </p:txBody>
        </p:sp>
        <p:sp>
          <p:nvSpPr>
            <p:cNvPr id="642" name="Google Shape;642;p38"/>
            <p:cNvSpPr txBox="1"/>
            <p:nvPr/>
          </p:nvSpPr>
          <p:spPr>
            <a:xfrm>
              <a:off x="750421" y="3525136"/>
              <a:ext cx="2112876" cy="338554"/>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1" lang="sv-SE" sz="1600">
                  <a:solidFill>
                    <a:srgbClr val="3F3F3F"/>
                  </a:solidFill>
                  <a:latin typeface="Calibri"/>
                  <a:ea typeface="Calibri"/>
                  <a:cs typeface="Calibri"/>
                  <a:sym typeface="Calibri"/>
                </a:rPr>
                <a:t>IDEER &amp; MÖJLIGHETER</a:t>
              </a:r>
              <a:endParaRPr b="1" sz="1600">
                <a:solidFill>
                  <a:srgbClr val="3F3F3F"/>
                </a:solidFill>
                <a:latin typeface="Calibri"/>
                <a:ea typeface="Calibri"/>
                <a:cs typeface="Calibri"/>
                <a:sym typeface="Calibri"/>
              </a:endParaRPr>
            </a:p>
          </p:txBody>
        </p:sp>
      </p:grpSp>
      <p:grpSp>
        <p:nvGrpSpPr>
          <p:cNvPr id="643" name="Google Shape;643;p38"/>
          <p:cNvGrpSpPr/>
          <p:nvPr/>
        </p:nvGrpSpPr>
        <p:grpSpPr>
          <a:xfrm>
            <a:off x="7633154" y="1401546"/>
            <a:ext cx="2260102" cy="1154197"/>
            <a:chOff x="803640" y="3286881"/>
            <a:chExt cx="2068669" cy="1154197"/>
          </a:xfrm>
        </p:grpSpPr>
        <p:sp>
          <p:nvSpPr>
            <p:cNvPr id="644" name="Google Shape;644;p38"/>
            <p:cNvSpPr txBox="1"/>
            <p:nvPr/>
          </p:nvSpPr>
          <p:spPr>
            <a:xfrm>
              <a:off x="812652" y="3856303"/>
              <a:ext cx="2059657" cy="584775"/>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lang="sv-SE" sz="1600">
                  <a:solidFill>
                    <a:srgbClr val="3F3F3F"/>
                  </a:solidFill>
                  <a:latin typeface="Calibri"/>
                  <a:ea typeface="Calibri"/>
                  <a:cs typeface="Calibri"/>
                  <a:sym typeface="Calibri"/>
                </a:rPr>
                <a:t>Ytterligare två ramar för livslångt lärande</a:t>
              </a:r>
              <a:endParaRPr sz="1600">
                <a:solidFill>
                  <a:srgbClr val="3F3F3F"/>
                </a:solidFill>
                <a:latin typeface="Calibri"/>
                <a:ea typeface="Calibri"/>
                <a:cs typeface="Calibri"/>
                <a:sym typeface="Calibri"/>
              </a:endParaRPr>
            </a:p>
          </p:txBody>
        </p:sp>
        <p:sp>
          <p:nvSpPr>
            <p:cNvPr id="645" name="Google Shape;645;p38"/>
            <p:cNvSpPr txBox="1"/>
            <p:nvPr/>
          </p:nvSpPr>
          <p:spPr>
            <a:xfrm>
              <a:off x="803640" y="3286881"/>
              <a:ext cx="2059657" cy="33855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sv-SE" sz="1600">
                  <a:solidFill>
                    <a:srgbClr val="3F3F3F"/>
                  </a:solidFill>
                  <a:latin typeface="Calibri"/>
                  <a:ea typeface="Calibri"/>
                  <a:cs typeface="Calibri"/>
                  <a:sym typeface="Calibri"/>
                </a:rPr>
                <a:t>EntreComps uppföljning</a:t>
              </a:r>
              <a:endParaRPr b="1" sz="1600">
                <a:solidFill>
                  <a:srgbClr val="3F3F3F"/>
                </a:solidFill>
                <a:latin typeface="Calibri"/>
                <a:ea typeface="Calibri"/>
                <a:cs typeface="Calibri"/>
                <a:sym typeface="Calibri"/>
              </a:endParaRPr>
            </a:p>
          </p:txBody>
        </p:sp>
      </p:grpSp>
      <p:grpSp>
        <p:nvGrpSpPr>
          <p:cNvPr id="646" name="Google Shape;646;p38"/>
          <p:cNvGrpSpPr/>
          <p:nvPr/>
        </p:nvGrpSpPr>
        <p:grpSpPr>
          <a:xfrm>
            <a:off x="7633154" y="2999205"/>
            <a:ext cx="2721336" cy="1133579"/>
            <a:chOff x="803641" y="3356753"/>
            <a:chExt cx="2068668" cy="1133579"/>
          </a:xfrm>
        </p:grpSpPr>
        <p:sp>
          <p:nvSpPr>
            <p:cNvPr id="647" name="Google Shape;647;p38"/>
            <p:cNvSpPr txBox="1"/>
            <p:nvPr/>
          </p:nvSpPr>
          <p:spPr>
            <a:xfrm>
              <a:off x="803641" y="3659335"/>
              <a:ext cx="2059657" cy="830997"/>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lang="sv-SE" sz="1600">
                  <a:solidFill>
                    <a:srgbClr val="3F3F3F"/>
                  </a:solidFill>
                  <a:latin typeface="Calibri"/>
                  <a:ea typeface="Calibri"/>
                  <a:cs typeface="Calibri"/>
                  <a:sym typeface="Calibri"/>
                </a:rPr>
                <a:t>18 delkompetenser för entreprenöriell framgång inom ICH</a:t>
              </a:r>
              <a:endParaRPr sz="1600">
                <a:solidFill>
                  <a:srgbClr val="3F3F3F"/>
                </a:solidFill>
                <a:latin typeface="Calibri"/>
                <a:ea typeface="Calibri"/>
                <a:cs typeface="Calibri"/>
                <a:sym typeface="Calibri"/>
              </a:endParaRPr>
            </a:p>
          </p:txBody>
        </p:sp>
        <p:sp>
          <p:nvSpPr>
            <p:cNvPr id="648" name="Google Shape;648;p38"/>
            <p:cNvSpPr txBox="1"/>
            <p:nvPr/>
          </p:nvSpPr>
          <p:spPr>
            <a:xfrm>
              <a:off x="812652" y="3356753"/>
              <a:ext cx="2059657" cy="33855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sv-SE" sz="1600">
                  <a:solidFill>
                    <a:srgbClr val="3F3F3F"/>
                  </a:solidFill>
                  <a:latin typeface="Calibri"/>
                  <a:ea typeface="Calibri"/>
                  <a:cs typeface="Calibri"/>
                  <a:sym typeface="Calibri"/>
                </a:rPr>
                <a:t>EntreComps “trådar”</a:t>
              </a:r>
              <a:endParaRPr b="1" sz="1600">
                <a:solidFill>
                  <a:srgbClr val="3F3F3F"/>
                </a:solidFill>
                <a:latin typeface="Calibri"/>
                <a:ea typeface="Calibri"/>
                <a:cs typeface="Calibri"/>
                <a:sym typeface="Calibri"/>
              </a:endParaRPr>
            </a:p>
          </p:txBody>
        </p:sp>
      </p:grpSp>
      <p:grpSp>
        <p:nvGrpSpPr>
          <p:cNvPr id="649" name="Google Shape;649;p38"/>
          <p:cNvGrpSpPr/>
          <p:nvPr/>
        </p:nvGrpSpPr>
        <p:grpSpPr>
          <a:xfrm>
            <a:off x="7633154" y="4453749"/>
            <a:ext cx="2250256" cy="1169550"/>
            <a:chOff x="803640" y="3332058"/>
            <a:chExt cx="2059657" cy="1169550"/>
          </a:xfrm>
        </p:grpSpPr>
        <p:sp>
          <p:nvSpPr>
            <p:cNvPr id="650" name="Google Shape;650;p38"/>
            <p:cNvSpPr txBox="1"/>
            <p:nvPr/>
          </p:nvSpPr>
          <p:spPr>
            <a:xfrm>
              <a:off x="803640" y="3916833"/>
              <a:ext cx="2059657"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sv-SE" sz="1600">
                  <a:solidFill>
                    <a:srgbClr val="3F3F3F"/>
                  </a:solidFill>
                  <a:latin typeface="Calibri"/>
                  <a:ea typeface="Calibri"/>
                  <a:cs typeface="Calibri"/>
                  <a:sym typeface="Calibri"/>
                </a:rPr>
                <a:t>EntreComp i praktiken: fallstudier och god praxis</a:t>
              </a:r>
              <a:endParaRPr sz="1600">
                <a:solidFill>
                  <a:srgbClr val="3F3F3F"/>
                </a:solidFill>
                <a:latin typeface="Calibri"/>
                <a:ea typeface="Calibri"/>
                <a:cs typeface="Calibri"/>
                <a:sym typeface="Calibri"/>
              </a:endParaRPr>
            </a:p>
          </p:txBody>
        </p:sp>
        <p:sp>
          <p:nvSpPr>
            <p:cNvPr id="651" name="Google Shape;651;p38"/>
            <p:cNvSpPr txBox="1"/>
            <p:nvPr/>
          </p:nvSpPr>
          <p:spPr>
            <a:xfrm>
              <a:off x="803640" y="3332058"/>
              <a:ext cx="2059657" cy="33855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sv-SE" sz="1600">
                  <a:solidFill>
                    <a:srgbClr val="3F3F3F"/>
                  </a:solidFill>
                  <a:latin typeface="Calibri"/>
                  <a:ea typeface="Calibri"/>
                  <a:cs typeface="Calibri"/>
                  <a:sym typeface="Calibri"/>
                </a:rPr>
                <a:t>Ytterligare resurser</a:t>
              </a:r>
              <a:endParaRPr b="1" sz="1600">
                <a:solidFill>
                  <a:srgbClr val="3F3F3F"/>
                </a:solidFill>
                <a:latin typeface="Calibri"/>
                <a:ea typeface="Calibri"/>
                <a:cs typeface="Calibri"/>
                <a:sym typeface="Calibri"/>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39"/>
          <p:cNvSpPr txBox="1"/>
          <p:nvPr>
            <p:ph type="ctrTitle"/>
          </p:nvPr>
        </p:nvSpPr>
        <p:spPr>
          <a:xfrm>
            <a:off x="7396246" y="1624226"/>
            <a:ext cx="4473369" cy="3031244"/>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chemeClr val="dk2"/>
              </a:buClr>
              <a:buSzPts val="4800"/>
              <a:buFont typeface="Calibri"/>
              <a:buNone/>
            </a:pPr>
            <a:r>
              <a:rPr b="1" lang="sv-SE">
                <a:solidFill>
                  <a:srgbClr val="266C9F"/>
                </a:solidFill>
              </a:rPr>
              <a:t>TACK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4"/>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166" name="Google Shape;166;p4"/>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67" name="Google Shape;167;p4"/>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168" name="Google Shape;168;p4"/>
          <p:cNvSpPr txBox="1"/>
          <p:nvPr/>
        </p:nvSpPr>
        <p:spPr>
          <a:xfrm>
            <a:off x="5071146" y="577349"/>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1</a:t>
            </a:r>
            <a:endParaRPr b="1" sz="2400">
              <a:solidFill>
                <a:srgbClr val="FFC000"/>
              </a:solidFill>
              <a:latin typeface="Calibri"/>
              <a:ea typeface="Calibri"/>
              <a:cs typeface="Calibri"/>
              <a:sym typeface="Calibri"/>
            </a:endParaRPr>
          </a:p>
        </p:txBody>
      </p:sp>
      <p:sp>
        <p:nvSpPr>
          <p:cNvPr id="169" name="Google Shape;169;p4"/>
          <p:cNvSpPr txBox="1"/>
          <p:nvPr/>
        </p:nvSpPr>
        <p:spPr>
          <a:xfrm>
            <a:off x="5071146" y="1576271"/>
            <a:ext cx="6505710" cy="34470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1 – Den entreprenöriella kompetensramen</a:t>
            </a:r>
            <a:endParaRPr b="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Redan 2016 publicerade EU-kommissionens gemensamma forskningscenter det officiella europeiska ramverket för entreprenöriell kompetens </a:t>
            </a:r>
            <a:r>
              <a:rPr lang="sv-SE" sz="1800" u="sng">
                <a:solidFill>
                  <a:schemeClr val="dk1"/>
                </a:solidFill>
                <a:latin typeface="Calibri"/>
                <a:ea typeface="Calibri"/>
                <a:cs typeface="Calibri"/>
                <a:sym typeface="Calibri"/>
                <a:hlinkClick r:id="rId5">
                  <a:extLst>
                    <a:ext uri="{A12FA001-AC4F-418D-AE19-62706E023703}">
                      <ahyp:hlinkClr val="tx"/>
                    </a:ext>
                  </a:extLst>
                </a:hlinkClick>
              </a:rPr>
              <a:t>Europeiska Ramverket för Entreprenöriell Kompetens</a:t>
            </a:r>
            <a:r>
              <a:rPr lang="sv-SE" sz="1800">
                <a:solidFill>
                  <a:schemeClr val="dk1"/>
                </a:solidFill>
                <a:latin typeface="Calibri"/>
                <a:ea typeface="Calibri"/>
                <a:cs typeface="Calibri"/>
                <a:sym typeface="Calibri"/>
              </a:rPr>
              <a:t>.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Ramverket har utvecklats i nära samarbete med  </a:t>
            </a:r>
            <a:r>
              <a:rPr i="1" lang="sv-SE" sz="1800">
                <a:solidFill>
                  <a:schemeClr val="dk1"/>
                </a:solidFill>
                <a:latin typeface="Calibri"/>
                <a:ea typeface="Calibri"/>
                <a:cs typeface="Calibri"/>
                <a:sym typeface="Calibri"/>
              </a:rPr>
              <a:t>Generaldirektoratet för sysselsättning, sociala frågor och inkludering</a:t>
            </a:r>
            <a:r>
              <a:rPr lang="sv-SE" sz="1800">
                <a:solidFill>
                  <a:schemeClr val="dk1"/>
                </a:solidFill>
                <a:latin typeface="Calibri"/>
                <a:ea typeface="Calibri"/>
                <a:cs typeface="Calibri"/>
                <a:sym typeface="Calibri"/>
              </a:rPr>
              <a:t> och representerar den hittills största ansträngningen på internationell nivå för att tillhandahålla en "gemensamt delad" definition av entreprenörskap som en </a:t>
            </a:r>
            <a:r>
              <a:rPr b="1" lang="sv-SE" sz="1800">
                <a:solidFill>
                  <a:schemeClr val="dk1"/>
                </a:solidFill>
                <a:latin typeface="Calibri"/>
                <a:ea typeface="Calibri"/>
                <a:cs typeface="Calibri"/>
                <a:sym typeface="Calibri"/>
              </a:rPr>
              <a:t>färdighet</a:t>
            </a:r>
            <a:r>
              <a:rPr lang="sv-SE"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grpSp>
        <p:nvGrpSpPr>
          <p:cNvPr id="170" name="Google Shape;170;p4"/>
          <p:cNvGrpSpPr/>
          <p:nvPr/>
        </p:nvGrpSpPr>
        <p:grpSpPr>
          <a:xfrm>
            <a:off x="4976734" y="141870"/>
            <a:ext cx="1361572" cy="349188"/>
            <a:chOff x="10604072" y="448487"/>
            <a:chExt cx="1361572" cy="349188"/>
          </a:xfrm>
        </p:grpSpPr>
        <p:sp>
          <p:nvSpPr>
            <p:cNvPr id="171" name="Google Shape;171;p4"/>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4"/>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4"/>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descr="cover" id="174" name="Google Shape;174;p4"/>
          <p:cNvPicPr preferRelativeResize="0"/>
          <p:nvPr/>
        </p:nvPicPr>
        <p:blipFill rotWithShape="1">
          <a:blip r:embed="rId6">
            <a:alphaModFix/>
          </a:blip>
          <a:srcRect b="0" l="0" r="0" t="0"/>
          <a:stretch/>
        </p:blipFill>
        <p:spPr>
          <a:xfrm>
            <a:off x="379439" y="127281"/>
            <a:ext cx="4438481" cy="62907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5"/>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180" name="Google Shape;180;p5"/>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81" name="Google Shape;181;p5"/>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182" name="Google Shape;182;p5"/>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1</a:t>
            </a:r>
            <a:endParaRPr b="1" sz="2400">
              <a:solidFill>
                <a:srgbClr val="FFC000"/>
              </a:solidFill>
              <a:latin typeface="Calibri"/>
              <a:ea typeface="Calibri"/>
              <a:cs typeface="Calibri"/>
              <a:sym typeface="Calibri"/>
            </a:endParaRPr>
          </a:p>
        </p:txBody>
      </p:sp>
      <p:sp>
        <p:nvSpPr>
          <p:cNvPr id="183" name="Google Shape;183;p5"/>
          <p:cNvSpPr txBox="1"/>
          <p:nvPr/>
        </p:nvSpPr>
        <p:spPr>
          <a:xfrm>
            <a:off x="363315" y="1576271"/>
            <a:ext cx="11213541" cy="372409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1 – Entreprenörskap som en kompetens</a:t>
            </a:r>
            <a:endParaRPr b="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Att entreprenörskap ses som en "kompetens" snarare än som ett "yrke" har en mycket speciell betydelse för den konkreta tillämpningen och valoriseringen av ramverket på EU-nivå..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Ramverket har faktiskt utformats och kan vara till stor nytta inte bara för nybörjare och blivande entreprenörer, utan också för </a:t>
            </a:r>
            <a:r>
              <a:rPr i="1" lang="sv-SE" sz="1800">
                <a:solidFill>
                  <a:schemeClr val="dk1"/>
                </a:solidFill>
                <a:latin typeface="Calibri"/>
                <a:ea typeface="Calibri"/>
                <a:cs typeface="Calibri"/>
                <a:sym typeface="Calibri"/>
              </a:rPr>
              <a:t>genomsnittliga</a:t>
            </a:r>
            <a:r>
              <a:rPr lang="sv-SE" sz="1800">
                <a:solidFill>
                  <a:schemeClr val="dk1"/>
                </a:solidFill>
                <a:latin typeface="Calibri"/>
                <a:ea typeface="Calibri"/>
                <a:cs typeface="Calibri"/>
                <a:sym typeface="Calibri"/>
              </a:rPr>
              <a:t> medborgare eftersom EntreComp tar upp möjligheten till livslångt lärande (LLL) avsett i en mycket bredare mening, baserat på en känsla av initiativförmåga, själv- självförtroende, etiskt tänkande och mycket mer.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I denna mening vidgar EntreComp sin påverkansradie långt bortom företag, ekonomi och entreprenörskap, och genererar konkreta sociala resultat även avseende aktivt medborgarskap, inkludering och anställningsbarhet.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nvGrpSpPr>
          <p:cNvPr id="184" name="Google Shape;184;p5"/>
          <p:cNvGrpSpPr/>
          <p:nvPr/>
        </p:nvGrpSpPr>
        <p:grpSpPr>
          <a:xfrm>
            <a:off x="363315" y="222414"/>
            <a:ext cx="1361572" cy="349188"/>
            <a:chOff x="10604072" y="448487"/>
            <a:chExt cx="1361572" cy="349188"/>
          </a:xfrm>
        </p:grpSpPr>
        <p:sp>
          <p:nvSpPr>
            <p:cNvPr id="185" name="Google Shape;185;p5"/>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5"/>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5"/>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6"/>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193" name="Google Shape;193;p6"/>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94" name="Google Shape;194;p6"/>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195" name="Google Shape;195;p6"/>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1</a:t>
            </a:r>
            <a:endParaRPr b="1" sz="2400">
              <a:solidFill>
                <a:srgbClr val="FFC000"/>
              </a:solidFill>
              <a:latin typeface="Calibri"/>
              <a:ea typeface="Calibri"/>
              <a:cs typeface="Calibri"/>
              <a:sym typeface="Calibri"/>
            </a:endParaRPr>
          </a:p>
        </p:txBody>
      </p:sp>
      <p:sp>
        <p:nvSpPr>
          <p:cNvPr id="196" name="Google Shape;196;p6"/>
          <p:cNvSpPr txBox="1"/>
          <p:nvPr/>
        </p:nvSpPr>
        <p:spPr>
          <a:xfrm>
            <a:off x="363315" y="1576271"/>
            <a:ext cx="11213541" cy="2893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2 – EntreComps policybakgrund</a:t>
            </a:r>
            <a:endParaRPr b="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De första EntreComps-fröna såddes långt före 2016.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I slutet av 2006 publicerade Europeiska unionens officiella tidning en central rekommendation från Europaparlamentet och Europarådet avsedd för alla medlemsstater, med särskilt fokus </a:t>
            </a:r>
            <a:r>
              <a:rPr i="1" lang="sv-SE" sz="1800">
                <a:solidFill>
                  <a:schemeClr val="dk1"/>
                </a:solidFill>
                <a:latin typeface="Calibri"/>
                <a:ea typeface="Calibri"/>
                <a:cs typeface="Calibri"/>
                <a:sym typeface="Calibri"/>
              </a:rPr>
              <a:t>på tillhandahållande av nyckelkompetenser för alla som en del av deras strategier för livslångt lärande.</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Nationella strategier bör anpassas till ramverket "nyckelkompetenser för livslångt lärande" som de ursprungligen beskrevs i själva policydokumentet.</a:t>
            </a:r>
            <a:endParaRPr sz="1800">
              <a:solidFill>
                <a:schemeClr val="dk1"/>
              </a:solidFill>
              <a:latin typeface="Calibri"/>
              <a:ea typeface="Calibri"/>
              <a:cs typeface="Calibri"/>
              <a:sym typeface="Calibri"/>
            </a:endParaRPr>
          </a:p>
        </p:txBody>
      </p:sp>
      <p:grpSp>
        <p:nvGrpSpPr>
          <p:cNvPr id="197" name="Google Shape;197;p6"/>
          <p:cNvGrpSpPr/>
          <p:nvPr/>
        </p:nvGrpSpPr>
        <p:grpSpPr>
          <a:xfrm>
            <a:off x="363315" y="222414"/>
            <a:ext cx="1361572" cy="349188"/>
            <a:chOff x="10604072" y="448487"/>
            <a:chExt cx="1361572" cy="349188"/>
          </a:xfrm>
        </p:grpSpPr>
        <p:sp>
          <p:nvSpPr>
            <p:cNvPr id="198" name="Google Shape;198;p6"/>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6"/>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6"/>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201" name="Google Shape;201;p6">
            <a:hlinkClick r:id="rId5"/>
          </p:cNvPr>
          <p:cNvPicPr preferRelativeResize="0"/>
          <p:nvPr/>
        </p:nvPicPr>
        <p:blipFill rotWithShape="1">
          <a:blip r:embed="rId6">
            <a:alphaModFix/>
          </a:blip>
          <a:srcRect b="0" l="0" r="0" t="0"/>
          <a:stretch/>
        </p:blipFill>
        <p:spPr>
          <a:xfrm>
            <a:off x="2031141" y="4464191"/>
            <a:ext cx="8129717" cy="1910134"/>
          </a:xfrm>
          <a:prstGeom prst="rect">
            <a:avLst/>
          </a:prstGeom>
          <a:noFill/>
          <a:ln cap="flat" cmpd="sng" w="28575">
            <a:solidFill>
              <a:srgbClr val="002060"/>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7"/>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07" name="Google Shape;207;p7"/>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08" name="Google Shape;208;p7"/>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09" name="Google Shape;209;p7"/>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1</a:t>
            </a:r>
            <a:endParaRPr b="1" sz="2400">
              <a:solidFill>
                <a:srgbClr val="FFC000"/>
              </a:solidFill>
              <a:latin typeface="Calibri"/>
              <a:ea typeface="Calibri"/>
              <a:cs typeface="Calibri"/>
              <a:sym typeface="Calibri"/>
            </a:endParaRPr>
          </a:p>
        </p:txBody>
      </p:sp>
      <p:sp>
        <p:nvSpPr>
          <p:cNvPr id="210" name="Google Shape;210;p7"/>
          <p:cNvSpPr txBox="1"/>
          <p:nvPr/>
        </p:nvSpPr>
        <p:spPr>
          <a:xfrm>
            <a:off x="363315" y="1576271"/>
            <a:ext cx="11213541" cy="418576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2 –EntreComps policybakgrund: Nyckelkompetenser inom ramverket för livslångt lärande</a:t>
            </a:r>
            <a:endParaRPr b="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Ramverket för nyckelkompetenser för livslångt lärande behandlade i huvudsak fyra huvudintresseområden :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lang="sv-SE" sz="1800">
                <a:solidFill>
                  <a:schemeClr val="dk1"/>
                </a:solidFill>
                <a:latin typeface="Calibri"/>
                <a:ea typeface="Calibri"/>
                <a:cs typeface="Calibri"/>
                <a:sym typeface="Calibri"/>
              </a:rPr>
              <a:t>Identifiera och värdera färdigheter för mänsklig egenmakt (d.v.s. anställbarhet, social integration, aktivt medborgarskap) i kunskapsbaserade ekonomier och samhällen.</a:t>
            </a:r>
            <a:endParaRPr/>
          </a:p>
          <a:p>
            <a:pPr indent="-165100" lvl="0" marL="228600" marR="0" rtl="0" algn="just">
              <a:spcBef>
                <a:spcPts val="0"/>
              </a:spcBef>
              <a:spcAft>
                <a:spcPts val="0"/>
              </a:spcAft>
              <a:buClr>
                <a:schemeClr val="dk1"/>
              </a:buClr>
              <a:buSzPts val="1000"/>
              <a:buFont typeface="Calibri"/>
              <a:buNone/>
            </a:pPr>
            <a:r>
              <a:t/>
            </a:r>
            <a:endParaRPr sz="10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lang="sv-SE" sz="1800">
                <a:solidFill>
                  <a:schemeClr val="dk1"/>
                </a:solidFill>
                <a:latin typeface="Calibri"/>
                <a:ea typeface="Calibri"/>
                <a:cs typeface="Calibri"/>
                <a:sym typeface="Calibri"/>
              </a:rPr>
              <a:t>Att hjälpa medlemsstaterna att säkerställa effektiviteten och effekterna av nationella utbildningsprogram samtidigt som de underlättar övergången för ungdomar till arbetsmarknaden och främjar livslångt lärande för seniorer och vuxna i syfte att omskola, uppgradera, professionell utveckling och social integration.</a:t>
            </a:r>
            <a:endParaRPr/>
          </a:p>
          <a:p>
            <a:pPr indent="-165100" lvl="0" marL="228600" marR="0" rtl="0" algn="just">
              <a:spcBef>
                <a:spcPts val="0"/>
              </a:spcBef>
              <a:spcAft>
                <a:spcPts val="0"/>
              </a:spcAft>
              <a:buClr>
                <a:schemeClr val="dk1"/>
              </a:buClr>
              <a:buSzPts val="1000"/>
              <a:buFont typeface="Calibri"/>
              <a:buNone/>
            </a:pPr>
            <a:r>
              <a:t/>
            </a:r>
            <a:endParaRPr sz="10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lang="sv-SE" sz="1800">
                <a:solidFill>
                  <a:schemeClr val="dk1"/>
                </a:solidFill>
                <a:latin typeface="Calibri"/>
                <a:ea typeface="Calibri"/>
                <a:cs typeface="Calibri"/>
                <a:sym typeface="Calibri"/>
              </a:rPr>
              <a:t>Tillhandahålla en </a:t>
            </a:r>
            <a:r>
              <a:rPr b="1" lang="sv-SE" sz="1800">
                <a:solidFill>
                  <a:srgbClr val="2F5496"/>
                </a:solidFill>
                <a:latin typeface="Calibri"/>
                <a:ea typeface="Calibri"/>
                <a:cs typeface="Calibri"/>
                <a:sym typeface="Calibri"/>
              </a:rPr>
              <a:t>referensmodell på europeisk nivå </a:t>
            </a:r>
            <a:r>
              <a:rPr lang="sv-SE" sz="1800">
                <a:solidFill>
                  <a:schemeClr val="dk1"/>
                </a:solidFill>
                <a:latin typeface="Calibri"/>
                <a:ea typeface="Calibri"/>
                <a:cs typeface="Calibri"/>
                <a:sym typeface="Calibri"/>
              </a:rPr>
              <a:t>till nationella aktörer, yrkesverksamma inom utbildningsområdet och slutmål för att sprida en gemensam referens som kan kännas igen oavsett det geografiska sammanhanget för tillämpningen.</a:t>
            </a:r>
            <a:endParaRPr/>
          </a:p>
          <a:p>
            <a:pPr indent="-165100" lvl="0" marL="228600" marR="0" rtl="0" algn="just">
              <a:spcBef>
                <a:spcPts val="0"/>
              </a:spcBef>
              <a:spcAft>
                <a:spcPts val="0"/>
              </a:spcAft>
              <a:buClr>
                <a:schemeClr val="dk1"/>
              </a:buClr>
              <a:buSzPts val="1000"/>
              <a:buFont typeface="Calibri"/>
              <a:buNone/>
            </a:pPr>
            <a:r>
              <a:t/>
            </a:r>
            <a:endParaRPr sz="10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lang="sv-SE" sz="1800">
                <a:solidFill>
                  <a:schemeClr val="dk1"/>
                </a:solidFill>
                <a:latin typeface="Calibri"/>
                <a:ea typeface="Calibri"/>
                <a:cs typeface="Calibri"/>
                <a:sym typeface="Calibri"/>
              </a:rPr>
              <a:t>Arbeta mot 2010 års utbildningsprogram och tillhandahålla en ram för ytterligare relaterade åtgärder.</a:t>
            </a:r>
            <a:endParaRPr/>
          </a:p>
        </p:txBody>
      </p:sp>
      <p:grpSp>
        <p:nvGrpSpPr>
          <p:cNvPr id="211" name="Google Shape;211;p7"/>
          <p:cNvGrpSpPr/>
          <p:nvPr/>
        </p:nvGrpSpPr>
        <p:grpSpPr>
          <a:xfrm>
            <a:off x="363315" y="222414"/>
            <a:ext cx="1361572" cy="349188"/>
            <a:chOff x="10604072" y="448487"/>
            <a:chExt cx="1361572" cy="349188"/>
          </a:xfrm>
        </p:grpSpPr>
        <p:sp>
          <p:nvSpPr>
            <p:cNvPr id="212" name="Google Shape;212;p7"/>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7"/>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7"/>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8"/>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20" name="Google Shape;220;p8"/>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21" name="Google Shape;221;p8"/>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22" name="Google Shape;222;p8"/>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1</a:t>
            </a:r>
            <a:endParaRPr b="1" sz="2400">
              <a:solidFill>
                <a:srgbClr val="FFC000"/>
              </a:solidFill>
              <a:latin typeface="Calibri"/>
              <a:ea typeface="Calibri"/>
              <a:cs typeface="Calibri"/>
              <a:sym typeface="Calibri"/>
            </a:endParaRPr>
          </a:p>
        </p:txBody>
      </p:sp>
      <p:sp>
        <p:nvSpPr>
          <p:cNvPr id="223" name="Google Shape;223;p8"/>
          <p:cNvSpPr txBox="1"/>
          <p:nvPr/>
        </p:nvSpPr>
        <p:spPr>
          <a:xfrm>
            <a:off x="363315" y="1576271"/>
            <a:ext cx="11213541" cy="34470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2 –EntreComps policybakgrund: initiativförmåga och entreprenörskap</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Utifrån de ovan nämnda målen föreslår parlamentet och rådet åtta nyckelkompetenser som LLL-ramverket gäller för :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lang="sv-SE" sz="1800">
                <a:solidFill>
                  <a:schemeClr val="dk1"/>
                </a:solidFill>
                <a:latin typeface="Calibri"/>
                <a:ea typeface="Calibri"/>
                <a:cs typeface="Calibri"/>
                <a:sym typeface="Calibri"/>
              </a:rPr>
              <a:t>Kommunikation på modersmålet</a:t>
            </a:r>
            <a:endParaRPr/>
          </a:p>
          <a:p>
            <a:pPr indent="-342900" lvl="0" marL="342900" marR="0" rtl="0" algn="just">
              <a:spcBef>
                <a:spcPts val="0"/>
              </a:spcBef>
              <a:spcAft>
                <a:spcPts val="0"/>
              </a:spcAft>
              <a:buClr>
                <a:schemeClr val="dk1"/>
              </a:buClr>
              <a:buSzPts val="1800"/>
              <a:buFont typeface="Calibri"/>
              <a:buAutoNum type="arabicPeriod"/>
            </a:pPr>
            <a:r>
              <a:rPr lang="sv-SE" sz="1800">
                <a:solidFill>
                  <a:schemeClr val="dk1"/>
                </a:solidFill>
                <a:latin typeface="Calibri"/>
                <a:ea typeface="Calibri"/>
                <a:cs typeface="Calibri"/>
                <a:sym typeface="Calibri"/>
              </a:rPr>
              <a:t>Kommunikation på främmande språk</a:t>
            </a:r>
            <a:endParaRPr/>
          </a:p>
          <a:p>
            <a:pPr indent="-342900" lvl="0" marL="342900" marR="0" rtl="0" algn="just">
              <a:spcBef>
                <a:spcPts val="0"/>
              </a:spcBef>
              <a:spcAft>
                <a:spcPts val="0"/>
              </a:spcAft>
              <a:buClr>
                <a:schemeClr val="dk1"/>
              </a:buClr>
              <a:buSzPts val="1800"/>
              <a:buFont typeface="Calibri"/>
              <a:buAutoNum type="arabicPeriod"/>
            </a:pPr>
            <a:r>
              <a:rPr lang="sv-SE" sz="1800">
                <a:solidFill>
                  <a:schemeClr val="dk1"/>
                </a:solidFill>
                <a:latin typeface="Calibri"/>
                <a:ea typeface="Calibri"/>
                <a:cs typeface="Calibri"/>
                <a:sym typeface="Calibri"/>
              </a:rPr>
              <a:t>Matematisk kompetens och grundläggande kompetens inom naturvetenskap och teknik</a:t>
            </a:r>
            <a:endParaRPr/>
          </a:p>
          <a:p>
            <a:pPr indent="-342900" lvl="0" marL="342900" marR="0" rtl="0" algn="just">
              <a:spcBef>
                <a:spcPts val="0"/>
              </a:spcBef>
              <a:spcAft>
                <a:spcPts val="0"/>
              </a:spcAft>
              <a:buClr>
                <a:schemeClr val="dk1"/>
              </a:buClr>
              <a:buSzPts val="1800"/>
              <a:buFont typeface="Calibri"/>
              <a:buAutoNum type="arabicPeriod"/>
            </a:pPr>
            <a:r>
              <a:rPr lang="sv-SE" sz="1800">
                <a:solidFill>
                  <a:schemeClr val="dk1"/>
                </a:solidFill>
                <a:latin typeface="Calibri"/>
                <a:ea typeface="Calibri"/>
                <a:cs typeface="Calibri"/>
                <a:sym typeface="Calibri"/>
              </a:rPr>
              <a:t>Digital kompetens</a:t>
            </a:r>
            <a:endParaRPr/>
          </a:p>
          <a:p>
            <a:pPr indent="-342900" lvl="0" marL="342900" marR="0" rtl="0" algn="just">
              <a:spcBef>
                <a:spcPts val="0"/>
              </a:spcBef>
              <a:spcAft>
                <a:spcPts val="0"/>
              </a:spcAft>
              <a:buClr>
                <a:schemeClr val="dk1"/>
              </a:buClr>
              <a:buSzPts val="1800"/>
              <a:buFont typeface="Calibri"/>
              <a:buAutoNum type="arabicPeriod"/>
            </a:pPr>
            <a:r>
              <a:rPr lang="sv-SE" sz="1800">
                <a:solidFill>
                  <a:schemeClr val="dk1"/>
                </a:solidFill>
                <a:latin typeface="Calibri"/>
                <a:ea typeface="Calibri"/>
                <a:cs typeface="Calibri"/>
                <a:sym typeface="Calibri"/>
              </a:rPr>
              <a:t>Studieteknik</a:t>
            </a:r>
            <a:endParaRPr/>
          </a:p>
          <a:p>
            <a:pPr indent="-342900" lvl="0" marL="342900" marR="0" rtl="0" algn="just">
              <a:spcBef>
                <a:spcPts val="0"/>
              </a:spcBef>
              <a:spcAft>
                <a:spcPts val="0"/>
              </a:spcAft>
              <a:buClr>
                <a:schemeClr val="dk1"/>
              </a:buClr>
              <a:buSzPts val="1800"/>
              <a:buFont typeface="Calibri"/>
              <a:buAutoNum type="arabicPeriod"/>
            </a:pPr>
            <a:r>
              <a:rPr lang="sv-SE" sz="1800">
                <a:solidFill>
                  <a:schemeClr val="dk1"/>
                </a:solidFill>
                <a:latin typeface="Calibri"/>
                <a:ea typeface="Calibri"/>
                <a:cs typeface="Calibri"/>
                <a:sym typeface="Calibri"/>
              </a:rPr>
              <a:t>Sociala och medborgerliga kompetenser</a:t>
            </a:r>
            <a:endParaRPr/>
          </a:p>
          <a:p>
            <a:pPr indent="-342900" lvl="0" marL="342900" marR="0" rtl="0" algn="just">
              <a:spcBef>
                <a:spcPts val="0"/>
              </a:spcBef>
              <a:spcAft>
                <a:spcPts val="0"/>
              </a:spcAft>
              <a:buClr>
                <a:srgbClr val="0070C0"/>
              </a:buClr>
              <a:buSzPts val="1800"/>
              <a:buFont typeface="Calibri"/>
              <a:buAutoNum type="arabicPeriod"/>
            </a:pPr>
            <a:r>
              <a:rPr lang="sv-SE" sz="1800">
                <a:solidFill>
                  <a:srgbClr val="0070C0"/>
                </a:solidFill>
                <a:latin typeface="Calibri"/>
                <a:ea typeface="Calibri"/>
                <a:cs typeface="Calibri"/>
                <a:sym typeface="Calibri"/>
              </a:rPr>
              <a:t>Känsla för initiativ och entreprenörskap</a:t>
            </a:r>
            <a:endParaRPr/>
          </a:p>
          <a:p>
            <a:pPr indent="-342900" lvl="0" marL="342900" marR="0" rtl="0" algn="just">
              <a:spcBef>
                <a:spcPts val="0"/>
              </a:spcBef>
              <a:spcAft>
                <a:spcPts val="0"/>
              </a:spcAft>
              <a:buClr>
                <a:schemeClr val="dk1"/>
              </a:buClr>
              <a:buSzPts val="1800"/>
              <a:buFont typeface="Calibri"/>
              <a:buAutoNum type="arabicPeriod"/>
            </a:pPr>
            <a:r>
              <a:rPr lang="sv-SE" sz="1800">
                <a:solidFill>
                  <a:schemeClr val="dk1"/>
                </a:solidFill>
                <a:latin typeface="Calibri"/>
                <a:ea typeface="Calibri"/>
                <a:cs typeface="Calibri"/>
                <a:sym typeface="Calibri"/>
              </a:rPr>
              <a:t>Kulturell medvetenhet och uttryck</a:t>
            </a:r>
            <a:endParaRPr sz="1800">
              <a:solidFill>
                <a:schemeClr val="dk1"/>
              </a:solidFill>
              <a:latin typeface="Calibri"/>
              <a:ea typeface="Calibri"/>
              <a:cs typeface="Calibri"/>
              <a:sym typeface="Calibri"/>
            </a:endParaRPr>
          </a:p>
        </p:txBody>
      </p:sp>
      <p:grpSp>
        <p:nvGrpSpPr>
          <p:cNvPr id="224" name="Google Shape;224;p8"/>
          <p:cNvGrpSpPr/>
          <p:nvPr/>
        </p:nvGrpSpPr>
        <p:grpSpPr>
          <a:xfrm>
            <a:off x="363315" y="222414"/>
            <a:ext cx="1361572" cy="349188"/>
            <a:chOff x="10604072" y="448487"/>
            <a:chExt cx="1361572" cy="349188"/>
          </a:xfrm>
        </p:grpSpPr>
        <p:sp>
          <p:nvSpPr>
            <p:cNvPr id="225" name="Google Shape;225;p8"/>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8"/>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8"/>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9"/>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33" name="Google Shape;233;p9"/>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34" name="Google Shape;234;p9"/>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35" name="Google Shape;235;p9"/>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3200">
                <a:solidFill>
                  <a:srgbClr val="FFC000"/>
                </a:solidFill>
                <a:latin typeface="Calibri"/>
                <a:ea typeface="Calibri"/>
                <a:cs typeface="Calibri"/>
                <a:sym typeface="Calibri"/>
              </a:rPr>
              <a:t>Enhet 1</a:t>
            </a:r>
            <a:endParaRPr b="1" sz="2400">
              <a:solidFill>
                <a:srgbClr val="FFC000"/>
              </a:solidFill>
              <a:latin typeface="Calibri"/>
              <a:ea typeface="Calibri"/>
              <a:cs typeface="Calibri"/>
              <a:sym typeface="Calibri"/>
            </a:endParaRPr>
          </a:p>
        </p:txBody>
      </p:sp>
      <p:sp>
        <p:nvSpPr>
          <p:cNvPr id="236" name="Google Shape;236;p9"/>
          <p:cNvSpPr txBox="1"/>
          <p:nvPr/>
        </p:nvSpPr>
        <p:spPr>
          <a:xfrm>
            <a:off x="363315" y="1576271"/>
            <a:ext cx="11213541" cy="178510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sv-SE" sz="2000">
                <a:solidFill>
                  <a:srgbClr val="2F5496"/>
                </a:solidFill>
                <a:latin typeface="Calibri"/>
                <a:ea typeface="Calibri"/>
                <a:cs typeface="Calibri"/>
                <a:sym typeface="Calibri"/>
              </a:rPr>
              <a:t>Sektion 3 – Dagens EU-ramverk för utbildning</a:t>
            </a:r>
            <a:endParaRPr b="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Baserat på det tredje nyckelfokusområdet i LLL-ramverket (dvs att tillhandahålla en referensmodell på europeisk nivå), har vi nu två andra huvudramverk för utbildning och livslångt lärande:</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sv-SE" sz="1800">
                <a:solidFill>
                  <a:schemeClr val="dk1"/>
                </a:solidFill>
                <a:latin typeface="Calibri"/>
                <a:ea typeface="Calibri"/>
                <a:cs typeface="Calibri"/>
                <a:sym typeface="Calibri"/>
              </a:rPr>
              <a:t> </a:t>
            </a:r>
            <a:endParaRPr/>
          </a:p>
        </p:txBody>
      </p:sp>
      <p:grpSp>
        <p:nvGrpSpPr>
          <p:cNvPr id="237" name="Google Shape;237;p9"/>
          <p:cNvGrpSpPr/>
          <p:nvPr/>
        </p:nvGrpSpPr>
        <p:grpSpPr>
          <a:xfrm>
            <a:off x="363315" y="222414"/>
            <a:ext cx="1361572" cy="349188"/>
            <a:chOff x="10604072" y="448487"/>
            <a:chExt cx="1361572" cy="349188"/>
          </a:xfrm>
        </p:grpSpPr>
        <p:sp>
          <p:nvSpPr>
            <p:cNvPr id="238" name="Google Shape;238;p9"/>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9"/>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9"/>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descr="cover" id="241" name="Google Shape;241;p9">
            <a:hlinkClick r:id="rId5"/>
          </p:cNvPr>
          <p:cNvPicPr preferRelativeResize="0"/>
          <p:nvPr/>
        </p:nvPicPr>
        <p:blipFill rotWithShape="1">
          <a:blip r:embed="rId6">
            <a:alphaModFix/>
          </a:blip>
          <a:srcRect b="0" l="0" r="0" t="0"/>
          <a:stretch/>
        </p:blipFill>
        <p:spPr>
          <a:xfrm>
            <a:off x="2705100" y="3074239"/>
            <a:ext cx="2394149" cy="3396626"/>
          </a:xfrm>
          <a:prstGeom prst="rect">
            <a:avLst/>
          </a:prstGeom>
          <a:noFill/>
          <a:ln cap="flat" cmpd="sng" w="28575">
            <a:solidFill>
              <a:srgbClr val="002060"/>
            </a:solidFill>
            <a:prstDash val="solid"/>
            <a:round/>
            <a:headEnd len="sm" w="sm" type="none"/>
            <a:tailEnd len="sm" w="sm" type="none"/>
          </a:ln>
        </p:spPr>
      </p:pic>
      <p:pic>
        <p:nvPicPr>
          <p:cNvPr descr="cover" id="242" name="Google Shape;242;p9">
            <a:hlinkClick r:id="rId7"/>
          </p:cNvPr>
          <p:cNvPicPr preferRelativeResize="0"/>
          <p:nvPr/>
        </p:nvPicPr>
        <p:blipFill rotWithShape="1">
          <a:blip r:embed="rId8">
            <a:alphaModFix/>
          </a:blip>
          <a:srcRect b="0" l="0" r="0" t="0"/>
          <a:stretch/>
        </p:blipFill>
        <p:spPr>
          <a:xfrm>
            <a:off x="6234262" y="3061264"/>
            <a:ext cx="2402799" cy="3396626"/>
          </a:xfrm>
          <a:prstGeom prst="rect">
            <a:avLst/>
          </a:prstGeom>
          <a:noFill/>
          <a:ln cap="flat" cmpd="sng" w="28575">
            <a:solidFill>
              <a:srgbClr val="002060"/>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2021-01-21T12:20:00Z</dcterms:created>
  <dc:creator>Dulce Rodriguez Ortiz</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