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x7LRkZaffGChwiuWmZH5IMKgE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5A11D5-EFC4-47D3-92A8-B148BE405EA5}">
  <a:tblStyle styleId="{4C5A11D5-EFC4-47D3-92A8-B148BE405EA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2236CD3E-E248-4232-91BB-0E87A078A18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4" name="Google Shape;5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4800"/>
              <a:buFont typeface="Calibri"/>
              <a:buNone/>
              <a:defRPr b="0" sz="6400">
                <a:solidFill>
                  <a:srgbClr val="266C9F"/>
                </a:solidFill>
              </a:defRPr>
            </a:lvl1pPr>
            <a:lvl2pPr lvl="1" algn="r">
              <a:lnSpc>
                <a:spcPct val="100000"/>
              </a:lnSpc>
              <a:spcBef>
                <a:spcPts val="0"/>
              </a:spcBef>
              <a:spcAft>
                <a:spcPts val="0"/>
              </a:spcAft>
              <a:buClr>
                <a:schemeClr val="dk2"/>
              </a:buClr>
              <a:buSzPts val="4800"/>
              <a:buNone/>
              <a:defRPr b="0" sz="6400">
                <a:solidFill>
                  <a:schemeClr val="dk2"/>
                </a:solidFill>
              </a:defRPr>
            </a:lvl2pPr>
            <a:lvl3pPr lvl="2" algn="r">
              <a:lnSpc>
                <a:spcPct val="100000"/>
              </a:lnSpc>
              <a:spcBef>
                <a:spcPts val="0"/>
              </a:spcBef>
              <a:spcAft>
                <a:spcPts val="0"/>
              </a:spcAft>
              <a:buClr>
                <a:schemeClr val="dk2"/>
              </a:buClr>
              <a:buSzPts val="4800"/>
              <a:buNone/>
              <a:defRPr b="0" sz="6400">
                <a:solidFill>
                  <a:schemeClr val="dk2"/>
                </a:solidFill>
              </a:defRPr>
            </a:lvl3pPr>
            <a:lvl4pPr lvl="3" algn="r">
              <a:lnSpc>
                <a:spcPct val="100000"/>
              </a:lnSpc>
              <a:spcBef>
                <a:spcPts val="0"/>
              </a:spcBef>
              <a:spcAft>
                <a:spcPts val="0"/>
              </a:spcAft>
              <a:buClr>
                <a:schemeClr val="dk2"/>
              </a:buClr>
              <a:buSzPts val="4800"/>
              <a:buNone/>
              <a:defRPr b="0" sz="6400">
                <a:solidFill>
                  <a:schemeClr val="dk2"/>
                </a:solidFill>
              </a:defRPr>
            </a:lvl4pPr>
            <a:lvl5pPr lvl="4" algn="r">
              <a:lnSpc>
                <a:spcPct val="100000"/>
              </a:lnSpc>
              <a:spcBef>
                <a:spcPts val="0"/>
              </a:spcBef>
              <a:spcAft>
                <a:spcPts val="0"/>
              </a:spcAft>
              <a:buClr>
                <a:schemeClr val="dk2"/>
              </a:buClr>
              <a:buSzPts val="4800"/>
              <a:buNone/>
              <a:defRPr b="0" sz="6400">
                <a:solidFill>
                  <a:schemeClr val="dk2"/>
                </a:solidFill>
              </a:defRPr>
            </a:lvl5pPr>
            <a:lvl6pPr lvl="5" algn="r">
              <a:lnSpc>
                <a:spcPct val="100000"/>
              </a:lnSpc>
              <a:spcBef>
                <a:spcPts val="0"/>
              </a:spcBef>
              <a:spcAft>
                <a:spcPts val="0"/>
              </a:spcAft>
              <a:buClr>
                <a:schemeClr val="dk2"/>
              </a:buClr>
              <a:buSzPts val="4800"/>
              <a:buNone/>
              <a:defRPr b="0" sz="6400">
                <a:solidFill>
                  <a:schemeClr val="dk2"/>
                </a:solidFill>
              </a:defRPr>
            </a:lvl6pPr>
            <a:lvl7pPr lvl="6" algn="r">
              <a:lnSpc>
                <a:spcPct val="100000"/>
              </a:lnSpc>
              <a:spcBef>
                <a:spcPts val="0"/>
              </a:spcBef>
              <a:spcAft>
                <a:spcPts val="0"/>
              </a:spcAft>
              <a:buClr>
                <a:schemeClr val="dk2"/>
              </a:buClr>
              <a:buSzPts val="4800"/>
              <a:buNone/>
              <a:defRPr b="0" sz="6400">
                <a:solidFill>
                  <a:schemeClr val="dk2"/>
                </a:solidFill>
              </a:defRPr>
            </a:lvl7pPr>
            <a:lvl8pPr lvl="7" algn="r">
              <a:lnSpc>
                <a:spcPct val="100000"/>
              </a:lnSpc>
              <a:spcBef>
                <a:spcPts val="0"/>
              </a:spcBef>
              <a:spcAft>
                <a:spcPts val="0"/>
              </a:spcAft>
              <a:buClr>
                <a:schemeClr val="dk2"/>
              </a:buClr>
              <a:buSzPts val="4800"/>
              <a:buNone/>
              <a:defRPr b="0" sz="6400">
                <a:solidFill>
                  <a:schemeClr val="dk2"/>
                </a:solidFill>
              </a:defRPr>
            </a:lvl8pPr>
            <a:lvl9pPr lvl="8" algn="r">
              <a:lnSpc>
                <a:spcPct val="100000"/>
              </a:lnSpc>
              <a:spcBef>
                <a:spcPts val="0"/>
              </a:spcBef>
              <a:spcAft>
                <a:spcPts val="0"/>
              </a:spcAft>
              <a:buClr>
                <a:schemeClr val="dk2"/>
              </a:buClr>
              <a:buSzPts val="4800"/>
              <a:buNone/>
              <a:defRPr b="0" sz="6400">
                <a:solidFill>
                  <a:schemeClr val="dk2"/>
                </a:solidFill>
              </a:defRPr>
            </a:lvl9pPr>
          </a:lstStyle>
          <a:p/>
        </p:txBody>
      </p:sp>
      <p:pic>
        <p:nvPicPr>
          <p:cNvPr id="17" name="Google Shape;17;p31"/>
          <p:cNvPicPr preferRelativeResize="0"/>
          <p:nvPr/>
        </p:nvPicPr>
        <p:blipFill rotWithShape="1">
          <a:blip r:embed="rId2">
            <a:alphaModFix/>
          </a:blip>
          <a:srcRect b="0" l="0" r="0" t="0"/>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b="0" l="0" r="0" t="0"/>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b="0" l="0" r="0" t="0"/>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0" name="Shape 60"/>
        <p:cNvGrpSpPr/>
        <p:nvPr/>
      </p:nvGrpSpPr>
      <p:grpSpPr>
        <a:xfrm>
          <a:off x="0" y="0"/>
          <a:ext cx="0" cy="0"/>
          <a:chOff x="0" y="0"/>
          <a:chExt cx="0" cy="0"/>
        </a:xfrm>
      </p:grpSpPr>
      <p:sp>
        <p:nvSpPr>
          <p:cNvPr id="61" name="Google Shape;6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9" name="Shape 69"/>
        <p:cNvGrpSpPr/>
        <p:nvPr/>
      </p:nvGrpSpPr>
      <p:grpSpPr>
        <a:xfrm>
          <a:off x="0" y="0"/>
          <a:ext cx="0" cy="0"/>
          <a:chOff x="0" y="0"/>
          <a:chExt cx="0" cy="0"/>
        </a:xfrm>
      </p:grpSpPr>
      <p:sp>
        <p:nvSpPr>
          <p:cNvPr id="70" name="Google Shape;7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4" name="Shape 74"/>
        <p:cNvGrpSpPr/>
        <p:nvPr/>
      </p:nvGrpSpPr>
      <p:grpSpPr>
        <a:xfrm>
          <a:off x="0" y="0"/>
          <a:ext cx="0" cy="0"/>
          <a:chOff x="0" y="0"/>
          <a:chExt cx="0" cy="0"/>
        </a:xfrm>
      </p:grpSpPr>
      <p:sp>
        <p:nvSpPr>
          <p:cNvPr id="75" name="Google Shape;7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1" name="Shape 81"/>
        <p:cNvGrpSpPr/>
        <p:nvPr/>
      </p:nvGrpSpPr>
      <p:grpSpPr>
        <a:xfrm>
          <a:off x="0" y="0"/>
          <a:ext cx="0" cy="0"/>
          <a:chOff x="0" y="0"/>
          <a:chExt cx="0" cy="0"/>
        </a:xfrm>
      </p:grpSpPr>
      <p:sp>
        <p:nvSpPr>
          <p:cNvPr id="82" name="Google Shape;8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p:nvPr>
            <p:ph idx="2" type="pic"/>
          </p:nvPr>
        </p:nvSpPr>
        <p:spPr>
          <a:xfrm>
            <a:off x="5183188" y="987425"/>
            <a:ext cx="6172200" cy="4873625"/>
          </a:xfrm>
          <a:prstGeom prst="rect">
            <a:avLst/>
          </a:prstGeom>
          <a:noFill/>
          <a:ln>
            <a:noFill/>
          </a:ln>
        </p:spPr>
      </p:sp>
      <p:sp>
        <p:nvSpPr>
          <p:cNvPr id="84" name="Google Shape;8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8" name="Shape 88"/>
        <p:cNvGrpSpPr/>
        <p:nvPr/>
      </p:nvGrpSpPr>
      <p:grpSpPr>
        <a:xfrm>
          <a:off x="0" y="0"/>
          <a:ext cx="0" cy="0"/>
          <a:chOff x="0" y="0"/>
          <a:chExt cx="0" cy="0"/>
        </a:xfrm>
      </p:grpSpPr>
      <p:sp>
        <p:nvSpPr>
          <p:cNvPr id="89" name="Google Shape;8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4" name="Shape 94"/>
        <p:cNvGrpSpPr/>
        <p:nvPr/>
      </p:nvGrpSpPr>
      <p:grpSpPr>
        <a:xfrm>
          <a:off x="0" y="0"/>
          <a:ext cx="0" cy="0"/>
          <a:chOff x="0" y="0"/>
          <a:chExt cx="0" cy="0"/>
        </a:xfrm>
      </p:grpSpPr>
      <p:sp>
        <p:nvSpPr>
          <p:cNvPr id="95" name="Google Shape;9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b="0" l="0" r="0" t="0"/>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b="0" l="0" r="0" t="0"/>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a:alphaModFix/>
          </a:blip>
          <a:srcRect b="-19" l="-932" r="0" t="-885"/>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6" name="Shape 26"/>
        <p:cNvGrpSpPr/>
        <p:nvPr/>
      </p:nvGrpSpPr>
      <p:grpSpPr>
        <a:xfrm>
          <a:off x="0" y="0"/>
          <a:ext cx="0" cy="0"/>
          <a:chOff x="0" y="0"/>
          <a:chExt cx="0" cy="0"/>
        </a:xfrm>
      </p:grpSpPr>
      <p:sp>
        <p:nvSpPr>
          <p:cNvPr id="27" name="Google Shape;2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30" name="Shape 30"/>
        <p:cNvGrpSpPr/>
        <p:nvPr/>
      </p:nvGrpSpPr>
      <p:grpSpPr>
        <a:xfrm>
          <a:off x="0" y="0"/>
          <a:ext cx="0" cy="0"/>
          <a:chOff x="0" y="0"/>
          <a:chExt cx="0" cy="0"/>
        </a:xfrm>
      </p:grpSpPr>
      <p:sp>
        <p:nvSpPr>
          <p:cNvPr id="31" name="Google Shape;31;p35"/>
          <p:cNvSpPr/>
          <p:nvPr/>
        </p:nvSpPr>
        <p:spPr>
          <a:xfrm rot="10800000">
            <a:off x="4606" y="-4432"/>
            <a:ext cx="4988375" cy="6679552"/>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3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3" name="Google Shape;33;p35"/>
          <p:cNvPicPr preferRelativeResize="0"/>
          <p:nvPr/>
        </p:nvPicPr>
        <p:blipFill rotWithShape="1">
          <a:blip r:embed="rId2">
            <a:alphaModFix/>
          </a:blip>
          <a:srcRect b="0" l="0" r="0" t="0"/>
          <a:stretch/>
        </p:blipFill>
        <p:spPr>
          <a:xfrm>
            <a:off x="9957816" y="23000"/>
            <a:ext cx="2219417" cy="860965"/>
          </a:xfrm>
          <a:prstGeom prst="rect">
            <a:avLst/>
          </a:prstGeom>
          <a:noFill/>
          <a:ln>
            <a:noFill/>
          </a:ln>
        </p:spPr>
      </p:pic>
      <p:pic>
        <p:nvPicPr>
          <p:cNvPr id="34" name="Google Shape;34;p35"/>
          <p:cNvPicPr preferRelativeResize="0"/>
          <p:nvPr/>
        </p:nvPicPr>
        <p:blipFill rotWithShape="1">
          <a:blip r:embed="rId3">
            <a:alphaModFix/>
          </a:blip>
          <a:srcRect b="0" l="0" r="0" t="0"/>
          <a:stretch/>
        </p:blipFill>
        <p:spPr>
          <a:xfrm>
            <a:off x="9301470" y="6310796"/>
            <a:ext cx="2489015" cy="5472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5" name="Shape 35"/>
        <p:cNvGrpSpPr/>
        <p:nvPr/>
      </p:nvGrpSpPr>
      <p:grpSpPr>
        <a:xfrm>
          <a:off x="0" y="0"/>
          <a:ext cx="0" cy="0"/>
          <a:chOff x="0" y="0"/>
          <a:chExt cx="0" cy="0"/>
        </a:xfrm>
      </p:grpSpPr>
      <p:sp>
        <p:nvSpPr>
          <p:cNvPr id="36" name="Google Shape;3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1" name="Shape 41"/>
        <p:cNvGrpSpPr/>
        <p:nvPr/>
      </p:nvGrpSpPr>
      <p:grpSpPr>
        <a:xfrm>
          <a:off x="0" y="0"/>
          <a:ext cx="0" cy="0"/>
          <a:chOff x="0" y="0"/>
          <a:chExt cx="0" cy="0"/>
        </a:xfrm>
      </p:grpSpPr>
      <p:sp>
        <p:nvSpPr>
          <p:cNvPr id="42" name="Google Shape;4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7" name="Shape 47"/>
        <p:cNvGrpSpPr/>
        <p:nvPr/>
      </p:nvGrpSpPr>
      <p:grpSpPr>
        <a:xfrm>
          <a:off x="0" y="0"/>
          <a:ext cx="0" cy="0"/>
          <a:chOff x="0" y="0"/>
          <a:chExt cx="0" cy="0"/>
        </a:xfrm>
      </p:grpSpPr>
      <p:sp>
        <p:nvSpPr>
          <p:cNvPr id="48" name="Google Shape;4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3" name="Shape 53"/>
        <p:cNvGrpSpPr/>
        <p:nvPr/>
      </p:nvGrpSpPr>
      <p:grpSpPr>
        <a:xfrm>
          <a:off x="0" y="0"/>
          <a:ext cx="0" cy="0"/>
          <a:chOff x="0" y="0"/>
          <a:chExt cx="0" cy="0"/>
        </a:xfrm>
      </p:grpSpPr>
      <p:sp>
        <p:nvSpPr>
          <p:cNvPr id="54" name="Google Shape;5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0.jp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5.png"/><Relationship Id="rId6" Type="http://schemas.openxmlformats.org/officeDocument/2006/relationships/hyperlink" Target="http://www.madonnadegliangeli.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3.jpg"/><Relationship Id="rId6" Type="http://schemas.openxmlformats.org/officeDocument/2006/relationships/image" Target="../media/image34.png"/><Relationship Id="rId7"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33.png"/><Relationship Id="rId6"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16.jpg"/><Relationship Id="rId6" Type="http://schemas.openxmlformats.org/officeDocument/2006/relationships/image" Target="../media/image15.jpg"/><Relationship Id="rId7"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7452394" y="2057362"/>
            <a:ext cx="4473369" cy="3031244"/>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0"/>
              </a:spcBef>
              <a:spcAft>
                <a:spcPts val="0"/>
              </a:spcAft>
              <a:buClr>
                <a:schemeClr val="dk2"/>
              </a:buClr>
              <a:buSzPts val="4800"/>
              <a:buFont typeface="Calibri"/>
              <a:buNone/>
            </a:pPr>
            <a:r>
              <a:rPr lang="en-GB" sz="4800"/>
              <a:t>Interagera genom digital teknik: kommunikation och samarbete</a:t>
            </a:r>
            <a:br>
              <a:rPr lang="en-GB" sz="4800"/>
            </a:br>
            <a:br>
              <a:rPr lang="en-GB" sz="5400"/>
            </a:br>
            <a:r>
              <a:rPr b="1" lang="en-GB" sz="3200"/>
              <a:t>Municipality of Pescara</a:t>
            </a:r>
            <a:endParaRPr b="1" sz="3200">
              <a:solidFill>
                <a:srgbClr val="266C9F"/>
              </a:solidFill>
            </a:endParaRPr>
          </a:p>
        </p:txBody>
      </p:sp>
      <p:pic>
        <p:nvPicPr>
          <p:cNvPr id="105" name="Google Shape;105;p1"/>
          <p:cNvPicPr preferRelativeResize="0"/>
          <p:nvPr/>
        </p:nvPicPr>
        <p:blipFill rotWithShape="1">
          <a:blip r:embed="rId3">
            <a:alphaModFix/>
          </a:blip>
          <a:srcRect b="0" l="0" r="0" t="0"/>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70" name="Google Shape;270;p1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71" name="Google Shape;271;p1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72" name="Google Shape;272;p1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273" name="Google Shape;273;p10"/>
          <p:cNvSpPr txBox="1"/>
          <p:nvPr/>
        </p:nvSpPr>
        <p:spPr>
          <a:xfrm>
            <a:off x="363315" y="1576271"/>
            <a:ext cx="11213541" cy="31700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1 – Resurser och ytterligare rekommendationer för att interagera med digital teknik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Först och främst är det viktigt att förstå och vara helt medveten om vem din organisation interagerar med och varför...</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En databaserad interaktion innebär kompetens att avkoda digital data och information för att vara bättre rustad att navigera i det digitala ekosystemet och orientera organisationens strategiska långsiktiga vision därefter.</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De mest kritiska affärsfunktionerna är nu helt datadrivna: ekonomi, försäljning och reklam förlitar sig på webbaserat utbyte av kommunikation, input och insikter, såväl som många andra parametrar för att bedöma, övervaka och utvärdera organisationens resultat och hur dess värde uppfattas bland (potentiella) kunder.</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74" name="Google Shape;274;p10"/>
          <p:cNvGrpSpPr/>
          <p:nvPr/>
        </p:nvGrpSpPr>
        <p:grpSpPr>
          <a:xfrm>
            <a:off x="363315" y="222414"/>
            <a:ext cx="1361572" cy="349188"/>
            <a:chOff x="10604072" y="448487"/>
            <a:chExt cx="1361572" cy="349188"/>
          </a:xfrm>
        </p:grpSpPr>
        <p:sp>
          <p:nvSpPr>
            <p:cNvPr id="275" name="Google Shape;275;p1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1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1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83" name="Google Shape;283;p1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84" name="Google Shape;284;p1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85" name="Google Shape;285;p1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286" name="Google Shape;286;p11"/>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1 – Till exempel inom varumärkesbyggande:  </a:t>
            </a:r>
            <a:endParaRPr b="0" i="0" sz="1400" u="none" cap="none" strike="noStrike">
              <a:solidFill>
                <a:srgbClr val="000000"/>
              </a:solidFill>
              <a:latin typeface="Arial"/>
              <a:ea typeface="Arial"/>
              <a:cs typeface="Arial"/>
              <a:sym typeface="Arial"/>
            </a:endParaRPr>
          </a:p>
        </p:txBody>
      </p:sp>
      <p:grpSp>
        <p:nvGrpSpPr>
          <p:cNvPr id="287" name="Google Shape;287;p11"/>
          <p:cNvGrpSpPr/>
          <p:nvPr/>
        </p:nvGrpSpPr>
        <p:grpSpPr>
          <a:xfrm>
            <a:off x="363315" y="222414"/>
            <a:ext cx="1361572" cy="349188"/>
            <a:chOff x="10604072" y="448487"/>
            <a:chExt cx="1361572" cy="349188"/>
          </a:xfrm>
        </p:grpSpPr>
        <p:sp>
          <p:nvSpPr>
            <p:cNvPr id="288" name="Google Shape;288;p1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1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1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91" name="Google Shape;291;p11"/>
          <p:cNvPicPr preferRelativeResize="0"/>
          <p:nvPr/>
        </p:nvPicPr>
        <p:blipFill rotWithShape="1">
          <a:blip r:embed="rId5">
            <a:alphaModFix/>
          </a:blip>
          <a:srcRect b="0" l="0" r="0" t="0"/>
          <a:stretch/>
        </p:blipFill>
        <p:spPr>
          <a:xfrm>
            <a:off x="1954192" y="2529113"/>
            <a:ext cx="4141808" cy="3086053"/>
          </a:xfrm>
          <a:prstGeom prst="rect">
            <a:avLst/>
          </a:prstGeom>
          <a:noFill/>
          <a:ln>
            <a:noFill/>
          </a:ln>
        </p:spPr>
      </p:pic>
      <p:pic>
        <p:nvPicPr>
          <p:cNvPr id="292" name="Google Shape;292;p11"/>
          <p:cNvPicPr preferRelativeResize="0"/>
          <p:nvPr/>
        </p:nvPicPr>
        <p:blipFill rotWithShape="1">
          <a:blip r:embed="rId6">
            <a:alphaModFix/>
          </a:blip>
          <a:srcRect b="0" l="0" r="0" t="0"/>
          <a:stretch/>
        </p:blipFill>
        <p:spPr>
          <a:xfrm>
            <a:off x="6956014" y="3029846"/>
            <a:ext cx="2618046" cy="2585320"/>
          </a:xfrm>
          <a:prstGeom prst="rect">
            <a:avLst/>
          </a:prstGeom>
          <a:noFill/>
          <a:ln>
            <a:noFill/>
          </a:ln>
        </p:spPr>
      </p:pic>
      <p:graphicFrame>
        <p:nvGraphicFramePr>
          <p:cNvPr id="293" name="Google Shape;293;p11"/>
          <p:cNvGraphicFramePr/>
          <p:nvPr/>
        </p:nvGraphicFramePr>
        <p:xfrm>
          <a:off x="2032000" y="2281135"/>
          <a:ext cx="3000000" cy="3000000"/>
        </p:xfrm>
        <a:graphic>
          <a:graphicData uri="http://schemas.openxmlformats.org/drawingml/2006/table">
            <a:tbl>
              <a:tblPr bandRow="1" firstRow="1">
                <a:noFill/>
                <a:tableStyleId>{4C5A11D5-EFC4-47D3-92A8-B148BE405EA5}</a:tableStyleId>
              </a:tblPr>
              <a:tblGrid>
                <a:gridCol w="4064000"/>
                <a:gridCol w="4064000"/>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solidFill>
                            <a:schemeClr val="dk1"/>
                          </a:solidFill>
                        </a:rPr>
                        <a:t>Från…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solidFill>
                            <a:schemeClr val="dk1"/>
                          </a:solidFill>
                        </a:rPr>
                        <a:t>…till</a:t>
                      </a:r>
                      <a:endParaRPr sz="1400" u="none" cap="none" strike="noStrike"/>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1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99" name="Google Shape;299;p1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00" name="Google Shape;300;p1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01" name="Google Shape;301;p1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302" name="Google Shape;302;p12"/>
          <p:cNvSpPr txBox="1"/>
          <p:nvPr/>
        </p:nvSpPr>
        <p:spPr>
          <a:xfrm>
            <a:off x="363315" y="1576271"/>
            <a:ext cx="11213541"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2 – karta över onlineinteraktionen med externa mottagare </a:t>
            </a:r>
            <a:endParaRPr b="0" i="0" sz="2000" u="none" cap="none" strike="noStrike">
              <a:solidFill>
                <a:schemeClr val="dk1"/>
              </a:solidFill>
              <a:latin typeface="Arial"/>
              <a:ea typeface="Arial"/>
              <a:cs typeface="Arial"/>
              <a:sym typeface="Arial"/>
            </a:endParaRPr>
          </a:p>
        </p:txBody>
      </p:sp>
      <p:grpSp>
        <p:nvGrpSpPr>
          <p:cNvPr id="303" name="Google Shape;303;p12"/>
          <p:cNvGrpSpPr/>
          <p:nvPr/>
        </p:nvGrpSpPr>
        <p:grpSpPr>
          <a:xfrm>
            <a:off x="363315" y="222414"/>
            <a:ext cx="1361572" cy="349188"/>
            <a:chOff x="10604072" y="448487"/>
            <a:chExt cx="1361572" cy="349188"/>
          </a:xfrm>
        </p:grpSpPr>
        <p:sp>
          <p:nvSpPr>
            <p:cNvPr id="304" name="Google Shape;304;p1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1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1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07" name="Google Shape;307;p12"/>
          <p:cNvPicPr preferRelativeResize="0"/>
          <p:nvPr/>
        </p:nvPicPr>
        <p:blipFill rotWithShape="1">
          <a:blip r:embed="rId5">
            <a:alphaModFix/>
          </a:blip>
          <a:srcRect b="0" l="0" r="0" t="0"/>
          <a:stretch/>
        </p:blipFill>
        <p:spPr>
          <a:xfrm>
            <a:off x="716217" y="3173157"/>
            <a:ext cx="2015277" cy="2015277"/>
          </a:xfrm>
          <a:prstGeom prst="rect">
            <a:avLst/>
          </a:prstGeom>
          <a:noFill/>
          <a:ln>
            <a:noFill/>
          </a:ln>
        </p:spPr>
      </p:pic>
      <p:pic>
        <p:nvPicPr>
          <p:cNvPr id="308" name="Google Shape;308;p12"/>
          <p:cNvPicPr preferRelativeResize="0"/>
          <p:nvPr/>
        </p:nvPicPr>
        <p:blipFill rotWithShape="1">
          <a:blip r:embed="rId6">
            <a:alphaModFix/>
          </a:blip>
          <a:srcRect b="0" l="0" r="0" t="0"/>
          <a:stretch/>
        </p:blipFill>
        <p:spPr>
          <a:xfrm>
            <a:off x="3094023" y="3173157"/>
            <a:ext cx="3116746" cy="2227986"/>
          </a:xfrm>
          <a:prstGeom prst="rect">
            <a:avLst/>
          </a:prstGeom>
          <a:noFill/>
          <a:ln>
            <a:noFill/>
          </a:ln>
        </p:spPr>
      </p:pic>
      <p:sp>
        <p:nvSpPr>
          <p:cNvPr id="309" name="Google Shape;309;p12"/>
          <p:cNvSpPr txBox="1"/>
          <p:nvPr/>
        </p:nvSpPr>
        <p:spPr>
          <a:xfrm>
            <a:off x="654896" y="2412837"/>
            <a:ext cx="24270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chemeClr val="dk1"/>
                </a:solidFill>
                <a:latin typeface="Calibri"/>
                <a:ea typeface="Calibri"/>
                <a:cs typeface="Calibri"/>
                <a:sym typeface="Calibri"/>
              </a:rPr>
              <a:t>1. Sätt upp mål</a:t>
            </a:r>
            <a:endParaRPr b="0" i="0" sz="1400" u="none" cap="none" strike="noStrike">
              <a:solidFill>
                <a:schemeClr val="dk1"/>
              </a:solidFill>
              <a:latin typeface="Arial"/>
              <a:ea typeface="Arial"/>
              <a:cs typeface="Arial"/>
              <a:sym typeface="Arial"/>
            </a:endParaRPr>
          </a:p>
        </p:txBody>
      </p:sp>
      <p:sp>
        <p:nvSpPr>
          <p:cNvPr id="310" name="Google Shape;310;p12"/>
          <p:cNvSpPr txBox="1"/>
          <p:nvPr/>
        </p:nvSpPr>
        <p:spPr>
          <a:xfrm>
            <a:off x="3437066" y="2412837"/>
            <a:ext cx="25687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chemeClr val="dk1"/>
                </a:solidFill>
                <a:latin typeface="Calibri"/>
                <a:ea typeface="Calibri"/>
                <a:cs typeface="Calibri"/>
                <a:sym typeface="Calibri"/>
              </a:rPr>
              <a:t>2. Anpassa till mottagare</a:t>
            </a:r>
            <a:endParaRPr b="0" i="0" sz="1400" u="none" cap="none" strike="noStrike">
              <a:solidFill>
                <a:schemeClr val="dk1"/>
              </a:solidFill>
              <a:latin typeface="Arial"/>
              <a:ea typeface="Arial"/>
              <a:cs typeface="Arial"/>
              <a:sym typeface="Arial"/>
            </a:endParaRPr>
          </a:p>
        </p:txBody>
      </p:sp>
      <p:sp>
        <p:nvSpPr>
          <p:cNvPr id="311" name="Google Shape;311;p12"/>
          <p:cNvSpPr txBox="1"/>
          <p:nvPr/>
        </p:nvSpPr>
        <p:spPr>
          <a:xfrm>
            <a:off x="6360969" y="2415832"/>
            <a:ext cx="24270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chemeClr val="dk1"/>
                </a:solidFill>
                <a:latin typeface="Calibri"/>
                <a:ea typeface="Calibri"/>
                <a:cs typeface="Calibri"/>
                <a:sym typeface="Calibri"/>
              </a:rPr>
              <a:t>3. Definiera pelarna</a:t>
            </a:r>
            <a:endParaRPr b="0" i="0" sz="1400" u="none" cap="none" strike="noStrike">
              <a:solidFill>
                <a:schemeClr val="dk1"/>
              </a:solidFill>
              <a:latin typeface="Arial"/>
              <a:ea typeface="Arial"/>
              <a:cs typeface="Arial"/>
              <a:sym typeface="Arial"/>
            </a:endParaRPr>
          </a:p>
        </p:txBody>
      </p:sp>
      <p:sp>
        <p:nvSpPr>
          <p:cNvPr id="312" name="Google Shape;312;p12"/>
          <p:cNvSpPr txBox="1"/>
          <p:nvPr/>
        </p:nvSpPr>
        <p:spPr>
          <a:xfrm>
            <a:off x="8923354" y="2412837"/>
            <a:ext cx="24270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4. Schemalägg</a:t>
            </a:r>
            <a:endParaRPr b="0" i="0" sz="1400" u="none" cap="none" strike="noStrike">
              <a:solidFill>
                <a:schemeClr val="dk1"/>
              </a:solidFill>
              <a:latin typeface="Arial"/>
              <a:ea typeface="Arial"/>
              <a:cs typeface="Arial"/>
              <a:sym typeface="Arial"/>
            </a:endParaRPr>
          </a:p>
        </p:txBody>
      </p:sp>
      <p:pic>
        <p:nvPicPr>
          <p:cNvPr id="313" name="Google Shape;313;p12"/>
          <p:cNvPicPr preferRelativeResize="0"/>
          <p:nvPr/>
        </p:nvPicPr>
        <p:blipFill rotWithShape="1">
          <a:blip r:embed="rId7">
            <a:alphaModFix/>
          </a:blip>
          <a:srcRect b="0" l="0" r="0" t="0"/>
          <a:stretch/>
        </p:blipFill>
        <p:spPr>
          <a:xfrm>
            <a:off x="8998575" y="3220560"/>
            <a:ext cx="2351793" cy="1894653"/>
          </a:xfrm>
          <a:prstGeom prst="rect">
            <a:avLst/>
          </a:prstGeom>
          <a:noFill/>
          <a:ln>
            <a:noFill/>
          </a:ln>
        </p:spPr>
      </p:pic>
      <p:pic>
        <p:nvPicPr>
          <p:cNvPr descr="Building Pillar Silhouette PNG HD Quality | PNG Play" id="314" name="Google Shape;314;p12"/>
          <p:cNvPicPr preferRelativeResize="0"/>
          <p:nvPr/>
        </p:nvPicPr>
        <p:blipFill rotWithShape="1">
          <a:blip r:embed="rId8">
            <a:alphaModFix/>
          </a:blip>
          <a:srcRect b="0" l="0" r="0" t="0"/>
          <a:stretch/>
        </p:blipFill>
        <p:spPr>
          <a:xfrm>
            <a:off x="6573299" y="3224615"/>
            <a:ext cx="1848156" cy="18905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20" name="Google Shape;320;p1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21" name="Google Shape;321;p1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22" name="Google Shape;322;p13"/>
          <p:cNvSpPr txBox="1"/>
          <p:nvPr/>
        </p:nvSpPr>
        <p:spPr>
          <a:xfrm>
            <a:off x="281276" y="591578"/>
            <a:ext cx="154041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323" name="Google Shape;323;p13"/>
          <p:cNvSpPr txBox="1"/>
          <p:nvPr/>
        </p:nvSpPr>
        <p:spPr>
          <a:xfrm>
            <a:off x="363315" y="1576271"/>
            <a:ext cx="3757715" cy="37240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2 – Angående mål...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…vi hänvisar till den allmänna kohorten av sociala och ekonomiska aktörer som identifierats som intressegrupper som:</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chemeClr val="dk1"/>
                </a:solidFill>
                <a:latin typeface="Calibri"/>
                <a:ea typeface="Calibri"/>
                <a:cs typeface="Calibri"/>
                <a:sym typeface="Calibri"/>
              </a:rPr>
              <a:t>Kan påverkas av affärsverksamheten</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kan ha en inverkan på och/eller ett intresse för affärsverksamheten</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24" name="Google Shape;324;p13"/>
          <p:cNvGrpSpPr/>
          <p:nvPr/>
        </p:nvGrpSpPr>
        <p:grpSpPr>
          <a:xfrm>
            <a:off x="363315" y="222414"/>
            <a:ext cx="1361572" cy="349188"/>
            <a:chOff x="10604072" y="448487"/>
            <a:chExt cx="1361572" cy="349188"/>
          </a:xfrm>
        </p:grpSpPr>
        <p:sp>
          <p:nvSpPr>
            <p:cNvPr id="325" name="Google Shape;325;p1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1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1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28" name="Google Shape;328;p13"/>
          <p:cNvPicPr preferRelativeResize="0"/>
          <p:nvPr/>
        </p:nvPicPr>
        <p:blipFill rotWithShape="1">
          <a:blip r:embed="rId5">
            <a:alphaModFix/>
          </a:blip>
          <a:srcRect b="0" l="0" r="0" t="0"/>
          <a:stretch/>
        </p:blipFill>
        <p:spPr>
          <a:xfrm>
            <a:off x="4121031" y="1992558"/>
            <a:ext cx="7729098" cy="3289171"/>
          </a:xfrm>
          <a:prstGeom prst="rect">
            <a:avLst/>
          </a:prstGeom>
          <a:noFill/>
          <a:ln>
            <a:noFill/>
          </a:ln>
        </p:spPr>
      </p:pic>
      <p:sp>
        <p:nvSpPr>
          <p:cNvPr id="329" name="Google Shape;329;p13"/>
          <p:cNvSpPr txBox="1"/>
          <p:nvPr/>
        </p:nvSpPr>
        <p:spPr>
          <a:xfrm>
            <a:off x="6347477" y="5416912"/>
            <a:ext cx="57151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POWER-INTEREST Matrix (Johnson and Scholes; 1999)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1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35" name="Google Shape;335;p1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36" name="Google Shape;336;p1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37" name="Google Shape;337;p1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338" name="Google Shape;338;p14"/>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2 – Angående mål…ett övervakningsverktyg</a:t>
            </a:r>
            <a:endParaRPr b="0" i="0" sz="1400" u="none" cap="none" strike="noStrike">
              <a:solidFill>
                <a:srgbClr val="000000"/>
              </a:solidFill>
              <a:latin typeface="Arial"/>
              <a:ea typeface="Arial"/>
              <a:cs typeface="Arial"/>
              <a:sym typeface="Arial"/>
            </a:endParaRPr>
          </a:p>
        </p:txBody>
      </p:sp>
      <p:grpSp>
        <p:nvGrpSpPr>
          <p:cNvPr id="339" name="Google Shape;339;p14"/>
          <p:cNvGrpSpPr/>
          <p:nvPr/>
        </p:nvGrpSpPr>
        <p:grpSpPr>
          <a:xfrm>
            <a:off x="363315" y="222414"/>
            <a:ext cx="1361572" cy="349188"/>
            <a:chOff x="10604072" y="448487"/>
            <a:chExt cx="1361572" cy="349188"/>
          </a:xfrm>
        </p:grpSpPr>
        <p:sp>
          <p:nvSpPr>
            <p:cNvPr id="340" name="Google Shape;340;p1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1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1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43" name="Google Shape;343;p14"/>
          <p:cNvPicPr preferRelativeResize="0"/>
          <p:nvPr/>
        </p:nvPicPr>
        <p:blipFill rotWithShape="1">
          <a:blip r:embed="rId5">
            <a:alphaModFix/>
          </a:blip>
          <a:srcRect b="0" l="0" r="0" t="0"/>
          <a:stretch/>
        </p:blipFill>
        <p:spPr>
          <a:xfrm>
            <a:off x="138759" y="1991946"/>
            <a:ext cx="11914481" cy="3109291"/>
          </a:xfrm>
          <a:prstGeom prst="rect">
            <a:avLst/>
          </a:prstGeom>
          <a:noFill/>
          <a:ln>
            <a:noFill/>
          </a:ln>
        </p:spPr>
      </p:pic>
      <p:sp>
        <p:nvSpPr>
          <p:cNvPr id="344" name="Google Shape;344;p14"/>
          <p:cNvSpPr txBox="1"/>
          <p:nvPr/>
        </p:nvSpPr>
        <p:spPr>
          <a:xfrm>
            <a:off x="363315" y="5108664"/>
            <a:ext cx="11213541"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Håll reda på och dokumentera de framsteg du gör i kommunikation och engagemang för varje identifierad intressentkategori: vad är deras nuvarande (C) nivå av engagemang jämfört med önskad (D) status?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1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50" name="Google Shape;350;p1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51" name="Google Shape;351;p1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52" name="Google Shape;352;p1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353" name="Google Shape;353;p15"/>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2 – Angående kunderna... </a:t>
            </a:r>
            <a:endParaRPr b="1" i="0" sz="2000" u="none" cap="none" strike="noStrike">
              <a:solidFill>
                <a:srgbClr val="000000"/>
              </a:solidFill>
              <a:latin typeface="Arial"/>
              <a:ea typeface="Arial"/>
              <a:cs typeface="Arial"/>
              <a:sym typeface="Arial"/>
            </a:endParaRPr>
          </a:p>
        </p:txBody>
      </p:sp>
      <p:grpSp>
        <p:nvGrpSpPr>
          <p:cNvPr id="354" name="Google Shape;354;p15"/>
          <p:cNvGrpSpPr/>
          <p:nvPr/>
        </p:nvGrpSpPr>
        <p:grpSpPr>
          <a:xfrm>
            <a:off x="363315" y="222414"/>
            <a:ext cx="1361572" cy="349188"/>
            <a:chOff x="10604072" y="448487"/>
            <a:chExt cx="1361572" cy="349188"/>
          </a:xfrm>
        </p:grpSpPr>
        <p:sp>
          <p:nvSpPr>
            <p:cNvPr id="355" name="Google Shape;355;p1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1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1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58" name="Google Shape;358;p15"/>
          <p:cNvPicPr preferRelativeResize="0"/>
          <p:nvPr/>
        </p:nvPicPr>
        <p:blipFill rotWithShape="1">
          <a:blip r:embed="rId5">
            <a:alphaModFix/>
          </a:blip>
          <a:srcRect b="0" l="0" r="0" t="0"/>
          <a:stretch/>
        </p:blipFill>
        <p:spPr>
          <a:xfrm>
            <a:off x="3470196" y="2053730"/>
            <a:ext cx="5424765" cy="3829735"/>
          </a:xfrm>
          <a:prstGeom prst="rect">
            <a:avLst/>
          </a:prstGeom>
          <a:noFill/>
          <a:ln>
            <a:noFill/>
          </a:ln>
        </p:spPr>
      </p:pic>
      <p:sp>
        <p:nvSpPr>
          <p:cNvPr id="359" name="Google Shape;359;p15"/>
          <p:cNvSpPr/>
          <p:nvPr/>
        </p:nvSpPr>
        <p:spPr>
          <a:xfrm>
            <a:off x="3470196" y="2093135"/>
            <a:ext cx="2976763" cy="160417"/>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15"/>
          <p:cNvSpPr/>
          <p:nvPr/>
        </p:nvSpPr>
        <p:spPr>
          <a:xfrm>
            <a:off x="3423377" y="4287545"/>
            <a:ext cx="2976763" cy="160417"/>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15"/>
          <p:cNvSpPr/>
          <p:nvPr/>
        </p:nvSpPr>
        <p:spPr>
          <a:xfrm>
            <a:off x="3482228" y="5201520"/>
            <a:ext cx="3458036" cy="160417"/>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1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67" name="Google Shape;367;p1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68" name="Google Shape;368;p1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69" name="Google Shape;369;p1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370" name="Google Shape;370;p16"/>
          <p:cNvSpPr txBox="1"/>
          <p:nvPr/>
        </p:nvSpPr>
        <p:spPr>
          <a:xfrm>
            <a:off x="363315" y="1576271"/>
            <a:ext cx="11213400" cy="3724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2 – Angående kunderna… </a:t>
            </a:r>
            <a:r>
              <a:rPr b="1" lang="en-GB" sz="2000">
                <a:solidFill>
                  <a:srgbClr val="2F5496"/>
                </a:solidFill>
                <a:latin typeface="Calibri"/>
                <a:ea typeface="Calibri"/>
                <a:cs typeface="Calibri"/>
                <a:sym typeface="Calibri"/>
              </a:rPr>
              <a:t>bra verktyg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Livsstil, mat eller hem 		Facebook, Pinterest och Instagram.</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IT, företag eller industri   	LinkedIn och Twitter</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Publicera videos			YouTube, Facebook, Instagram</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Publicera en undersökning  	Facebook, Twitter ochInstagram</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Bilder					Instagram och Pinterest</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Studier eller yttranden 		Facebook och LinkedIn</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Bilder och citat  			Facebook och Instagram</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Infografik   				Pinterest</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Fotocollage				Pinterest</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1" name="Google Shape;371;p16"/>
          <p:cNvGrpSpPr/>
          <p:nvPr/>
        </p:nvGrpSpPr>
        <p:grpSpPr>
          <a:xfrm>
            <a:off x="363315" y="222414"/>
            <a:ext cx="1361572" cy="349188"/>
            <a:chOff x="10604072" y="448487"/>
            <a:chExt cx="1361572" cy="349188"/>
          </a:xfrm>
        </p:grpSpPr>
        <p:sp>
          <p:nvSpPr>
            <p:cNvPr id="372" name="Google Shape;372;p1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p1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4" name="Google Shape;374;p1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80" name="Google Shape;380;p1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381" name="Google Shape;381;p1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82" name="Google Shape;382;p1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383" name="Google Shape;383;p17"/>
          <p:cNvSpPr txBox="1"/>
          <p:nvPr/>
        </p:nvSpPr>
        <p:spPr>
          <a:xfrm>
            <a:off x="363315" y="1576271"/>
            <a:ext cx="11213541"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3 – Interagera och kommunicera genom digital teknik, intern kommunikation </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grpSp>
        <p:nvGrpSpPr>
          <p:cNvPr id="384" name="Google Shape;384;p17"/>
          <p:cNvGrpSpPr/>
          <p:nvPr/>
        </p:nvGrpSpPr>
        <p:grpSpPr>
          <a:xfrm>
            <a:off x="363315" y="222414"/>
            <a:ext cx="1361572" cy="349188"/>
            <a:chOff x="10604072" y="448487"/>
            <a:chExt cx="1361572" cy="349188"/>
          </a:xfrm>
        </p:grpSpPr>
        <p:sp>
          <p:nvSpPr>
            <p:cNvPr id="385" name="Google Shape;385;p1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6" name="Google Shape;386;p1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1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17"/>
          <p:cNvGrpSpPr/>
          <p:nvPr/>
        </p:nvGrpSpPr>
        <p:grpSpPr>
          <a:xfrm>
            <a:off x="3928086" y="2208908"/>
            <a:ext cx="4083995" cy="4083995"/>
            <a:chOff x="1684960" y="0"/>
            <a:chExt cx="4083995" cy="4083995"/>
          </a:xfrm>
        </p:grpSpPr>
        <p:sp>
          <p:nvSpPr>
            <p:cNvPr id="389" name="Google Shape;389;p17"/>
            <p:cNvSpPr/>
            <p:nvPr/>
          </p:nvSpPr>
          <p:spPr>
            <a:xfrm>
              <a:off x="1684960" y="0"/>
              <a:ext cx="4083995" cy="4083995"/>
            </a:xfrm>
            <a:prstGeom prst="ellipse">
              <a:avLst/>
            </a:prstGeom>
            <a:solidFill>
              <a:srgbClr val="3A66B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7"/>
            <p:cNvSpPr txBox="1"/>
            <p:nvPr/>
          </p:nvSpPr>
          <p:spPr>
            <a:xfrm>
              <a:off x="3156015" y="204199"/>
              <a:ext cx="1141885" cy="61259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391" name="Google Shape;391;p17"/>
            <p:cNvSpPr/>
            <p:nvPr/>
          </p:nvSpPr>
          <p:spPr>
            <a:xfrm>
              <a:off x="2093360" y="816798"/>
              <a:ext cx="3267196" cy="3267196"/>
            </a:xfrm>
            <a:prstGeom prst="ellipse">
              <a:avLst/>
            </a:prstGeom>
            <a:solidFill>
              <a:srgbClr val="567A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7"/>
            <p:cNvSpPr txBox="1"/>
            <p:nvPr/>
          </p:nvSpPr>
          <p:spPr>
            <a:xfrm>
              <a:off x="3156015" y="1012830"/>
              <a:ext cx="1141885" cy="58809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17"/>
            <p:cNvSpPr/>
            <p:nvPr/>
          </p:nvSpPr>
          <p:spPr>
            <a:xfrm>
              <a:off x="2501759" y="1633597"/>
              <a:ext cx="2450397" cy="2450397"/>
            </a:xfrm>
            <a:prstGeom prst="ellipse">
              <a:avLst/>
            </a:prstGeom>
            <a:solidFill>
              <a:srgbClr val="7992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7"/>
            <p:cNvSpPr txBox="1"/>
            <p:nvPr/>
          </p:nvSpPr>
          <p:spPr>
            <a:xfrm>
              <a:off x="3156015" y="1817377"/>
              <a:ext cx="1141885" cy="551339"/>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395" name="Google Shape;395;p17"/>
            <p:cNvSpPr/>
            <p:nvPr/>
          </p:nvSpPr>
          <p:spPr>
            <a:xfrm>
              <a:off x="2910159" y="2450397"/>
              <a:ext cx="1633598" cy="1633598"/>
            </a:xfrm>
            <a:prstGeom prst="ellipse">
              <a:avLst/>
            </a:prstGeom>
            <a:solidFill>
              <a:srgbClr val="9BABD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7"/>
            <p:cNvSpPr txBox="1"/>
            <p:nvPr/>
          </p:nvSpPr>
          <p:spPr>
            <a:xfrm>
              <a:off x="3149394" y="2858796"/>
              <a:ext cx="1155128" cy="816799"/>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grpSp>
      <p:sp>
        <p:nvSpPr>
          <p:cNvPr id="397" name="Google Shape;397;p17"/>
          <p:cNvSpPr txBox="1"/>
          <p:nvPr/>
        </p:nvSpPr>
        <p:spPr>
          <a:xfrm>
            <a:off x="5251226" y="2366502"/>
            <a:ext cx="143771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Sponsor</a:t>
            </a:r>
            <a:endParaRPr b="0" i="0" sz="1400" u="none" cap="none" strike="noStrike">
              <a:solidFill>
                <a:srgbClr val="000000"/>
              </a:solidFill>
              <a:latin typeface="Arial"/>
              <a:ea typeface="Arial"/>
              <a:cs typeface="Arial"/>
              <a:sym typeface="Arial"/>
            </a:endParaRPr>
          </a:p>
        </p:txBody>
      </p:sp>
      <p:sp>
        <p:nvSpPr>
          <p:cNvPr id="398" name="Google Shape;398;p17"/>
          <p:cNvSpPr txBox="1"/>
          <p:nvPr/>
        </p:nvSpPr>
        <p:spPr>
          <a:xfrm>
            <a:off x="4873106" y="3216306"/>
            <a:ext cx="221802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Partners</a:t>
            </a:r>
            <a:endParaRPr b="0" i="0" sz="1400" u="none" cap="none" strike="noStrike">
              <a:solidFill>
                <a:srgbClr val="000000"/>
              </a:solidFill>
              <a:latin typeface="Arial"/>
              <a:ea typeface="Arial"/>
              <a:cs typeface="Arial"/>
              <a:sym typeface="Arial"/>
            </a:endParaRPr>
          </a:p>
        </p:txBody>
      </p:sp>
      <p:sp>
        <p:nvSpPr>
          <p:cNvPr id="399" name="Google Shape;399;p17"/>
          <p:cNvSpPr txBox="1"/>
          <p:nvPr/>
        </p:nvSpPr>
        <p:spPr>
          <a:xfrm>
            <a:off x="5099249" y="4091470"/>
            <a:ext cx="184224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Organisation</a:t>
            </a:r>
            <a:endParaRPr b="0" i="0" sz="1400" u="none" cap="none" strike="noStrike">
              <a:solidFill>
                <a:schemeClr val="dk1"/>
              </a:solidFill>
              <a:latin typeface="Arial"/>
              <a:ea typeface="Arial"/>
              <a:cs typeface="Arial"/>
              <a:sym typeface="Arial"/>
            </a:endParaRPr>
          </a:p>
        </p:txBody>
      </p:sp>
      <p:sp>
        <p:nvSpPr>
          <p:cNvPr id="400" name="Google Shape;400;p17"/>
          <p:cNvSpPr txBox="1"/>
          <p:nvPr/>
        </p:nvSpPr>
        <p:spPr>
          <a:xfrm>
            <a:off x="5240794" y="5161409"/>
            <a:ext cx="143883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Team</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1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06" name="Google Shape;406;p1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407" name="Google Shape;407;p1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08" name="Google Shape;408;p18"/>
          <p:cNvSpPr txBox="1"/>
          <p:nvPr/>
        </p:nvSpPr>
        <p:spPr>
          <a:xfrm>
            <a:off x="281276" y="591578"/>
            <a:ext cx="154041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409" name="Google Shape;409;p18"/>
          <p:cNvSpPr txBox="1"/>
          <p:nvPr/>
        </p:nvSpPr>
        <p:spPr>
          <a:xfrm>
            <a:off x="363315" y="1576271"/>
            <a:ext cx="11213541"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3 – Interagera och kommunicera genom digital teknik, extern kommunikation </a:t>
            </a:r>
            <a:endParaRPr b="0" i="0" sz="2000" u="none" cap="none" strike="noStrike">
              <a:solidFill>
                <a:srgbClr val="000000"/>
              </a:solidFill>
              <a:latin typeface="Arial"/>
              <a:ea typeface="Arial"/>
              <a:cs typeface="Arial"/>
              <a:sym typeface="Arial"/>
            </a:endParaRPr>
          </a:p>
        </p:txBody>
      </p:sp>
      <p:grpSp>
        <p:nvGrpSpPr>
          <p:cNvPr id="410" name="Google Shape;410;p18"/>
          <p:cNvGrpSpPr/>
          <p:nvPr/>
        </p:nvGrpSpPr>
        <p:grpSpPr>
          <a:xfrm>
            <a:off x="363315" y="222414"/>
            <a:ext cx="1361572" cy="349188"/>
            <a:chOff x="10604072" y="448487"/>
            <a:chExt cx="1361572" cy="349188"/>
          </a:xfrm>
        </p:grpSpPr>
        <p:sp>
          <p:nvSpPr>
            <p:cNvPr id="411" name="Google Shape;411;p1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2" name="Google Shape;412;p1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3" name="Google Shape;413;p1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18"/>
          <p:cNvGrpSpPr/>
          <p:nvPr/>
        </p:nvGrpSpPr>
        <p:grpSpPr>
          <a:xfrm>
            <a:off x="3928086" y="2208908"/>
            <a:ext cx="4083995" cy="4083995"/>
            <a:chOff x="1684960" y="0"/>
            <a:chExt cx="4083995" cy="4083995"/>
          </a:xfrm>
        </p:grpSpPr>
        <p:sp>
          <p:nvSpPr>
            <p:cNvPr id="415" name="Google Shape;415;p18"/>
            <p:cNvSpPr/>
            <p:nvPr/>
          </p:nvSpPr>
          <p:spPr>
            <a:xfrm>
              <a:off x="1684960" y="0"/>
              <a:ext cx="4083995" cy="4083995"/>
            </a:xfrm>
            <a:prstGeom prst="ellipse">
              <a:avLst/>
            </a:prstGeom>
            <a:solidFill>
              <a:srgbClr val="D66E2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8"/>
            <p:cNvSpPr txBox="1"/>
            <p:nvPr/>
          </p:nvSpPr>
          <p:spPr>
            <a:xfrm>
              <a:off x="3156015" y="204199"/>
              <a:ext cx="1141885" cy="61259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417" name="Google Shape;417;p18"/>
            <p:cNvSpPr/>
            <p:nvPr/>
          </p:nvSpPr>
          <p:spPr>
            <a:xfrm>
              <a:off x="2093360" y="816798"/>
              <a:ext cx="3267196" cy="3267196"/>
            </a:xfrm>
            <a:prstGeom prst="ellipse">
              <a:avLst/>
            </a:prstGeom>
            <a:solidFill>
              <a:srgbClr val="E0814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8"/>
            <p:cNvSpPr txBox="1"/>
            <p:nvPr/>
          </p:nvSpPr>
          <p:spPr>
            <a:xfrm>
              <a:off x="3156015" y="1012830"/>
              <a:ext cx="1141885" cy="58809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18"/>
            <p:cNvSpPr/>
            <p:nvPr/>
          </p:nvSpPr>
          <p:spPr>
            <a:xfrm>
              <a:off x="2501759" y="1633597"/>
              <a:ext cx="2450397" cy="2450397"/>
            </a:xfrm>
            <a:prstGeom prst="ellipse">
              <a:avLst/>
            </a:prstGeom>
            <a:solidFill>
              <a:srgbClr val="E9977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8"/>
            <p:cNvSpPr txBox="1"/>
            <p:nvPr/>
          </p:nvSpPr>
          <p:spPr>
            <a:xfrm>
              <a:off x="3156015" y="1817377"/>
              <a:ext cx="1141885" cy="551339"/>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421" name="Google Shape;421;p18"/>
            <p:cNvSpPr/>
            <p:nvPr/>
          </p:nvSpPr>
          <p:spPr>
            <a:xfrm>
              <a:off x="2910159" y="2450397"/>
              <a:ext cx="1633598" cy="1633598"/>
            </a:xfrm>
            <a:prstGeom prst="ellipse">
              <a:avLst/>
            </a:prstGeom>
            <a:solidFill>
              <a:srgbClr val="F1B09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8"/>
            <p:cNvSpPr txBox="1"/>
            <p:nvPr/>
          </p:nvSpPr>
          <p:spPr>
            <a:xfrm>
              <a:off x="3149394" y="2858796"/>
              <a:ext cx="1155128" cy="81679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Process</a:t>
              </a:r>
              <a:endParaRPr b="0" i="0" sz="2100" u="none" cap="none" strike="noStrike">
                <a:solidFill>
                  <a:schemeClr val="lt1"/>
                </a:solidFill>
                <a:latin typeface="Calibri"/>
                <a:ea typeface="Calibri"/>
                <a:cs typeface="Calibri"/>
                <a:sym typeface="Calibri"/>
              </a:endParaRPr>
            </a:p>
          </p:txBody>
        </p:sp>
      </p:grpSp>
      <p:sp>
        <p:nvSpPr>
          <p:cNvPr id="423" name="Google Shape;423;p18"/>
          <p:cNvSpPr txBox="1"/>
          <p:nvPr/>
        </p:nvSpPr>
        <p:spPr>
          <a:xfrm>
            <a:off x="4958660" y="2437853"/>
            <a:ext cx="217842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Allmänheten</a:t>
            </a:r>
            <a:endParaRPr b="0" i="0" sz="1400" u="none" cap="none" strike="noStrike">
              <a:solidFill>
                <a:schemeClr val="dk1"/>
              </a:solidFill>
              <a:latin typeface="Arial"/>
              <a:ea typeface="Arial"/>
              <a:cs typeface="Arial"/>
              <a:sym typeface="Arial"/>
            </a:endParaRPr>
          </a:p>
        </p:txBody>
      </p:sp>
      <p:sp>
        <p:nvSpPr>
          <p:cNvPr id="424" name="Google Shape;424;p18"/>
          <p:cNvSpPr txBox="1"/>
          <p:nvPr/>
        </p:nvSpPr>
        <p:spPr>
          <a:xfrm>
            <a:off x="5122919" y="3211408"/>
            <a:ext cx="169433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Intressenter</a:t>
            </a:r>
            <a:endParaRPr b="0" i="0" sz="1400" u="none" cap="none" strike="noStrike">
              <a:solidFill>
                <a:srgbClr val="000000"/>
              </a:solidFill>
              <a:latin typeface="Arial"/>
              <a:ea typeface="Arial"/>
              <a:cs typeface="Arial"/>
              <a:sym typeface="Arial"/>
            </a:endParaRPr>
          </a:p>
        </p:txBody>
      </p:sp>
      <p:sp>
        <p:nvSpPr>
          <p:cNvPr id="425" name="Google Shape;425;p18"/>
          <p:cNvSpPr txBox="1"/>
          <p:nvPr/>
        </p:nvSpPr>
        <p:spPr>
          <a:xfrm>
            <a:off x="5001895" y="4134545"/>
            <a:ext cx="193637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Kunder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1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31" name="Google Shape;431;p1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432" name="Google Shape;432;p1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33" name="Google Shape;433;p1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434" name="Google Shape;434;p19"/>
          <p:cNvSpPr txBox="1"/>
          <p:nvPr/>
        </p:nvSpPr>
        <p:spPr>
          <a:xfrm>
            <a:off x="363315" y="1576271"/>
            <a:ext cx="11213541"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3 – Interagera och kommunicera genom digital teknik, kommunikationsmedel</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grpSp>
        <p:nvGrpSpPr>
          <p:cNvPr id="435" name="Google Shape;435;p19"/>
          <p:cNvGrpSpPr/>
          <p:nvPr/>
        </p:nvGrpSpPr>
        <p:grpSpPr>
          <a:xfrm>
            <a:off x="363315" y="222414"/>
            <a:ext cx="1361572" cy="349188"/>
            <a:chOff x="10604072" y="448487"/>
            <a:chExt cx="1361572" cy="349188"/>
          </a:xfrm>
        </p:grpSpPr>
        <p:sp>
          <p:nvSpPr>
            <p:cNvPr id="436" name="Google Shape;436;p1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7" name="Google Shape;437;p1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8" name="Google Shape;438;p1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39" name="Google Shape;439;p19"/>
          <p:cNvPicPr preferRelativeResize="0"/>
          <p:nvPr/>
        </p:nvPicPr>
        <p:blipFill rotWithShape="1">
          <a:blip r:embed="rId5">
            <a:alphaModFix/>
          </a:blip>
          <a:srcRect b="0" l="0" r="0" t="0"/>
          <a:stretch/>
        </p:blipFill>
        <p:spPr>
          <a:xfrm>
            <a:off x="875031" y="1917371"/>
            <a:ext cx="4685738" cy="4540519"/>
          </a:xfrm>
          <a:prstGeom prst="rect">
            <a:avLst/>
          </a:prstGeom>
          <a:noFill/>
          <a:ln>
            <a:noFill/>
          </a:ln>
        </p:spPr>
      </p:pic>
      <p:sp>
        <p:nvSpPr>
          <p:cNvPr id="440" name="Google Shape;440;p19"/>
          <p:cNvSpPr txBox="1"/>
          <p:nvPr/>
        </p:nvSpPr>
        <p:spPr>
          <a:xfrm>
            <a:off x="5641911" y="2063971"/>
            <a:ext cx="5858600"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5B9BD5"/>
                </a:solidFill>
                <a:latin typeface="Calibri"/>
                <a:ea typeface="Calibri"/>
                <a:cs typeface="Calibri"/>
                <a:sym typeface="Calibri"/>
              </a:rPr>
              <a:t>Sociala medier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5B9BD5"/>
                </a:solidFill>
                <a:latin typeface="Calibri"/>
                <a:ea typeface="Calibri"/>
                <a:cs typeface="Calibri"/>
                <a:sym typeface="Calibri"/>
              </a:rPr>
              <a:t>Internet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5B9BD5"/>
                </a:solidFill>
                <a:latin typeface="Calibri"/>
                <a:ea typeface="Calibri"/>
                <a:cs typeface="Calibri"/>
                <a:sym typeface="Calibri"/>
              </a:rPr>
              <a:t>Massmedia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2CAB8"/>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52CAB8"/>
                </a:solidFill>
                <a:latin typeface="Calibri"/>
                <a:ea typeface="Calibri"/>
                <a:cs typeface="Calibri"/>
                <a:sym typeface="Calibri"/>
              </a:rPr>
              <a:t>Evenemang, konferenser och seminarier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52CAB8"/>
                </a:solidFill>
                <a:latin typeface="Calibri"/>
                <a:ea typeface="Calibri"/>
                <a:cs typeface="Calibri"/>
                <a:sym typeface="Calibri"/>
              </a:rPr>
              <a:t>Specialicerade media (tryck)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49BF64"/>
                </a:solidFill>
                <a:latin typeface="Calibri"/>
                <a:ea typeface="Calibri"/>
                <a:cs typeface="Calibri"/>
                <a:sym typeface="Calibri"/>
              </a:rPr>
              <a:t>Utbildning</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49BF64"/>
                </a:solidFill>
                <a:latin typeface="Calibri"/>
                <a:ea typeface="Calibri"/>
                <a:cs typeface="Calibri"/>
                <a:sym typeface="Calibri"/>
              </a:rPr>
              <a:t>Direktutskick och riktad kommunikation (nyhetsbrev)</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ED7D31"/>
                </a:solidFill>
                <a:latin typeface="Calibri"/>
                <a:ea typeface="Calibri"/>
                <a:cs typeface="Calibri"/>
                <a:sym typeface="Calibri"/>
              </a:rPr>
              <a:t>Rapporter</a:t>
            </a:r>
            <a:r>
              <a:rPr b="0" i="0" lang="en-GB" sz="1800" u="none" cap="none" strike="noStrike">
                <a:solidFill>
                  <a:schemeClr val="dk1"/>
                </a:solidFill>
                <a:latin typeface="Calibri"/>
                <a:ea typeface="Calibri"/>
                <a:cs typeface="Calibri"/>
                <a:sym typeface="Calibri"/>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5A5A5"/>
                </a:solidFill>
                <a:latin typeface="Calibri"/>
                <a:ea typeface="Calibri"/>
                <a:cs typeface="Calibri"/>
                <a:sym typeface="Calibri"/>
              </a:rPr>
              <a:t>email + möten + telcom.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FFC000"/>
                </a:solidFill>
                <a:latin typeface="Calibri"/>
                <a:ea typeface="Calibri"/>
                <a:cs typeface="Calibri"/>
                <a:sym typeface="Calibri"/>
              </a:rPr>
              <a:t>Personliga email + individuella möten + informell telcom.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4670378" y="22995"/>
            <a:ext cx="7508055" cy="6858000"/>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S</a:t>
            </a:r>
            <a:endParaRPr b="0" i="0" sz="1800" u="none" cap="none" strike="noStrik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984844"/>
            <a:chOff x="4834470" y="1482096"/>
            <a:chExt cx="6186103" cy="984844"/>
          </a:xfrm>
        </p:grpSpPr>
        <p:grpSp>
          <p:nvGrpSpPr>
            <p:cNvPr id="112" name="Google Shape;112;p2"/>
            <p:cNvGrpSpPr/>
            <p:nvPr/>
          </p:nvGrpSpPr>
          <p:grpSpPr>
            <a:xfrm>
              <a:off x="5895648" y="1482096"/>
              <a:ext cx="5124925" cy="984844"/>
              <a:chOff x="6420994" y="1411926"/>
              <a:chExt cx="5124925" cy="984844"/>
            </a:xfrm>
          </p:grpSpPr>
          <p:sp>
            <p:nvSpPr>
              <p:cNvPr id="113" name="Google Shape;113;p2"/>
              <p:cNvSpPr txBox="1"/>
              <p:nvPr/>
            </p:nvSpPr>
            <p:spPr>
              <a:xfrm>
                <a:off x="6420994" y="1750480"/>
                <a:ext cx="5124925"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I den första utbildningsenheten kommer läsarna att få möjlighet att bekanta sig med DigComp-ramverket, den officiella EU-referensmodellen för utbildning i e-färdigheter.</a:t>
                </a:r>
                <a:endParaRPr b="0" i="0" sz="1200" u="none" cap="none" strike="noStrike">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33851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Bekanta dig med EU:s ramverk för digital kompetens</a:t>
                </a:r>
                <a:endParaRPr b="1" i="0" sz="1600" u="none" cap="none" strike="noStrike">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2"/>
          <p:cNvGrpSpPr/>
          <p:nvPr/>
        </p:nvGrpSpPr>
        <p:grpSpPr>
          <a:xfrm>
            <a:off x="6032435" y="3703053"/>
            <a:ext cx="6194082" cy="1250916"/>
            <a:chOff x="4834470" y="1482096"/>
            <a:chExt cx="6194082" cy="1250916"/>
          </a:xfrm>
        </p:grpSpPr>
        <p:grpSp>
          <p:nvGrpSpPr>
            <p:cNvPr id="117" name="Google Shape;117;p2"/>
            <p:cNvGrpSpPr/>
            <p:nvPr/>
          </p:nvGrpSpPr>
          <p:grpSpPr>
            <a:xfrm>
              <a:off x="5895648" y="1482096"/>
              <a:ext cx="5132904" cy="1250916"/>
              <a:chOff x="6420994" y="1411926"/>
              <a:chExt cx="5132904" cy="1250916"/>
            </a:xfrm>
          </p:grpSpPr>
          <p:sp>
            <p:nvSpPr>
              <p:cNvPr id="118" name="Google Shape;118;p2"/>
              <p:cNvSpPr txBox="1"/>
              <p:nvPr/>
            </p:nvSpPr>
            <p:spPr>
              <a:xfrm>
                <a:off x="6428973" y="2016552"/>
                <a:ext cx="5124925"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Samarbets- och samverkanspelarna i DigComps ramverk ger nyckelkompetenser för effektiv och verkningsfull samarbetsdynamik i digitala miljöer</a:t>
                </a:r>
                <a:endParaRPr b="0" i="0" sz="1200" u="none" cap="none" strike="noStrike">
                  <a:solidFill>
                    <a:schemeClr val="dk1"/>
                  </a:solidFill>
                  <a:latin typeface="Calibri"/>
                  <a:ea typeface="Calibri"/>
                  <a:cs typeface="Calibri"/>
                  <a:sym typeface="Calibri"/>
                </a:endParaRPr>
              </a:p>
            </p:txBody>
          </p:sp>
          <p:sp>
            <p:nvSpPr>
              <p:cNvPr id="119" name="Google Shape;119;p2"/>
              <p:cNvSpPr txBox="1"/>
              <p:nvPr/>
            </p:nvSpPr>
            <p:spPr>
              <a:xfrm>
                <a:off x="6420994" y="1411926"/>
                <a:ext cx="5124925" cy="64629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Förstå det väsentliga med samverkan och samarbete i IT-miljöer</a:t>
                </a:r>
                <a:endParaRPr b="1" i="0" sz="1800" u="none" cap="none" strike="noStrike">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2"/>
          <p:cNvGrpSpPr/>
          <p:nvPr/>
        </p:nvGrpSpPr>
        <p:grpSpPr>
          <a:xfrm>
            <a:off x="6032435" y="4954010"/>
            <a:ext cx="6240010" cy="1239844"/>
            <a:chOff x="4834470" y="1424497"/>
            <a:chExt cx="6240010" cy="1239844"/>
          </a:xfrm>
        </p:grpSpPr>
        <p:grpSp>
          <p:nvGrpSpPr>
            <p:cNvPr id="122" name="Google Shape;122;p2"/>
            <p:cNvGrpSpPr/>
            <p:nvPr/>
          </p:nvGrpSpPr>
          <p:grpSpPr>
            <a:xfrm>
              <a:off x="5895648" y="1424497"/>
              <a:ext cx="5178832" cy="1239844"/>
              <a:chOff x="6420994" y="1354327"/>
              <a:chExt cx="5178832" cy="1239844"/>
            </a:xfrm>
          </p:grpSpPr>
          <p:sp>
            <p:nvSpPr>
              <p:cNvPr id="123" name="Google Shape;123;p2"/>
              <p:cNvSpPr txBox="1"/>
              <p:nvPr/>
            </p:nvSpPr>
            <p:spPr>
              <a:xfrm>
                <a:off x="6474901" y="1947881"/>
                <a:ext cx="5124925"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I slutet av denna modul kan läsarna hitta väletablerade och solida goda rutiner för förtroendebaserad och pålitlig kommunikation med externa parter, intressenter och gruppmedlemmar.</a:t>
                </a:r>
                <a:endParaRPr b="0" i="0" sz="1200" u="none" cap="none" strike="noStrike">
                  <a:solidFill>
                    <a:schemeClr val="dk1"/>
                  </a:solidFill>
                  <a:latin typeface="Calibri"/>
                  <a:ea typeface="Calibri"/>
                  <a:cs typeface="Calibri"/>
                  <a:sym typeface="Calibri"/>
                </a:endParaRPr>
              </a:p>
            </p:txBody>
          </p:sp>
          <p:sp>
            <p:nvSpPr>
              <p:cNvPr id="124" name="Google Shape;124;p2"/>
              <p:cNvSpPr txBox="1"/>
              <p:nvPr/>
            </p:nvSpPr>
            <p:spPr>
              <a:xfrm>
                <a:off x="6420994" y="1354327"/>
                <a:ext cx="5124925" cy="584735"/>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Skaffa nya goda praktiker för teambuildning och engagemang av intressenter i virtuella sammanhang</a:t>
                </a:r>
                <a:endParaRPr b="1" i="0" sz="1600" u="none" cap="none" strike="noStrike">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b="0" l="0" r="0" t="0"/>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b="0" l="0" r="0" t="0"/>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266C9F"/>
                </a:solidFill>
                <a:latin typeface="Calibri"/>
                <a:ea typeface="Calibri"/>
                <a:cs typeface="Calibri"/>
                <a:sym typeface="Calibri"/>
              </a:rPr>
              <a:t>SYFTE OCH </a:t>
            </a:r>
            <a:endParaRPr/>
          </a:p>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266C9F"/>
                </a:solidFill>
                <a:latin typeface="Calibri"/>
                <a:ea typeface="Calibri"/>
                <a:cs typeface="Calibri"/>
                <a:sym typeface="Calibri"/>
              </a:rPr>
              <a:t>MÅL</a:t>
            </a:r>
            <a:endParaRPr b="0" i="0" sz="1400" u="none" cap="none" strike="noStrike">
              <a:solidFill>
                <a:srgbClr val="000000"/>
              </a:solidFill>
              <a:latin typeface="Arial"/>
              <a:ea typeface="Arial"/>
              <a:cs typeface="Arial"/>
              <a:sym typeface="Arial"/>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cap="rnd" cmpd="sng" w="76200">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cap="rnd" cmpd="sng" w="2857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b="0" l="0" r="0" t="0"/>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rotWithShape="0" algn="ctr" dir="5400000" dist="50800">
              <a:srgbClr val="000000"/>
            </a:outerShdw>
          </a:effectLst>
        </p:spPr>
      </p:pic>
      <p:sp>
        <p:nvSpPr>
          <p:cNvPr id="139" name="Google Shape;139;p2"/>
          <p:cNvSpPr/>
          <p:nvPr/>
        </p:nvSpPr>
        <p:spPr>
          <a:xfrm>
            <a:off x="65646" y="1749398"/>
            <a:ext cx="4681199" cy="3262211"/>
          </a:xfrm>
          <a:prstGeom prst="rect">
            <a:avLst/>
          </a:prstGeom>
          <a:solidFill>
            <a:schemeClr val="lt1">
              <a:alpha val="2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2"/>
          <p:cNvSpPr/>
          <p:nvPr/>
        </p:nvSpPr>
        <p:spPr>
          <a:xfrm>
            <a:off x="6178758" y="1967591"/>
            <a:ext cx="4491294"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rgbClr val="266C9F"/>
                </a:solidFill>
                <a:latin typeface="Calibri"/>
                <a:ea typeface="Calibri"/>
                <a:cs typeface="Calibri"/>
                <a:sym typeface="Calibri"/>
              </a:rPr>
              <a:t>I slutet av denna modul kommer du att kunna:</a:t>
            </a:r>
            <a:endParaRPr b="0" i="0" sz="1400" u="none" cap="none" strike="noStrike">
              <a:solidFill>
                <a:srgbClr val="000000"/>
              </a:solidFill>
              <a:latin typeface="Arial"/>
              <a:ea typeface="Arial"/>
              <a:cs typeface="Arial"/>
              <a:sym typeface="Arial"/>
            </a:endParaRPr>
          </a:p>
        </p:txBody>
      </p:sp>
      <p:sp>
        <p:nvSpPr>
          <p:cNvPr id="141" name="Google Shape;141;p2"/>
          <p:cNvSpPr/>
          <p:nvPr/>
        </p:nvSpPr>
        <p:spPr>
          <a:xfrm>
            <a:off x="-739739" y="473321"/>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2"/>
          <p:cNvSpPr/>
          <p:nvPr/>
        </p:nvSpPr>
        <p:spPr>
          <a:xfrm>
            <a:off x="152400" y="232237"/>
            <a:ext cx="67326" cy="297525"/>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n-GB" sz="2100" u="none" cap="none" strike="noStrike">
                <a:solidFill>
                  <a:srgbClr val="202124"/>
                </a:solidFill>
                <a:latin typeface="Arial"/>
                <a:ea typeface="Arial"/>
                <a:cs typeface="Arial"/>
                <a:sym typeface="Arial"/>
              </a:rPr>
              <a:t>I</a:t>
            </a:r>
            <a:endParaRPr b="0" i="0" sz="1800" u="none" cap="none" strike="noStrike">
              <a:solidFill>
                <a:schemeClr val="dk1"/>
              </a:solidFill>
              <a:latin typeface="Arial"/>
              <a:ea typeface="Arial"/>
              <a:cs typeface="Arial"/>
              <a:sym typeface="Arial"/>
            </a:endParaRPr>
          </a:p>
        </p:txBody>
      </p:sp>
      <p:sp>
        <p:nvSpPr>
          <p:cNvPr id="143" name="Google Shape;143;p2"/>
          <p:cNvSpPr/>
          <p:nvPr/>
        </p:nvSpPr>
        <p:spPr>
          <a:xfrm>
            <a:off x="-588334" y="52774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44" name="Google Shape;144;p2"/>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45" name="Google Shape;145;p2"/>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46" name="Google Shape;146;p2"/>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2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46" name="Google Shape;446;p2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447" name="Google Shape;447;p2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48" name="Google Shape;448;p2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449" name="Google Shape;449;p20"/>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4 – Vad dålig interaktion leder till... </a:t>
            </a:r>
            <a:endParaRPr b="0" i="0" sz="2000" u="none" cap="none" strike="noStrike">
              <a:solidFill>
                <a:srgbClr val="000000"/>
              </a:solidFill>
              <a:latin typeface="Arial"/>
              <a:ea typeface="Arial"/>
              <a:cs typeface="Arial"/>
              <a:sym typeface="Arial"/>
            </a:endParaRPr>
          </a:p>
        </p:txBody>
      </p:sp>
      <p:grpSp>
        <p:nvGrpSpPr>
          <p:cNvPr id="450" name="Google Shape;450;p20"/>
          <p:cNvGrpSpPr/>
          <p:nvPr/>
        </p:nvGrpSpPr>
        <p:grpSpPr>
          <a:xfrm>
            <a:off x="363315" y="222414"/>
            <a:ext cx="1361572" cy="349188"/>
            <a:chOff x="10604072" y="448487"/>
            <a:chExt cx="1361572" cy="349188"/>
          </a:xfrm>
        </p:grpSpPr>
        <p:sp>
          <p:nvSpPr>
            <p:cNvPr id="451" name="Google Shape;451;p2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2" name="Google Shape;452;p2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3" name="Google Shape;453;p2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aphicFrame>
        <p:nvGraphicFramePr>
          <p:cNvPr id="454" name="Google Shape;454;p20"/>
          <p:cNvGraphicFramePr/>
          <p:nvPr/>
        </p:nvGraphicFramePr>
        <p:xfrm>
          <a:off x="154121" y="2265958"/>
          <a:ext cx="3000000" cy="3000000"/>
        </p:xfrm>
        <a:graphic>
          <a:graphicData uri="http://schemas.openxmlformats.org/drawingml/2006/table">
            <a:tbl>
              <a:tblPr>
                <a:noFill/>
                <a:tableStyleId>{2236CD3E-E248-4232-91BB-0E87A078A18B}</a:tableStyleId>
              </a:tblPr>
              <a:tblGrid>
                <a:gridCol w="5902625"/>
                <a:gridCol w="5902625"/>
              </a:tblGrid>
              <a:tr h="276175">
                <a:tc>
                  <a:txBody>
                    <a:bodyPr/>
                    <a:lstStyle/>
                    <a:p>
                      <a:pPr indent="0" lvl="0" marL="0" marR="0" rtl="0" algn="ctr">
                        <a:lnSpc>
                          <a:spcPct val="107000"/>
                        </a:lnSpc>
                        <a:spcBef>
                          <a:spcPts val="0"/>
                        </a:spcBef>
                        <a:spcAft>
                          <a:spcPts val="0"/>
                        </a:spcAft>
                        <a:buClr>
                          <a:srgbClr val="000000"/>
                        </a:buClr>
                        <a:buSzPts val="1800"/>
                        <a:buFont typeface="Arial"/>
                        <a:buNone/>
                      </a:pPr>
                      <a:r>
                        <a:rPr b="1" lang="en-GB" sz="1800" u="none" cap="none" strike="noStrike">
                          <a:solidFill>
                            <a:schemeClr val="dk1"/>
                          </a:solidFill>
                          <a:latin typeface="Calibri"/>
                          <a:ea typeface="Calibri"/>
                          <a:cs typeface="Calibri"/>
                          <a:sym typeface="Calibri"/>
                        </a:rPr>
                        <a:t>Dålig teamkommunikation</a:t>
                      </a:r>
                      <a:endParaRPr sz="1400" u="none" cap="none" strike="noStrike"/>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800"/>
                        <a:buFont typeface="Arial"/>
                        <a:buNone/>
                      </a:pPr>
                      <a:r>
                        <a:rPr b="1" lang="en-GB" sz="1800" u="none" cap="none" strike="noStrike">
                          <a:solidFill>
                            <a:schemeClr val="dk1"/>
                          </a:solidFill>
                          <a:latin typeface="Calibri"/>
                          <a:ea typeface="Calibri"/>
                          <a:cs typeface="Calibri"/>
                          <a:sym typeface="Calibri"/>
                        </a:rPr>
                        <a:t> Dålig kommunikation med intressenter</a:t>
                      </a:r>
                      <a:endParaRPr b="0" i="0" sz="1800" u="none" cap="none" strike="noStrike"/>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6250">
                <a:tc>
                  <a:txBody>
                    <a:bodyPr/>
                    <a:lstStyle/>
                    <a:p>
                      <a:pPr indent="-285750" lvl="0" marL="285750" marR="0" rtl="0" algn="just">
                        <a:lnSpc>
                          <a:spcPct val="100000"/>
                        </a:lnSpc>
                        <a:spcBef>
                          <a:spcPts val="0"/>
                        </a:spcBef>
                        <a:spcAft>
                          <a:spcPts val="0"/>
                        </a:spcAft>
                        <a:buClr>
                          <a:schemeClr val="dk1"/>
                        </a:buClr>
                        <a:buSzPts val="1600"/>
                        <a:buFont typeface="Arial"/>
                        <a:buChar char="•"/>
                      </a:pPr>
                      <a:r>
                        <a:rPr b="0" i="0" lang="en-GB" sz="1600" u="none" cap="none" strike="noStrike">
                          <a:latin typeface="Calibri"/>
                          <a:ea typeface="Calibri"/>
                          <a:cs typeface="Calibri"/>
                          <a:sym typeface="Calibri"/>
                        </a:rPr>
                        <a:t>Missförstånd kring projektets syfte och mål</a:t>
                      </a:r>
                      <a:endParaRPr sz="1400" u="none" cap="none" strike="noStrike">
                        <a:latin typeface="Calibri"/>
                        <a:ea typeface="Calibri"/>
                        <a:cs typeface="Calibri"/>
                        <a:sym typeface="Calibri"/>
                      </a:endParaRPr>
                    </a:p>
                    <a:p>
                      <a:pPr indent="-184150" lvl="0" marL="285750" marR="0" rtl="0" algn="just">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600"/>
                        <a:buFont typeface="Arial"/>
                        <a:buChar char="•"/>
                      </a:pPr>
                      <a:r>
                        <a:rPr b="0" i="0" lang="en-GB" sz="1600" u="none" cap="none" strike="noStrike">
                          <a:latin typeface="Calibri"/>
                          <a:ea typeface="Calibri"/>
                          <a:cs typeface="Calibri"/>
                          <a:sym typeface="Calibri"/>
                        </a:rPr>
                        <a:t>Brist på eller begränsat inköp och engagemang för projektet</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7875">
                <a:tc>
                  <a:txBody>
                    <a:bodyPr/>
                    <a:lstStyle/>
                    <a:p>
                      <a:pPr indent="-285750" lvl="0" marL="285750" marR="0" rtl="0" algn="just">
                        <a:lnSpc>
                          <a:spcPct val="100000"/>
                        </a:lnSpc>
                        <a:spcBef>
                          <a:spcPts val="0"/>
                        </a:spcBef>
                        <a:spcAft>
                          <a:spcPts val="0"/>
                        </a:spcAft>
                        <a:buClr>
                          <a:srgbClr val="000000"/>
                        </a:buClr>
                        <a:buSzPts val="1600"/>
                        <a:buFont typeface="Arial"/>
                        <a:buChar char="•"/>
                      </a:pPr>
                      <a:r>
                        <a:rPr b="0" i="0" lang="en-GB" sz="1600" u="none" cap="none" strike="noStrike">
                          <a:latin typeface="Calibri"/>
                          <a:ea typeface="Calibri"/>
                          <a:cs typeface="Calibri"/>
                          <a:sym typeface="Calibri"/>
                        </a:rPr>
                        <a:t>Missade deadlines och konflikter mellan teammedlemmar</a:t>
                      </a:r>
                      <a:endParaRPr sz="1400" u="none" cap="none" strike="noStrike">
                        <a:solidFill>
                          <a:schemeClr val="dk1"/>
                        </a:solidFill>
                        <a:latin typeface="Calibri"/>
                        <a:ea typeface="Calibri"/>
                        <a:cs typeface="Calibri"/>
                        <a:sym typeface="Calibri"/>
                      </a:endParaRPr>
                    </a:p>
                    <a:p>
                      <a:pPr indent="-184150" lvl="0" marL="285750" marR="0" rtl="0" algn="just">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600"/>
                        <a:buFont typeface="Arial"/>
                        <a:buChar char="•"/>
                      </a:pPr>
                      <a:r>
                        <a:rPr b="0" i="0" lang="en-GB" sz="1600" u="none" cap="none" strike="noStrike">
                          <a:latin typeface="Calibri"/>
                          <a:ea typeface="Calibri"/>
                          <a:cs typeface="Calibri"/>
                          <a:sym typeface="Calibri"/>
                        </a:rPr>
                        <a:t>Missförstånd kring intressenternas förväntningar på vad som anses vara projektframgång</a:t>
                      </a:r>
                      <a:endParaRPr sz="1400" u="none" cap="none" strike="noStrike">
                        <a:latin typeface="Calibri"/>
                        <a:ea typeface="Calibri"/>
                        <a:cs typeface="Calibri"/>
                        <a:sym typeface="Calibri"/>
                      </a:endParaRPr>
                    </a:p>
                    <a:p>
                      <a:pPr indent="-184150" lvl="0" marL="285750" marR="0" rtl="0" algn="l">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lnSpc>
                          <a:spcPct val="100000"/>
                        </a:lnSpc>
                        <a:spcBef>
                          <a:spcPts val="0"/>
                        </a:spcBef>
                        <a:spcAft>
                          <a:spcPts val="0"/>
                        </a:spcAft>
                        <a:buClr>
                          <a:schemeClr val="dk1"/>
                        </a:buClr>
                        <a:buSzPts val="1600"/>
                        <a:buFont typeface="Arial"/>
                        <a:buChar char="•"/>
                      </a:pPr>
                      <a:r>
                        <a:rPr b="0" i="0" lang="en-GB" sz="1600" u="none" cap="none" strike="noStrike">
                          <a:latin typeface="Calibri"/>
                          <a:ea typeface="Calibri"/>
                          <a:cs typeface="Calibri"/>
                          <a:sym typeface="Calibri"/>
                        </a:rPr>
                        <a:t>Enskilda teammedlemmar rör sig i olika riktningar</a:t>
                      </a:r>
                      <a:endParaRPr sz="1400" u="none" cap="none" strike="noStrike">
                        <a:latin typeface="Calibri"/>
                        <a:ea typeface="Calibri"/>
                        <a:cs typeface="Calibri"/>
                        <a:sym typeface="Calibri"/>
                      </a:endParaRPr>
                    </a:p>
                    <a:p>
                      <a:pPr indent="-184150" lvl="0" marL="285750" marR="0" rtl="0" algn="just">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600"/>
                        <a:buFont typeface="Arial"/>
                        <a:buChar char="•"/>
                      </a:pPr>
                      <a:r>
                        <a:rPr b="0" i="0" lang="en-GB" sz="1600" u="none" cap="none" strike="noStrike">
                          <a:latin typeface="Calibri"/>
                          <a:ea typeface="Calibri"/>
                          <a:cs typeface="Calibri"/>
                          <a:sym typeface="Calibri"/>
                        </a:rPr>
                        <a:t>Konflikter mellan projektgruppen och intressenter, eller mellan intressentgrupper</a:t>
                      </a:r>
                      <a:endParaRPr sz="1400" u="none" cap="none" strike="noStrike">
                        <a:latin typeface="Calibri"/>
                        <a:ea typeface="Calibri"/>
                        <a:cs typeface="Calibri"/>
                        <a:sym typeface="Calibri"/>
                      </a:endParaRPr>
                    </a:p>
                    <a:p>
                      <a:pPr indent="-184150" lvl="0" marL="285750" marR="0" rtl="0" algn="l">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lnSpc>
                          <a:spcPct val="100000"/>
                        </a:lnSpc>
                        <a:spcBef>
                          <a:spcPts val="0"/>
                        </a:spcBef>
                        <a:spcAft>
                          <a:spcPts val="0"/>
                        </a:spcAft>
                        <a:buClr>
                          <a:srgbClr val="000000"/>
                        </a:buClr>
                        <a:buSzPts val="1600"/>
                        <a:buFont typeface="Arial"/>
                        <a:buChar char="•"/>
                      </a:pPr>
                      <a:r>
                        <a:rPr b="0" i="0" lang="en-GB" sz="1600" u="none" cap="none" strike="noStrike">
                          <a:latin typeface="Calibri"/>
                          <a:ea typeface="Calibri"/>
                          <a:cs typeface="Calibri"/>
                          <a:sym typeface="Calibri"/>
                        </a:rPr>
                        <a:t>Minskad produktivitet i projektet vilket leder till ökade tidslinjer och överskridande av budget</a:t>
                      </a:r>
                      <a:endParaRPr b="0" i="0" sz="1400" u="none" cap="none" strike="noStrike">
                        <a:latin typeface="Calibri"/>
                        <a:ea typeface="Calibri"/>
                        <a:cs typeface="Calibri"/>
                        <a:sym typeface="Calibri"/>
                      </a:endParaRPr>
                    </a:p>
                    <a:p>
                      <a:pPr indent="-184150" lvl="0" marL="285750" marR="0" rtl="0" algn="just">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600"/>
                        <a:buFont typeface="Arial"/>
                        <a:buChar char="•"/>
                      </a:pPr>
                      <a:r>
                        <a:rPr b="0" i="0" lang="en-GB" sz="1600" u="none" cap="none" strike="noStrike">
                          <a:latin typeface="Calibri"/>
                          <a:ea typeface="Calibri"/>
                          <a:cs typeface="Calibri"/>
                          <a:sym typeface="Calibri"/>
                        </a:rPr>
                        <a:t>Misslyckade processer</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0300">
                <a:tc>
                  <a:txBody>
                    <a:bodyPr/>
                    <a:lstStyle/>
                    <a:p>
                      <a:pPr indent="-285750" lvl="0" marL="285750" marR="0" rtl="0" algn="just">
                        <a:lnSpc>
                          <a:spcPct val="100000"/>
                        </a:lnSpc>
                        <a:spcBef>
                          <a:spcPts val="0"/>
                        </a:spcBef>
                        <a:spcAft>
                          <a:spcPts val="0"/>
                        </a:spcAft>
                        <a:buClr>
                          <a:srgbClr val="000000"/>
                        </a:buClr>
                        <a:buSzPts val="1600"/>
                        <a:buFont typeface="Arial"/>
                        <a:buChar char="•"/>
                      </a:pPr>
                      <a:r>
                        <a:rPr b="0" i="0" lang="en-GB" sz="1600" u="none" cap="none" strike="noStrike">
                          <a:latin typeface="Calibri"/>
                          <a:ea typeface="Calibri"/>
                          <a:cs typeface="Calibri"/>
                          <a:sym typeface="Calibri"/>
                        </a:rPr>
                        <a:t>Brist på engagemang från projektteammedlemmarnas sida för att utföra projektets arbete</a:t>
                      </a:r>
                      <a:endParaRPr sz="1400" u="none" cap="none" strike="noStrike">
                        <a:latin typeface="Calibri"/>
                        <a:ea typeface="Calibri"/>
                        <a:cs typeface="Calibri"/>
                        <a:sym typeface="Calibri"/>
                      </a:endParaRPr>
                    </a:p>
                    <a:p>
                      <a:pPr indent="-184150" lvl="0" marL="285750" marR="0" rtl="0" algn="just">
                        <a:lnSpc>
                          <a:spcPct val="100000"/>
                        </a:lnSpc>
                        <a:spcBef>
                          <a:spcPts val="0"/>
                        </a:spcBef>
                        <a:spcAft>
                          <a:spcPts val="0"/>
                        </a:spcAft>
                        <a:buClr>
                          <a:schemeClr val="dk1"/>
                        </a:buClr>
                        <a:buSzPts val="1600"/>
                        <a:buFont typeface="Arial"/>
                        <a:buNone/>
                      </a:pPr>
                      <a:r>
                        <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latin typeface="Calibri"/>
                          <a:ea typeface="Calibri"/>
                          <a:cs typeface="Calibri"/>
                          <a:sym typeface="Calibri"/>
                        </a:rPr>
                        <a:t>Intressenter som aktivt arbetar mot att projektet genomförs</a:t>
                      </a:r>
                      <a:endParaRPr sz="1600" u="none" cap="none" strike="noStrike">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2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60" name="Google Shape;460;p2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461" name="Google Shape;461;p2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62" name="Google Shape;462;p2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463" name="Google Shape;463;p21"/>
          <p:cNvSpPr txBox="1"/>
          <p:nvPr/>
        </p:nvSpPr>
        <p:spPr>
          <a:xfrm>
            <a:off x="363315" y="1602397"/>
            <a:ext cx="11213400" cy="4863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5 – Att planera för online-interaktion: sista </a:t>
            </a:r>
            <a:r>
              <a:rPr b="1" lang="en-GB" sz="2000">
                <a:solidFill>
                  <a:srgbClr val="2F5496"/>
                </a:solidFill>
                <a:latin typeface="Calibri"/>
                <a:ea typeface="Calibri"/>
                <a:cs typeface="Calibri"/>
                <a:sym typeface="Calibri"/>
              </a:rPr>
              <a:t>rekommendationerna</a:t>
            </a:r>
            <a:r>
              <a:rPr b="1" i="0" lang="en-GB" sz="2000" u="none" cap="none" strike="noStrike">
                <a:solidFill>
                  <a:srgbClr val="2F5496"/>
                </a:solidFill>
                <a:latin typeface="Calibri"/>
                <a:ea typeface="Calibri"/>
                <a:cs typeface="Calibri"/>
                <a:sym typeface="Calibri"/>
              </a:rPr>
              <a:t> om netikett</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Att skriva och ta emot e-post har blivit en av de mest återkommande aktiviteterna i vårt dagliga liv. Glöm inte att följa några specifika affärs(n)etikettregler som gör dig effektiv och tydlig. </a:t>
            </a:r>
            <a:endParaRPr b="0" i="0" sz="17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Definiera ett tydligt ämne: se till att ämnesraden är enkel, specifik men catchy.</a:t>
            </a:r>
            <a:endParaRPr b="0" i="0" sz="1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Börja din e-post med hälsningar</a:t>
            </a:r>
            <a:endParaRPr b="0" i="0" sz="1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Att skriva och ta emot e-post har blivit en av de mest återkommande aktiviteterna i vårt dagliga liv. Glöm inte att följa några specifika affärs(n)etikettregler som låter dig vara effektiv och tydlig. </a:t>
            </a:r>
            <a:endParaRPr b="0" i="0" sz="1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Definiera ett tydligt ämne: se till att ämnesraden är enkel, specifik men catchy</a:t>
            </a:r>
            <a:endParaRPr b="0" i="0" sz="1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Börja din e-post med hälsningar</a:t>
            </a:r>
            <a:endParaRPr b="0" i="0" sz="17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Var </a:t>
            </a:r>
            <a:r>
              <a:rPr b="1" i="0" lang="en-GB" sz="1700" u="none" cap="none" strike="noStrike">
                <a:solidFill>
                  <a:srgbClr val="000000"/>
                </a:solidFill>
                <a:latin typeface="Calibri"/>
                <a:ea typeface="Calibri"/>
                <a:cs typeface="Calibri"/>
                <a:sym typeface="Calibri"/>
              </a:rPr>
              <a:t>tydlig</a:t>
            </a:r>
            <a:r>
              <a:rPr b="0" i="0" lang="en-GB" sz="1700" u="none" cap="none" strike="noStrike">
                <a:solidFill>
                  <a:srgbClr val="000000"/>
                </a:solidFill>
                <a:latin typeface="Calibri"/>
                <a:ea typeface="Calibri"/>
                <a:cs typeface="Calibri"/>
                <a:sym typeface="Calibri"/>
              </a:rPr>
              <a:t> och </a:t>
            </a:r>
            <a:r>
              <a:rPr b="1" i="0" lang="en-GB" sz="1700" u="none" cap="none" strike="noStrike">
                <a:solidFill>
                  <a:srgbClr val="000000"/>
                </a:solidFill>
                <a:latin typeface="Calibri"/>
                <a:ea typeface="Calibri"/>
                <a:cs typeface="Calibri"/>
                <a:sym typeface="Calibri"/>
              </a:rPr>
              <a:t>exakt</a:t>
            </a:r>
            <a:r>
              <a:rPr b="0" i="0" lang="en-GB" sz="1700" u="none" cap="none" strike="noStrike">
                <a:solidFill>
                  <a:srgbClr val="000000"/>
                </a:solidFill>
                <a:latin typeface="Calibri"/>
                <a:ea typeface="Calibri"/>
                <a:cs typeface="Calibri"/>
                <a:sym typeface="Calibri"/>
              </a:rPr>
              <a:t>: spara andras tid! Vi spenderar 13 timmar i veckan eller 28 % av arbetsveckan på att hantera e-post (McKinsey)</a:t>
            </a:r>
            <a:endParaRPr b="0" i="0" sz="1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Informell vs. formell: välj din kommunikationsstil utifrån din mottagare</a:t>
            </a:r>
            <a:endParaRPr b="0" i="0" sz="1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Använd (om nödvändigt) </a:t>
            </a:r>
            <a:r>
              <a:rPr b="1" i="0" lang="en-GB" sz="1700" u="none" cap="none" strike="noStrike">
                <a:solidFill>
                  <a:srgbClr val="000000"/>
                </a:solidFill>
                <a:latin typeface="Calibri"/>
                <a:ea typeface="Calibri"/>
                <a:cs typeface="Calibri"/>
                <a:sym typeface="Calibri"/>
              </a:rPr>
              <a:t>bilagor</a:t>
            </a:r>
            <a:r>
              <a:rPr b="0" i="0" lang="en-GB" sz="1700" u="none" cap="none" strike="noStrike">
                <a:solidFill>
                  <a:srgbClr val="000000"/>
                </a:solidFill>
                <a:latin typeface="Calibri"/>
                <a:ea typeface="Calibri"/>
                <a:cs typeface="Calibri"/>
                <a:sym typeface="Calibri"/>
              </a:rPr>
              <a:t>, var tydlig med att förklara vad de innehåller och filformatet</a:t>
            </a:r>
            <a:endParaRPr b="0" i="0" sz="1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Undvik inte att </a:t>
            </a:r>
            <a:r>
              <a:rPr b="1" i="0" lang="en-GB" sz="1700" u="none" cap="none" strike="noStrike">
                <a:solidFill>
                  <a:srgbClr val="000000"/>
                </a:solidFill>
                <a:latin typeface="Calibri"/>
                <a:ea typeface="Calibri"/>
                <a:cs typeface="Calibri"/>
                <a:sym typeface="Calibri"/>
              </a:rPr>
              <a:t>kommunicera dåliga nyheter:</a:t>
            </a:r>
            <a:r>
              <a:rPr b="0" i="0" lang="en-GB" sz="1700" u="none" cap="none" strike="noStrike">
                <a:solidFill>
                  <a:srgbClr val="000000"/>
                </a:solidFill>
                <a:latin typeface="Calibri"/>
                <a:ea typeface="Calibri"/>
                <a:cs typeface="Calibri"/>
                <a:sym typeface="Calibri"/>
              </a:rPr>
              <a:t> försök att föreslå lösningar efter en tydlig förklaring av problemet</a:t>
            </a:r>
            <a:endParaRPr b="0" i="0" sz="1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Skriv en avslutning till din e-post: välj den mest lämpliga frasen innan du skriver ditt namn</a:t>
            </a:r>
            <a:endParaRPr b="0" i="0" sz="1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1700"/>
              <a:buFont typeface="Arial"/>
              <a:buAutoNum type="arabicPeriod"/>
            </a:pPr>
            <a:r>
              <a:rPr b="0" i="0" lang="en-GB" sz="1700" u="none" cap="none" strike="noStrike">
                <a:solidFill>
                  <a:srgbClr val="000000"/>
                </a:solidFill>
                <a:latin typeface="Calibri"/>
                <a:ea typeface="Calibri"/>
                <a:cs typeface="Calibri"/>
                <a:sym typeface="Calibri"/>
              </a:rPr>
              <a:t>Innan du skickar </a:t>
            </a:r>
            <a:r>
              <a:rPr b="1" i="0" lang="en-GB" sz="1700" u="none" cap="none" strike="noStrike">
                <a:solidFill>
                  <a:srgbClr val="000000"/>
                </a:solidFill>
                <a:latin typeface="Calibri"/>
                <a:ea typeface="Calibri"/>
                <a:cs typeface="Calibri"/>
                <a:sym typeface="Calibri"/>
              </a:rPr>
              <a:t>läs din e-post igen:</a:t>
            </a:r>
            <a:r>
              <a:rPr b="0" i="0" lang="en-GB" sz="1700" u="none" cap="none" strike="noStrike">
                <a:solidFill>
                  <a:srgbClr val="000000"/>
                </a:solidFill>
                <a:latin typeface="Calibri"/>
                <a:ea typeface="Calibri"/>
                <a:cs typeface="Calibri"/>
                <a:sym typeface="Calibri"/>
              </a:rPr>
              <a:t> de flesta vanliga misstag eller stavfel kan undvikas genom en noggrann omläsning med ett öga för detaljer</a:t>
            </a:r>
            <a:endParaRPr b="0" i="0" sz="1400" u="none" cap="none" strike="noStrike">
              <a:solidFill>
                <a:schemeClr val="dk1"/>
              </a:solidFill>
              <a:latin typeface="Calibri"/>
              <a:ea typeface="Calibri"/>
              <a:cs typeface="Calibri"/>
              <a:sym typeface="Calibri"/>
            </a:endParaRPr>
          </a:p>
        </p:txBody>
      </p:sp>
      <p:grpSp>
        <p:nvGrpSpPr>
          <p:cNvPr id="464" name="Google Shape;464;p21"/>
          <p:cNvGrpSpPr/>
          <p:nvPr/>
        </p:nvGrpSpPr>
        <p:grpSpPr>
          <a:xfrm>
            <a:off x="363315" y="222414"/>
            <a:ext cx="1361572" cy="349188"/>
            <a:chOff x="10604072" y="448487"/>
            <a:chExt cx="1361572" cy="349188"/>
          </a:xfrm>
        </p:grpSpPr>
        <p:sp>
          <p:nvSpPr>
            <p:cNvPr id="465" name="Google Shape;465;p2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6" name="Google Shape;466;p2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7" name="Google Shape;467;p2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2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73" name="Google Shape;473;p2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474" name="Google Shape;474;p2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75" name="Google Shape;475;p2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476" name="Google Shape;476;p22"/>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5 – ett dåligt email... </a:t>
            </a:r>
            <a:endParaRPr b="0" i="0" sz="2000" u="none" cap="none" strike="noStrike">
              <a:solidFill>
                <a:schemeClr val="dk1"/>
              </a:solidFill>
              <a:latin typeface="Arial"/>
              <a:ea typeface="Arial"/>
              <a:cs typeface="Arial"/>
              <a:sym typeface="Arial"/>
            </a:endParaRPr>
          </a:p>
        </p:txBody>
      </p:sp>
      <p:grpSp>
        <p:nvGrpSpPr>
          <p:cNvPr id="477" name="Google Shape;477;p22"/>
          <p:cNvGrpSpPr/>
          <p:nvPr/>
        </p:nvGrpSpPr>
        <p:grpSpPr>
          <a:xfrm>
            <a:off x="363315" y="222414"/>
            <a:ext cx="1361572" cy="349188"/>
            <a:chOff x="10604072" y="448487"/>
            <a:chExt cx="1361572" cy="349188"/>
          </a:xfrm>
        </p:grpSpPr>
        <p:sp>
          <p:nvSpPr>
            <p:cNvPr id="478" name="Google Shape;478;p2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p2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0" name="Google Shape;480;p2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81" name="Google Shape;481;p22"/>
          <p:cNvPicPr preferRelativeResize="0"/>
          <p:nvPr/>
        </p:nvPicPr>
        <p:blipFill rotWithShape="1">
          <a:blip r:embed="rId5">
            <a:alphaModFix/>
          </a:blip>
          <a:srcRect b="0" l="0" r="0" t="0"/>
          <a:stretch/>
        </p:blipFill>
        <p:spPr>
          <a:xfrm>
            <a:off x="1412122" y="2076866"/>
            <a:ext cx="9367756" cy="4130329"/>
          </a:xfrm>
          <a:prstGeom prst="rect">
            <a:avLst/>
          </a:prstGeom>
          <a:noFill/>
          <a:ln cap="flat" cmpd="sng" w="9525">
            <a:solidFill>
              <a:srgbClr val="00206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2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87" name="Google Shape;487;p2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488" name="Google Shape;488;p2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89" name="Google Shape;489;p2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3</a:t>
            </a:r>
            <a:endParaRPr b="1" i="0" sz="2400" u="none" cap="none" strike="noStrike">
              <a:solidFill>
                <a:srgbClr val="FFC000"/>
              </a:solidFill>
              <a:latin typeface="Calibri"/>
              <a:ea typeface="Calibri"/>
              <a:cs typeface="Calibri"/>
              <a:sym typeface="Calibri"/>
            </a:endParaRPr>
          </a:p>
        </p:txBody>
      </p:sp>
      <p:sp>
        <p:nvSpPr>
          <p:cNvPr id="490" name="Google Shape;490;p23"/>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5 – …VS ett bra email </a:t>
            </a:r>
            <a:endParaRPr b="0" i="0" sz="1800" u="none" cap="none" strike="noStrike">
              <a:solidFill>
                <a:schemeClr val="dk1"/>
              </a:solidFill>
              <a:latin typeface="Calibri"/>
              <a:ea typeface="Calibri"/>
              <a:cs typeface="Calibri"/>
              <a:sym typeface="Calibri"/>
            </a:endParaRPr>
          </a:p>
        </p:txBody>
      </p:sp>
      <p:grpSp>
        <p:nvGrpSpPr>
          <p:cNvPr id="491" name="Google Shape;491;p23"/>
          <p:cNvGrpSpPr/>
          <p:nvPr/>
        </p:nvGrpSpPr>
        <p:grpSpPr>
          <a:xfrm>
            <a:off x="363315" y="222414"/>
            <a:ext cx="1361572" cy="349188"/>
            <a:chOff x="10604072" y="448487"/>
            <a:chExt cx="1361572" cy="349188"/>
          </a:xfrm>
        </p:grpSpPr>
        <p:sp>
          <p:nvSpPr>
            <p:cNvPr id="492" name="Google Shape;492;p2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3" name="Google Shape;493;p2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4" name="Google Shape;494;p2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95" name="Google Shape;495;p23"/>
          <p:cNvPicPr preferRelativeResize="0"/>
          <p:nvPr/>
        </p:nvPicPr>
        <p:blipFill rotWithShape="1">
          <a:blip r:embed="rId5">
            <a:alphaModFix/>
          </a:blip>
          <a:srcRect b="0" l="0" r="0" t="0"/>
          <a:stretch/>
        </p:blipFill>
        <p:spPr>
          <a:xfrm>
            <a:off x="2228698" y="1933092"/>
            <a:ext cx="7734604" cy="4441233"/>
          </a:xfrm>
          <a:prstGeom prst="rect">
            <a:avLst/>
          </a:prstGeom>
          <a:noFill/>
          <a:ln cap="flat" cmpd="sng" w="9525">
            <a:solidFill>
              <a:srgbClr val="002060"/>
            </a:solidFill>
            <a:prstDash val="solid"/>
            <a:round/>
            <a:headEnd len="sm" w="sm" type="none"/>
            <a:tailEnd len="sm" w="sm" type="none"/>
          </a:ln>
        </p:spPr>
      </p:pic>
      <p:sp>
        <p:nvSpPr>
          <p:cNvPr id="496" name="Google Shape;496;p23"/>
          <p:cNvSpPr/>
          <p:nvPr/>
        </p:nvSpPr>
        <p:spPr>
          <a:xfrm>
            <a:off x="2415654" y="2702257"/>
            <a:ext cx="7467190" cy="4001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2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02" name="Google Shape;502;p2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503" name="Google Shape;503;p2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04" name="Google Shape;504;p2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EXTRA</a:t>
            </a:r>
            <a:endParaRPr b="1" i="0" sz="2400" u="none" cap="none" strike="noStrike">
              <a:solidFill>
                <a:srgbClr val="FFC000"/>
              </a:solidFill>
              <a:latin typeface="Calibri"/>
              <a:ea typeface="Calibri"/>
              <a:cs typeface="Calibri"/>
              <a:sym typeface="Calibri"/>
            </a:endParaRPr>
          </a:p>
        </p:txBody>
      </p:sp>
      <p:sp>
        <p:nvSpPr>
          <p:cNvPr id="505" name="Google Shape;505;p24"/>
          <p:cNvSpPr txBox="1"/>
          <p:nvPr/>
        </p:nvSpPr>
        <p:spPr>
          <a:xfrm>
            <a:off x="363315" y="1576271"/>
            <a:ext cx="11213541" cy="15080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Hur kombinerar man entreprenörskap med kulturarv? Att etablera en digital identitet...</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På de följande sliderna kommer vi att introducera läsarna för ett scenario med god praxis som visar hur entreprenörer och organisationer som verkar inom kulturarvsområdet kan formulera och designa sina (online) kommunikationsstrategier och övergripande digitala identitet för att bättre värdera sitt erbjudande och dess värderingar – inspirerade av främjandet och skyddet av immateriellt kulturarv.</a:t>
            </a:r>
            <a:endParaRPr b="0" i="0" sz="1400" u="none" cap="none" strike="noStrike">
              <a:solidFill>
                <a:srgbClr val="000000"/>
              </a:solidFill>
              <a:latin typeface="Calibri"/>
              <a:ea typeface="Calibri"/>
              <a:cs typeface="Calibri"/>
              <a:sym typeface="Calibri"/>
            </a:endParaRPr>
          </a:p>
        </p:txBody>
      </p:sp>
      <p:grpSp>
        <p:nvGrpSpPr>
          <p:cNvPr id="506" name="Google Shape;506;p24"/>
          <p:cNvGrpSpPr/>
          <p:nvPr/>
        </p:nvGrpSpPr>
        <p:grpSpPr>
          <a:xfrm>
            <a:off x="363315" y="222414"/>
            <a:ext cx="1361572" cy="349188"/>
            <a:chOff x="10604072" y="448487"/>
            <a:chExt cx="1361572" cy="349188"/>
          </a:xfrm>
        </p:grpSpPr>
        <p:sp>
          <p:nvSpPr>
            <p:cNvPr id="507" name="Google Shape;507;p2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8" name="Google Shape;508;p2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9" name="Google Shape;509;p2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0" name="Google Shape;510;p24"/>
          <p:cNvSpPr txBox="1"/>
          <p:nvPr/>
        </p:nvSpPr>
        <p:spPr>
          <a:xfrm>
            <a:off x="363315" y="3536352"/>
            <a:ext cx="6586125" cy="23082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Bondgårdar i Europa representerar en levande marknadsindustri med otroligt stor potential för att integrera och visa upp lokalt kulturarv och agrarmattraditioner.</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Deras (online) kommunikation är vanligtvis mycket fängslande för den stora majoriteten av onlinepubliken och förlitar sig på sofistikerad marknadsföring av "uppslukande upplevelser", snarare än på varor och/eller tjänster.</a:t>
            </a:r>
            <a:endParaRPr/>
          </a:p>
        </p:txBody>
      </p:sp>
      <p:pic>
        <p:nvPicPr>
          <p:cNvPr id="511" name="Google Shape;511;p24"/>
          <p:cNvPicPr preferRelativeResize="0"/>
          <p:nvPr/>
        </p:nvPicPr>
        <p:blipFill rotWithShape="1">
          <a:blip r:embed="rId5">
            <a:alphaModFix/>
          </a:blip>
          <a:srcRect b="0" l="0" r="0" t="0"/>
          <a:stretch/>
        </p:blipFill>
        <p:spPr>
          <a:xfrm>
            <a:off x="7076768" y="3638374"/>
            <a:ext cx="4905156" cy="1226289"/>
          </a:xfrm>
          <a:prstGeom prst="rect">
            <a:avLst/>
          </a:prstGeom>
          <a:noFill/>
          <a:ln>
            <a:noFill/>
          </a:ln>
        </p:spPr>
      </p:pic>
      <p:sp>
        <p:nvSpPr>
          <p:cNvPr id="512" name="Google Shape;512;p24"/>
          <p:cNvSpPr/>
          <p:nvPr/>
        </p:nvSpPr>
        <p:spPr>
          <a:xfrm>
            <a:off x="8167803" y="4783825"/>
            <a:ext cx="386702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http://www.madonnadegliangeli.com/</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2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18" name="Google Shape;518;p2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519" name="Google Shape;519;p2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20" name="Google Shape;520;p2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EXTRA</a:t>
            </a:r>
            <a:endParaRPr b="1" i="0" sz="2400" u="none" cap="none" strike="noStrike">
              <a:solidFill>
                <a:srgbClr val="FFC000"/>
              </a:solidFill>
              <a:latin typeface="Calibri"/>
              <a:ea typeface="Calibri"/>
              <a:cs typeface="Calibri"/>
              <a:sym typeface="Calibri"/>
            </a:endParaRPr>
          </a:p>
        </p:txBody>
      </p:sp>
      <p:sp>
        <p:nvSpPr>
          <p:cNvPr id="521" name="Google Shape;521;p25"/>
          <p:cNvSpPr txBox="1"/>
          <p:nvPr/>
        </p:nvSpPr>
        <p:spPr>
          <a:xfrm>
            <a:off x="363315" y="1576271"/>
            <a:ext cx="11213400" cy="178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Snygg, enkel och användarvänlig </a:t>
            </a:r>
            <a:r>
              <a:rPr b="1" lang="en-GB" sz="2000">
                <a:solidFill>
                  <a:srgbClr val="2F5496"/>
                </a:solidFill>
                <a:latin typeface="Calibri"/>
                <a:ea typeface="Calibri"/>
                <a:cs typeface="Calibri"/>
                <a:sym typeface="Calibri"/>
              </a:rPr>
              <a:t>estetik</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Consolas"/>
              <a:ea typeface="Consolas"/>
              <a:cs typeface="Consolas"/>
              <a:sym typeface="Consolas"/>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Madonna degli Angelis webbplats passar just detta räckvidd: webbsidans övergripande layout välkomnar användare med en intuitiv och varm layout.</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Redan från första anblicken kan användare få tillgång till all information de behöver: från boendet, till miljön...​</a:t>
            </a:r>
            <a:endParaRPr b="0" i="0" sz="1400" u="none" cap="none" strike="noStrike">
              <a:solidFill>
                <a:srgbClr val="000000"/>
              </a:solidFill>
              <a:latin typeface="Calibri"/>
              <a:ea typeface="Calibri"/>
              <a:cs typeface="Calibri"/>
              <a:sym typeface="Calibri"/>
            </a:endParaRPr>
          </a:p>
        </p:txBody>
      </p:sp>
      <p:grpSp>
        <p:nvGrpSpPr>
          <p:cNvPr id="522" name="Google Shape;522;p25"/>
          <p:cNvGrpSpPr/>
          <p:nvPr/>
        </p:nvGrpSpPr>
        <p:grpSpPr>
          <a:xfrm>
            <a:off x="363315" y="222414"/>
            <a:ext cx="1361572" cy="349188"/>
            <a:chOff x="10604072" y="448487"/>
            <a:chExt cx="1361572" cy="349188"/>
          </a:xfrm>
        </p:grpSpPr>
        <p:sp>
          <p:nvSpPr>
            <p:cNvPr id="523" name="Google Shape;523;p2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4" name="Google Shape;524;p2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5" name="Google Shape;525;p2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IMG_0009" id="526" name="Google Shape;526;p25"/>
          <p:cNvPicPr preferRelativeResize="0"/>
          <p:nvPr/>
        </p:nvPicPr>
        <p:blipFill rotWithShape="1">
          <a:blip r:embed="rId5">
            <a:alphaModFix/>
          </a:blip>
          <a:srcRect b="0" l="0" r="0" t="0"/>
          <a:stretch/>
        </p:blipFill>
        <p:spPr>
          <a:xfrm>
            <a:off x="4572021" y="3688642"/>
            <a:ext cx="2264208" cy="2264208"/>
          </a:xfrm>
          <a:prstGeom prst="rect">
            <a:avLst/>
          </a:prstGeom>
          <a:noFill/>
          <a:ln>
            <a:noFill/>
          </a:ln>
        </p:spPr>
      </p:pic>
      <p:pic>
        <p:nvPicPr>
          <p:cNvPr id="527" name="Google Shape;527;p25"/>
          <p:cNvPicPr preferRelativeResize="0"/>
          <p:nvPr/>
        </p:nvPicPr>
        <p:blipFill rotWithShape="1">
          <a:blip r:embed="rId6">
            <a:alphaModFix/>
          </a:blip>
          <a:srcRect b="0" l="0" r="0" t="0"/>
          <a:stretch/>
        </p:blipFill>
        <p:spPr>
          <a:xfrm>
            <a:off x="7763280" y="3731897"/>
            <a:ext cx="2194536" cy="2194536"/>
          </a:xfrm>
          <a:prstGeom prst="rect">
            <a:avLst/>
          </a:prstGeom>
          <a:noFill/>
          <a:ln>
            <a:noFill/>
          </a:ln>
        </p:spPr>
      </p:pic>
      <p:pic>
        <p:nvPicPr>
          <p:cNvPr descr="IMG_0030" id="528" name="Google Shape;528;p25"/>
          <p:cNvPicPr preferRelativeResize="0"/>
          <p:nvPr/>
        </p:nvPicPr>
        <p:blipFill rotWithShape="1">
          <a:blip r:embed="rId7">
            <a:alphaModFix/>
          </a:blip>
          <a:srcRect b="0" l="0" r="0" t="0"/>
          <a:stretch/>
        </p:blipFill>
        <p:spPr>
          <a:xfrm>
            <a:off x="1149553" y="3688642"/>
            <a:ext cx="2264208" cy="22642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2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34" name="Google Shape;534;p2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535" name="Google Shape;535;p2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36" name="Google Shape;536;p2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EXTRA</a:t>
            </a:r>
            <a:endParaRPr b="1" i="0" sz="2400" u="none" cap="none" strike="noStrike">
              <a:solidFill>
                <a:srgbClr val="FFC000"/>
              </a:solidFill>
              <a:latin typeface="Calibri"/>
              <a:ea typeface="Calibri"/>
              <a:cs typeface="Calibri"/>
              <a:sym typeface="Calibri"/>
            </a:endParaRPr>
          </a:p>
        </p:txBody>
      </p:sp>
      <p:sp>
        <p:nvSpPr>
          <p:cNvPr id="537" name="Google Shape;537;p26"/>
          <p:cNvSpPr txBox="1"/>
          <p:nvPr/>
        </p:nvSpPr>
        <p:spPr>
          <a:xfrm>
            <a:off x="363316" y="1576271"/>
            <a:ext cx="7465690" cy="34470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"Upplevelse" formeln</a:t>
            </a:r>
            <a:endParaRPr b="1" i="0" sz="2000" u="none" cap="none" strike="noStrike">
              <a:solidFill>
                <a:srgbClr val="2F5496"/>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Liksom många andra organisationer och företag som är verksamma inom kulturarvet är agriturism inte begränsad till uppfattningen av sig själv som en </a:t>
            </a:r>
            <a:r>
              <a:rPr b="0" i="1" lang="en-GB" sz="1800" u="none" cap="none" strike="noStrike">
                <a:solidFill>
                  <a:srgbClr val="000000"/>
                </a:solidFill>
                <a:latin typeface="Calibri"/>
                <a:ea typeface="Calibri"/>
                <a:cs typeface="Calibri"/>
                <a:sym typeface="Calibri"/>
              </a:rPr>
              <a:t>semesterort</a:t>
            </a:r>
            <a:r>
              <a:rPr b="0" i="0" lang="en-GB" sz="1800" u="none" cap="none" strike="noStrike">
                <a:solidFill>
                  <a:srgbClr val="000000"/>
                </a:solidFill>
                <a:latin typeface="Calibri"/>
                <a:ea typeface="Calibri"/>
                <a:cs typeface="Calibri"/>
                <a:sym typeface="Calibri"/>
              </a:rPr>
              <a:t>, utan som suggestiva och välkomnande miljöer integrerade i landskapet, som hjälper till att definiera dess traditionella identitet, hjälper människor att vila från det tumultartade livet i städerna, mestadels tillbringat i ett högt tempo inomhus.</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I det här fallet utnyttjar pelarna för (online) kommunikation en känsla av frid som är så eftertraktad av "urbana" män och kvinnor, alienerade från sin dagliga rutin mellan trafik, möten och affärsmöten ...</a:t>
            </a:r>
            <a:endParaRPr b="0" i="0" sz="1400" u="none" cap="none" strike="noStrike">
              <a:solidFill>
                <a:srgbClr val="000000"/>
              </a:solidFill>
              <a:latin typeface="Calibri"/>
              <a:ea typeface="Calibri"/>
              <a:cs typeface="Calibri"/>
              <a:sym typeface="Calibri"/>
            </a:endParaRPr>
          </a:p>
        </p:txBody>
      </p:sp>
      <p:grpSp>
        <p:nvGrpSpPr>
          <p:cNvPr id="538" name="Google Shape;538;p26"/>
          <p:cNvGrpSpPr/>
          <p:nvPr/>
        </p:nvGrpSpPr>
        <p:grpSpPr>
          <a:xfrm>
            <a:off x="363315" y="222414"/>
            <a:ext cx="1361572" cy="349188"/>
            <a:chOff x="10604072" y="448487"/>
            <a:chExt cx="1361572" cy="349188"/>
          </a:xfrm>
        </p:grpSpPr>
        <p:sp>
          <p:nvSpPr>
            <p:cNvPr id="539" name="Google Shape;539;p2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0" name="Google Shape;540;p2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1" name="Google Shape;541;p2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542" name="Google Shape;542;p26"/>
          <p:cNvPicPr preferRelativeResize="0"/>
          <p:nvPr/>
        </p:nvPicPr>
        <p:blipFill rotWithShape="1">
          <a:blip r:embed="rId5">
            <a:alphaModFix/>
          </a:blip>
          <a:srcRect b="0" l="0" r="0" t="0"/>
          <a:stretch/>
        </p:blipFill>
        <p:spPr>
          <a:xfrm>
            <a:off x="9331897" y="1576271"/>
            <a:ext cx="2326410" cy="2326410"/>
          </a:xfrm>
          <a:prstGeom prst="rect">
            <a:avLst/>
          </a:prstGeom>
          <a:noFill/>
          <a:ln>
            <a:noFill/>
          </a:ln>
        </p:spPr>
      </p:pic>
      <p:pic>
        <p:nvPicPr>
          <p:cNvPr id="543" name="Google Shape;543;p26"/>
          <p:cNvPicPr preferRelativeResize="0"/>
          <p:nvPr/>
        </p:nvPicPr>
        <p:blipFill rotWithShape="1">
          <a:blip r:embed="rId6">
            <a:alphaModFix/>
          </a:blip>
          <a:srcRect b="0" l="0" r="0" t="0"/>
          <a:stretch/>
        </p:blipFill>
        <p:spPr>
          <a:xfrm>
            <a:off x="8159931" y="3987781"/>
            <a:ext cx="2302979" cy="23029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2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49" name="Google Shape;549;p2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550" name="Google Shape;550;p2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51" name="Google Shape;551;p2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EXTRA</a:t>
            </a:r>
            <a:endParaRPr b="1" i="0" sz="2400" u="none" cap="none" strike="noStrike">
              <a:solidFill>
                <a:srgbClr val="FFC000"/>
              </a:solidFill>
              <a:latin typeface="Calibri"/>
              <a:ea typeface="Calibri"/>
              <a:cs typeface="Calibri"/>
              <a:sym typeface="Calibri"/>
            </a:endParaRPr>
          </a:p>
        </p:txBody>
      </p:sp>
      <p:sp>
        <p:nvSpPr>
          <p:cNvPr id="552" name="Google Shape;552;p27"/>
          <p:cNvSpPr txBox="1"/>
          <p:nvPr/>
        </p:nvSpPr>
        <p:spPr>
          <a:xfrm>
            <a:off x="363315" y="1576271"/>
            <a:ext cx="11213541" cy="31700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Kraften i berättande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För att få positiva resultat i recensioner och kundlojalitet var den roll som kulturell förmedling spelade av ägaren av företaget grundläggande, en person som kunde känna empati med gäster genom att kommunicera både äktheten av berättelsen och passionen hos de som deltog i den.</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Mottagningsfasen är alltid kontextualiserad med hänvisning till den analoga visionen av territoriet, för att bygga ett unikt "varumärke" genom att definiera dem ömsesidigt.</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Resenärer erbjuds extremt varierande integrerade upplevelsemässiga resplaner, vilket ger dem ett mervärde som kännetecknar vistelsen i strukturen, vilket förmår turisten att stanna i flera dagar och inte bara på helger.</a:t>
            </a:r>
            <a:endParaRPr b="0" i="0" sz="1400" u="none" cap="none" strike="noStrike">
              <a:solidFill>
                <a:srgbClr val="000000"/>
              </a:solidFill>
              <a:latin typeface="Calibri"/>
              <a:ea typeface="Calibri"/>
              <a:cs typeface="Calibri"/>
              <a:sym typeface="Calibri"/>
            </a:endParaRPr>
          </a:p>
        </p:txBody>
      </p:sp>
      <p:grpSp>
        <p:nvGrpSpPr>
          <p:cNvPr id="553" name="Google Shape;553;p27"/>
          <p:cNvGrpSpPr/>
          <p:nvPr/>
        </p:nvGrpSpPr>
        <p:grpSpPr>
          <a:xfrm>
            <a:off x="363315" y="222414"/>
            <a:ext cx="1361572" cy="349188"/>
            <a:chOff x="10604072" y="448487"/>
            <a:chExt cx="1361572" cy="349188"/>
          </a:xfrm>
        </p:grpSpPr>
        <p:sp>
          <p:nvSpPr>
            <p:cNvPr id="554" name="Google Shape;554;p2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5" name="Google Shape;555;p2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6" name="Google Shape;556;p2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2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562" name="Google Shape;562;p2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563" name="Google Shape;563;p2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564" name="Google Shape;564;p2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EXTRA</a:t>
            </a:r>
            <a:endParaRPr b="1" i="0" sz="2400" u="none" cap="none" strike="noStrike">
              <a:solidFill>
                <a:srgbClr val="FFC000"/>
              </a:solidFill>
              <a:latin typeface="Calibri"/>
              <a:ea typeface="Calibri"/>
              <a:cs typeface="Calibri"/>
              <a:sym typeface="Calibri"/>
            </a:endParaRPr>
          </a:p>
        </p:txBody>
      </p:sp>
      <p:sp>
        <p:nvSpPr>
          <p:cNvPr id="565" name="Google Shape;565;p28"/>
          <p:cNvSpPr txBox="1"/>
          <p:nvPr/>
        </p:nvSpPr>
        <p:spPr>
          <a:xfrm>
            <a:off x="363316" y="1576271"/>
            <a:ext cx="7796616" cy="37240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Sist men inte minst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Det är vanligt att agroturism och andra aktiviteter inom ICH-området vårdar, stärker och främjar ett lokalt nätverk av intressenter och andra aktörer inom sektorn som marknadsför sina tjänster och det övergripande utbudet på ett tvärgående sätt.</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Om avsikten (dvs målet) är att ge kunden och kunderna en komplett upplevelse måste denna vara så inkluderande och diversifierad som möjligt, förankrat i traditioner och förstärka det bästa som närområdet har att erbjuda.</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På så sätt bidrar ICH-företag till att skapa en ekonomisk cykel som de alla kan dra nytta av: företag, människor och lokala samhällen. .</a:t>
            </a:r>
            <a:endParaRPr b="0" i="0" sz="1400" u="none" cap="none" strike="noStrike">
              <a:solidFill>
                <a:srgbClr val="000000"/>
              </a:solidFill>
              <a:latin typeface="Calibri"/>
              <a:ea typeface="Calibri"/>
              <a:cs typeface="Calibri"/>
              <a:sym typeface="Calibri"/>
            </a:endParaRPr>
          </a:p>
        </p:txBody>
      </p:sp>
      <p:grpSp>
        <p:nvGrpSpPr>
          <p:cNvPr id="566" name="Google Shape;566;p28"/>
          <p:cNvGrpSpPr/>
          <p:nvPr/>
        </p:nvGrpSpPr>
        <p:grpSpPr>
          <a:xfrm>
            <a:off x="363315" y="222414"/>
            <a:ext cx="1361572" cy="349188"/>
            <a:chOff x="10604072" y="448487"/>
            <a:chExt cx="1361572" cy="349188"/>
          </a:xfrm>
        </p:grpSpPr>
        <p:sp>
          <p:nvSpPr>
            <p:cNvPr id="567" name="Google Shape;567;p2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8" name="Google Shape;568;p2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9" name="Google Shape;569;p2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0" name="Google Shape;570;p28"/>
          <p:cNvSpPr/>
          <p:nvPr/>
        </p:nvSpPr>
        <p:spPr>
          <a:xfrm>
            <a:off x="7500714" y="3260724"/>
            <a:ext cx="513900" cy="139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71" name="Google Shape;571;p28"/>
          <p:cNvPicPr preferRelativeResize="0"/>
          <p:nvPr/>
        </p:nvPicPr>
        <p:blipFill rotWithShape="1">
          <a:blip r:embed="rId5">
            <a:alphaModFix/>
          </a:blip>
          <a:srcRect b="0" l="0" r="0" t="0"/>
          <a:stretch/>
        </p:blipFill>
        <p:spPr>
          <a:xfrm>
            <a:off x="8203542" y="2073483"/>
            <a:ext cx="3756872" cy="26901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9"/>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4800"/>
              <a:buFont typeface="Calibri"/>
              <a:buNone/>
            </a:pPr>
            <a:r>
              <a:rPr b="1" lang="en-GB"/>
              <a:t>TACK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nvSpPr>
        <p:spPr>
          <a:xfrm>
            <a:off x="4052448" y="277325"/>
            <a:ext cx="5827200" cy="724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Arial"/>
              <a:buNone/>
            </a:pPr>
            <a:r>
              <a:rPr b="0" i="0" lang="en-GB" sz="4400" u="none" cap="none" strike="noStrike">
                <a:solidFill>
                  <a:schemeClr val="dk1"/>
                </a:solidFill>
                <a:latin typeface="Calibri"/>
                <a:ea typeface="Calibri"/>
                <a:cs typeface="Calibri"/>
                <a:sym typeface="Calibri"/>
              </a:rPr>
              <a:t>INDEX</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p:txBody>
      </p:sp>
      <p:sp>
        <p:nvSpPr>
          <p:cNvPr id="152" name="Google Shape;152;p3"/>
          <p:cNvSpPr/>
          <p:nvPr/>
        </p:nvSpPr>
        <p:spPr>
          <a:xfrm>
            <a:off x="2043828" y="4128064"/>
            <a:ext cx="2160000" cy="108000"/>
          </a:xfrm>
          <a:prstGeom prst="roundRect">
            <a:avLst>
              <a:gd fmla="val 50000" name="adj"/>
            </a:avLst>
          </a:prstGeom>
          <a:solidFill>
            <a:srgbClr val="4EAE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3"/>
          <p:cNvSpPr/>
          <p:nvPr/>
        </p:nvSpPr>
        <p:spPr>
          <a:xfrm>
            <a:off x="3885544" y="3919882"/>
            <a:ext cx="2160000" cy="108000"/>
          </a:xfrm>
          <a:prstGeom prst="roundRect">
            <a:avLst>
              <a:gd fmla="val 50000" name="adj"/>
            </a:avLst>
          </a:prstGeom>
          <a:solidFill>
            <a:srgbClr val="266C9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54" name="Google Shape;154;p3"/>
          <p:cNvSpPr/>
          <p:nvPr/>
        </p:nvSpPr>
        <p:spPr>
          <a:xfrm>
            <a:off x="5727260" y="3721860"/>
            <a:ext cx="2160000" cy="108000"/>
          </a:xfrm>
          <a:prstGeom prst="roundRect">
            <a:avLst>
              <a:gd fmla="val 50000" name="adj"/>
            </a:avLst>
          </a:prstGeom>
          <a:solidFill>
            <a:srgbClr val="FFB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55" name="Google Shape;155;p3"/>
          <p:cNvSpPr/>
          <p:nvPr/>
        </p:nvSpPr>
        <p:spPr>
          <a:xfrm>
            <a:off x="7568976" y="3498500"/>
            <a:ext cx="2160000" cy="108000"/>
          </a:xfrm>
          <a:prstGeom prst="roundRect">
            <a:avLst>
              <a:gd fmla="val 50000" name="adj"/>
            </a:avLst>
          </a:prstGeom>
          <a:solidFill>
            <a:srgbClr val="4EAE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grpSp>
        <p:nvGrpSpPr>
          <p:cNvPr id="156" name="Google Shape;156;p3"/>
          <p:cNvGrpSpPr/>
          <p:nvPr/>
        </p:nvGrpSpPr>
        <p:grpSpPr>
          <a:xfrm>
            <a:off x="2130925" y="2335697"/>
            <a:ext cx="1607390" cy="707845"/>
            <a:chOff x="1704484" y="1766707"/>
            <a:chExt cx="1038452" cy="707845"/>
          </a:xfrm>
        </p:grpSpPr>
        <p:sp>
          <p:nvSpPr>
            <p:cNvPr id="157" name="Google Shape;157;p3"/>
            <p:cNvSpPr txBox="1"/>
            <p:nvPr/>
          </p:nvSpPr>
          <p:spPr>
            <a:xfrm>
              <a:off x="1724504" y="2012928"/>
              <a:ext cx="101843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F3F3F"/>
                  </a:solidFill>
                  <a:latin typeface="Calibri"/>
                  <a:ea typeface="Calibri"/>
                  <a:cs typeface="Calibri"/>
                  <a:sym typeface="Calibri"/>
                </a:rPr>
                <a:t>Kort introduction till DigComp 2.1  </a:t>
              </a:r>
              <a:endParaRPr b="0" i="0" sz="1200" u="none" cap="none" strike="noStrike">
                <a:solidFill>
                  <a:srgbClr val="3F3F3F"/>
                </a:solidFill>
                <a:latin typeface="Calibri"/>
                <a:ea typeface="Calibri"/>
                <a:cs typeface="Calibri"/>
                <a:sym typeface="Calibri"/>
              </a:endParaRPr>
            </a:p>
          </p:txBody>
        </p:sp>
        <p:sp>
          <p:nvSpPr>
            <p:cNvPr id="158" name="Google Shape;158;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F3F3F"/>
                  </a:solidFill>
                  <a:latin typeface="Calibri"/>
                  <a:ea typeface="Calibri"/>
                  <a:cs typeface="Calibri"/>
                  <a:sym typeface="Calibri"/>
                </a:rPr>
                <a:t>Enhet 1</a:t>
              </a:r>
              <a:endParaRPr b="1" i="0" sz="1600" u="none" cap="none" strike="noStrike">
                <a:solidFill>
                  <a:srgbClr val="3F3F3F"/>
                </a:solidFill>
                <a:latin typeface="Calibri"/>
                <a:ea typeface="Calibri"/>
                <a:cs typeface="Calibri"/>
                <a:sym typeface="Calibri"/>
              </a:endParaRPr>
            </a:p>
          </p:txBody>
        </p:sp>
      </p:grpSp>
      <p:cxnSp>
        <p:nvCxnSpPr>
          <p:cNvPr id="159" name="Google Shape;159;p3"/>
          <p:cNvCxnSpPr/>
          <p:nvPr/>
        </p:nvCxnSpPr>
        <p:spPr>
          <a:xfrm>
            <a:off x="2043828" y="2392868"/>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60" name="Google Shape;160;p3"/>
          <p:cNvGrpSpPr/>
          <p:nvPr/>
        </p:nvGrpSpPr>
        <p:grpSpPr>
          <a:xfrm>
            <a:off x="3972641" y="2134531"/>
            <a:ext cx="1607390" cy="707845"/>
            <a:chOff x="1704484" y="1766707"/>
            <a:chExt cx="1038452" cy="707845"/>
          </a:xfrm>
        </p:grpSpPr>
        <p:sp>
          <p:nvSpPr>
            <p:cNvPr id="161" name="Google Shape;161;p3"/>
            <p:cNvSpPr txBox="1"/>
            <p:nvPr/>
          </p:nvSpPr>
          <p:spPr>
            <a:xfrm>
              <a:off x="1724504" y="2012928"/>
              <a:ext cx="101843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F3F3F"/>
                  </a:solidFill>
                  <a:latin typeface="Calibri"/>
                  <a:ea typeface="Calibri"/>
                  <a:cs typeface="Calibri"/>
                  <a:sym typeface="Calibri"/>
                </a:rPr>
                <a:t>Pelare för samarbete och kommunikation</a:t>
              </a:r>
              <a:endParaRPr b="0" i="0" sz="1200" u="none" cap="none" strike="noStrike">
                <a:solidFill>
                  <a:srgbClr val="3F3F3F"/>
                </a:solidFill>
                <a:latin typeface="Calibri"/>
                <a:ea typeface="Calibri"/>
                <a:cs typeface="Calibri"/>
                <a:sym typeface="Calibri"/>
              </a:endParaRPr>
            </a:p>
          </p:txBody>
        </p:sp>
        <p:sp>
          <p:nvSpPr>
            <p:cNvPr id="162" name="Google Shape;162;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F3F3F"/>
                  </a:solidFill>
                  <a:latin typeface="Calibri"/>
                  <a:ea typeface="Calibri"/>
                  <a:cs typeface="Calibri"/>
                  <a:sym typeface="Calibri"/>
                </a:rPr>
                <a:t>Enhet 2</a:t>
              </a:r>
              <a:endParaRPr b="1" i="0" sz="1600" u="none" cap="none" strike="noStrike">
                <a:solidFill>
                  <a:srgbClr val="3F3F3F"/>
                </a:solidFill>
                <a:latin typeface="Calibri"/>
                <a:ea typeface="Calibri"/>
                <a:cs typeface="Calibri"/>
                <a:sym typeface="Calibri"/>
              </a:endParaRPr>
            </a:p>
          </p:txBody>
        </p:sp>
      </p:grpSp>
      <p:cxnSp>
        <p:nvCxnSpPr>
          <p:cNvPr id="163" name="Google Shape;163;p3"/>
          <p:cNvCxnSpPr/>
          <p:nvPr/>
        </p:nvCxnSpPr>
        <p:spPr>
          <a:xfrm>
            <a:off x="3885544" y="2196099"/>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64" name="Google Shape;164;p3"/>
          <p:cNvGrpSpPr/>
          <p:nvPr/>
        </p:nvGrpSpPr>
        <p:grpSpPr>
          <a:xfrm>
            <a:off x="5814358" y="1933365"/>
            <a:ext cx="1607389" cy="892511"/>
            <a:chOff x="1704484" y="1766707"/>
            <a:chExt cx="1038451" cy="892511"/>
          </a:xfrm>
        </p:grpSpPr>
        <p:sp>
          <p:nvSpPr>
            <p:cNvPr id="165" name="Google Shape;165;p3"/>
            <p:cNvSpPr txBox="1"/>
            <p:nvPr/>
          </p:nvSpPr>
          <p:spPr>
            <a:xfrm>
              <a:off x="1724503" y="2012928"/>
              <a:ext cx="101843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F3F3F"/>
                  </a:solidFill>
                  <a:latin typeface="Calibri"/>
                  <a:ea typeface="Calibri"/>
                  <a:cs typeface="Calibri"/>
                  <a:sym typeface="Calibri"/>
                </a:rPr>
                <a:t>Bra metoder för att interagera med digital teknik</a:t>
              </a:r>
              <a:endParaRPr b="0" i="0" sz="1200" u="none" cap="none" strike="noStrike">
                <a:solidFill>
                  <a:srgbClr val="3F3F3F"/>
                </a:solidFill>
                <a:latin typeface="Calibri"/>
                <a:ea typeface="Calibri"/>
                <a:cs typeface="Calibri"/>
                <a:sym typeface="Calibri"/>
              </a:endParaRPr>
            </a:p>
          </p:txBody>
        </p:sp>
        <p:sp>
          <p:nvSpPr>
            <p:cNvPr id="166" name="Google Shape;166;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F3F3F"/>
                  </a:solidFill>
                  <a:latin typeface="Calibri"/>
                  <a:ea typeface="Calibri"/>
                  <a:cs typeface="Calibri"/>
                  <a:sym typeface="Calibri"/>
                </a:rPr>
                <a:t>Enhet 3</a:t>
              </a:r>
              <a:endParaRPr b="1" i="0" sz="1600" u="none" cap="none" strike="noStrike">
                <a:solidFill>
                  <a:srgbClr val="3F3F3F"/>
                </a:solidFill>
                <a:latin typeface="Calibri"/>
                <a:ea typeface="Calibri"/>
                <a:cs typeface="Calibri"/>
                <a:sym typeface="Calibri"/>
              </a:endParaRPr>
            </a:p>
          </p:txBody>
        </p:sp>
      </p:grpSp>
      <p:cxnSp>
        <p:nvCxnSpPr>
          <p:cNvPr id="167" name="Google Shape;167;p3"/>
          <p:cNvCxnSpPr/>
          <p:nvPr/>
        </p:nvCxnSpPr>
        <p:spPr>
          <a:xfrm>
            <a:off x="5727260" y="1999328"/>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68" name="Google Shape;168;p3"/>
          <p:cNvGrpSpPr/>
          <p:nvPr/>
        </p:nvGrpSpPr>
        <p:grpSpPr>
          <a:xfrm>
            <a:off x="7656073" y="1732199"/>
            <a:ext cx="1607390" cy="523220"/>
            <a:chOff x="1704484" y="1766707"/>
            <a:chExt cx="1038452" cy="523220"/>
          </a:xfrm>
        </p:grpSpPr>
        <p:sp>
          <p:nvSpPr>
            <p:cNvPr id="169" name="Google Shape;169;p3"/>
            <p:cNvSpPr txBox="1"/>
            <p:nvPr/>
          </p:nvSpPr>
          <p:spPr>
            <a:xfrm>
              <a:off x="1724504" y="2012928"/>
              <a:ext cx="101843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F3F3F"/>
                  </a:solidFill>
                  <a:latin typeface="Calibri"/>
                  <a:ea typeface="Calibri"/>
                  <a:cs typeface="Calibri"/>
                  <a:sym typeface="Calibri"/>
                </a:rPr>
                <a:t>Fallstudie</a:t>
              </a:r>
              <a:endParaRPr b="0" i="0" sz="1200" u="none" cap="none" strike="noStrike">
                <a:solidFill>
                  <a:srgbClr val="3F3F3F"/>
                </a:solidFill>
                <a:latin typeface="Calibri"/>
                <a:ea typeface="Calibri"/>
                <a:cs typeface="Calibri"/>
                <a:sym typeface="Calibri"/>
              </a:endParaRPr>
            </a:p>
          </p:txBody>
        </p:sp>
        <p:sp>
          <p:nvSpPr>
            <p:cNvPr id="170" name="Google Shape;170;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F3F3F"/>
                  </a:solidFill>
                  <a:latin typeface="Calibri"/>
                  <a:ea typeface="Calibri"/>
                  <a:cs typeface="Calibri"/>
                  <a:sym typeface="Calibri"/>
                </a:rPr>
                <a:t>EXTRA</a:t>
              </a:r>
              <a:endParaRPr b="1" i="0" sz="1600" u="none" cap="none" strike="noStrike">
                <a:solidFill>
                  <a:srgbClr val="3F3F3F"/>
                </a:solidFill>
                <a:latin typeface="Calibri"/>
                <a:ea typeface="Calibri"/>
                <a:cs typeface="Calibri"/>
                <a:sym typeface="Calibri"/>
              </a:endParaRPr>
            </a:p>
          </p:txBody>
        </p:sp>
      </p:grpSp>
      <p:cxnSp>
        <p:nvCxnSpPr>
          <p:cNvPr id="171" name="Google Shape;171;p3"/>
          <p:cNvCxnSpPr/>
          <p:nvPr/>
        </p:nvCxnSpPr>
        <p:spPr>
          <a:xfrm>
            <a:off x="7568976" y="1802557"/>
            <a:ext cx="10011" cy="1513622"/>
          </a:xfrm>
          <a:prstGeom prst="straightConnector1">
            <a:avLst/>
          </a:prstGeom>
          <a:noFill/>
          <a:ln cap="flat" cmpd="sng" w="19050">
            <a:solidFill>
              <a:srgbClr val="3F3F3F"/>
            </a:solidFill>
            <a:prstDash val="dash"/>
            <a:miter lim="800000"/>
            <a:headEnd len="med" w="med" type="oval"/>
            <a:tailEnd len="med" w="med" type="oval"/>
          </a:ln>
        </p:spPr>
      </p:cxnSp>
      <p:sp>
        <p:nvSpPr>
          <p:cNvPr id="172" name="Google Shape;172;p3"/>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3"/>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79" name="Google Shape;179;p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180" name="Google Shape;180;p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81" name="Google Shape;181;p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1</a:t>
            </a:r>
            <a:endParaRPr b="1" i="0" sz="2400" u="none" cap="none" strike="noStrike">
              <a:solidFill>
                <a:srgbClr val="FFC000"/>
              </a:solidFill>
              <a:latin typeface="Calibri"/>
              <a:ea typeface="Calibri"/>
              <a:cs typeface="Calibri"/>
              <a:sym typeface="Calibri"/>
            </a:endParaRPr>
          </a:p>
        </p:txBody>
      </p:sp>
      <p:sp>
        <p:nvSpPr>
          <p:cNvPr id="182" name="Google Shape;182;p4"/>
          <p:cNvSpPr txBox="1"/>
          <p:nvPr/>
        </p:nvSpPr>
        <p:spPr>
          <a:xfrm>
            <a:off x="363315" y="1576271"/>
            <a:ext cx="11213541" cy="34470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n-GB" sz="2000" u="none" cap="none" strike="noStrike">
                <a:solidFill>
                  <a:srgbClr val="2F5496"/>
                </a:solidFill>
                <a:latin typeface="Calibri"/>
                <a:ea typeface="Calibri"/>
                <a:cs typeface="Calibri"/>
                <a:sym typeface="Calibri"/>
              </a:rPr>
              <a:t>Sektion 1 – DigComp 2.1: Vilka uttnyttjandemöjligheter?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chemeClr val="dk1"/>
                </a:solidFill>
                <a:latin typeface="Calibri"/>
                <a:ea typeface="Calibri"/>
                <a:cs typeface="Calibri"/>
                <a:sym typeface="Calibri"/>
              </a:rPr>
              <a:t>Följande innehåll fokuserar på att </a:t>
            </a:r>
            <a:r>
              <a:rPr b="1" i="0" lang="en-GB" sz="1800" u="none" cap="none" strike="noStrike">
                <a:solidFill>
                  <a:schemeClr val="dk1"/>
                </a:solidFill>
                <a:latin typeface="Calibri"/>
                <a:ea typeface="Calibri"/>
                <a:cs typeface="Calibri"/>
                <a:sym typeface="Calibri"/>
              </a:rPr>
              <a:t>interagera genom digital teknik</a:t>
            </a:r>
            <a:r>
              <a:rPr b="0" i="0" lang="en-GB" sz="1800" u="none" cap="none" strike="noStrike">
                <a:solidFill>
                  <a:schemeClr val="dk1"/>
                </a:solidFill>
                <a:latin typeface="Calibri"/>
                <a:ea typeface="Calibri"/>
                <a:cs typeface="Calibri"/>
                <a:sym typeface="Calibri"/>
              </a:rPr>
              <a:t>, ett utbildningsområde och kompetenser som framkom som särskilt kritiska från analysen av kompetensgap och behovsbedömningen som genomfördes av partner under den första implementeringscykeln av NICHE.</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World Wide Web </a:t>
            </a:r>
            <a:r>
              <a:rPr b="0" i="1" lang="en-GB" sz="1800" u="none" cap="none" strike="noStrike">
                <a:solidFill>
                  <a:schemeClr val="dk1"/>
                </a:solidFill>
                <a:latin typeface="Calibri"/>
                <a:ea typeface="Calibri"/>
                <a:cs typeface="Calibri"/>
                <a:sym typeface="Calibri"/>
              </a:rPr>
              <a:t>svämmar över </a:t>
            </a:r>
            <a:r>
              <a:rPr b="0" i="0" lang="en-GB" sz="1800" u="none" cap="none" strike="noStrike">
                <a:solidFill>
                  <a:schemeClr val="dk1"/>
                </a:solidFill>
                <a:latin typeface="Calibri"/>
                <a:ea typeface="Calibri"/>
                <a:cs typeface="Calibri"/>
                <a:sym typeface="Calibri"/>
              </a:rPr>
              <a:t>av material om hur man kan bli mer skicklig med digital teknik från ett fjärrkommunikations- och samarbetsperspektiv. Men i samband med denna utbildningsmodul kommer vår primära referenskälla att representeras av den senaste versionen av Digital Competence Framework for Citizens som publicerades av EU-kommissionens gemensamma forskningscenter 2016.</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Mer specifikt kommer vi att titta på kompetensområde nr 2 </a:t>
            </a:r>
            <a:r>
              <a:rPr b="1" i="0" lang="en-GB" sz="1800" u="none" cap="none" strike="noStrike">
                <a:solidFill>
                  <a:schemeClr val="dk1"/>
                </a:solidFill>
                <a:latin typeface="Calibri"/>
                <a:ea typeface="Calibri"/>
                <a:cs typeface="Calibri"/>
                <a:sym typeface="Calibri"/>
              </a:rPr>
              <a:t>Kommunikation och Samverkan</a:t>
            </a:r>
            <a:r>
              <a:rPr b="0" i="0" lang="en-GB" sz="1800" u="none" cap="none" strike="noStrike">
                <a:solidFill>
                  <a:schemeClr val="dk1"/>
                </a:solidFill>
                <a:latin typeface="Calibri"/>
                <a:ea typeface="Calibri"/>
                <a:cs typeface="Calibri"/>
                <a:sym typeface="Calibri"/>
              </a:rPr>
              <a:t>, som Interagera genom digitala teknologier formellt hör till.</a:t>
            </a:r>
            <a:endParaRPr b="0" i="0" sz="1800" u="none" cap="none" strike="noStrike">
              <a:solidFill>
                <a:schemeClr val="dk1"/>
              </a:solidFill>
              <a:latin typeface="Calibri"/>
              <a:ea typeface="Calibri"/>
              <a:cs typeface="Calibri"/>
              <a:sym typeface="Calibri"/>
            </a:endParaRPr>
          </a:p>
        </p:txBody>
      </p:sp>
      <p:grpSp>
        <p:nvGrpSpPr>
          <p:cNvPr id="183" name="Google Shape;183;p4"/>
          <p:cNvGrpSpPr/>
          <p:nvPr/>
        </p:nvGrpSpPr>
        <p:grpSpPr>
          <a:xfrm>
            <a:off x="363315" y="222414"/>
            <a:ext cx="1361572" cy="349188"/>
            <a:chOff x="10604072" y="448487"/>
            <a:chExt cx="1361572" cy="349188"/>
          </a:xfrm>
        </p:grpSpPr>
        <p:sp>
          <p:nvSpPr>
            <p:cNvPr id="184" name="Google Shape;184;p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4"/>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88" name="Google Shape;188;p4"/>
          <p:cNvSpPr/>
          <p:nvPr/>
        </p:nvSpPr>
        <p:spPr>
          <a:xfrm>
            <a:off x="0" y="79837"/>
            <a:ext cx="89768" cy="297525"/>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n-GB" sz="2100" u="none" cap="none" strike="noStrike">
                <a:solidFill>
                  <a:srgbClr val="202124"/>
                </a:solidFill>
                <a:latin typeface="Arial"/>
                <a:ea typeface="Arial"/>
                <a:cs typeface="Arial"/>
                <a:sym typeface="Arial"/>
              </a:rPr>
              <a:t> </a:t>
            </a: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89" name="Google Shape;189;p4"/>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95" name="Google Shape;195;p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196" name="Google Shape;196;p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97" name="Google Shape;197;p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1</a:t>
            </a:r>
            <a:endParaRPr b="1" i="0" sz="2400" u="none" cap="none" strike="noStrike">
              <a:solidFill>
                <a:srgbClr val="FFC000"/>
              </a:solidFill>
              <a:latin typeface="Calibri"/>
              <a:ea typeface="Calibri"/>
              <a:cs typeface="Calibri"/>
              <a:sym typeface="Calibri"/>
            </a:endParaRPr>
          </a:p>
        </p:txBody>
      </p:sp>
      <p:sp>
        <p:nvSpPr>
          <p:cNvPr id="198" name="Google Shape;198;p5"/>
          <p:cNvSpPr txBox="1"/>
          <p:nvPr/>
        </p:nvSpPr>
        <p:spPr>
          <a:xfrm>
            <a:off x="363315" y="1576271"/>
            <a:ext cx="11213541" cy="289305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n-GB" sz="2000" u="none" cap="none" strike="noStrike">
                <a:solidFill>
                  <a:srgbClr val="2F5496"/>
                </a:solidFill>
                <a:latin typeface="Calibri"/>
                <a:ea typeface="Calibri"/>
                <a:cs typeface="Calibri"/>
                <a:sym typeface="Calibri"/>
              </a:rPr>
              <a:t>Sektion 2 – Det officiella EU-ramverket för träning och utbildning gällande digitala färdigheter</a:t>
            </a:r>
            <a:endParaRPr b="1" i="0" sz="2000" u="none" cap="none" strike="noStrike">
              <a:solidFill>
                <a:srgbClr val="2F5496"/>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Det första DigComp-ramverket kom ut 2013. Den senaste versionen är DigComp 2.1 men den kommer snart att ersättas av DigComp 2.2 (tillgänglig senare under 2022).</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DigComp 2.1 inkluderar 21 digitala kompetenser fördelade på 5 kompetens (”utbildnings”) områden.</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chemeClr val="dk1"/>
                </a:solidFill>
                <a:latin typeface="Calibri"/>
                <a:ea typeface="Calibri"/>
                <a:cs typeface="Calibri"/>
                <a:sym typeface="Calibri"/>
              </a:rPr>
              <a:t>För varje specifik kompetens finns det en 8-nivåers kompetensmodell som användare/lärare kan använda för att följa och övervaka framsteg i att skaffa sig bättre kunskap inom de givna kompetenserna.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9" name="Google Shape;199;p5"/>
          <p:cNvGrpSpPr/>
          <p:nvPr/>
        </p:nvGrpSpPr>
        <p:grpSpPr>
          <a:xfrm>
            <a:off x="363315" y="222414"/>
            <a:ext cx="1361572" cy="349188"/>
            <a:chOff x="10604072" y="448487"/>
            <a:chExt cx="1361572" cy="349188"/>
          </a:xfrm>
        </p:grpSpPr>
        <p:sp>
          <p:nvSpPr>
            <p:cNvPr id="200" name="Google Shape;200;p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5"/>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204" name="Google Shape;204;p5"/>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205" name="Google Shape;205;p5"/>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5"/>
          <p:cNvSpPr/>
          <p:nvPr/>
        </p:nvSpPr>
        <p:spPr>
          <a:xfrm>
            <a:off x="0"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12" name="Google Shape;212;p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13" name="Google Shape;213;p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14" name="Google Shape;214;p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1</a:t>
            </a:r>
            <a:endParaRPr b="1" i="0" sz="2400" u="none" cap="none" strike="noStrike">
              <a:solidFill>
                <a:srgbClr val="FFC000"/>
              </a:solidFill>
              <a:latin typeface="Calibri"/>
              <a:ea typeface="Calibri"/>
              <a:cs typeface="Calibri"/>
              <a:sym typeface="Calibri"/>
            </a:endParaRPr>
          </a:p>
        </p:txBody>
      </p:sp>
      <p:sp>
        <p:nvSpPr>
          <p:cNvPr id="215" name="Google Shape;215;p6"/>
          <p:cNvSpPr txBox="1"/>
          <p:nvPr/>
        </p:nvSpPr>
        <p:spPr>
          <a:xfrm>
            <a:off x="363315" y="1576271"/>
            <a:ext cx="11213541" cy="12618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3 – Den utökade bibliografin för DigComp</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2000" u="none" cap="none" strike="noStrike">
              <a:solidFill>
                <a:srgbClr val="2F5496"/>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Hittills, mellan den officiella publiceringen av DigComp 2.1 och releasen av version 2.2, har Europeiska kommissionen utökat DigComp-bibliografin med tre möjliga åtgärder:</a:t>
            </a:r>
            <a:endParaRPr b="0" i="0" sz="1800" u="none" cap="none" strike="noStrike">
              <a:solidFill>
                <a:srgbClr val="000000"/>
              </a:solidFill>
              <a:latin typeface="Calibri"/>
              <a:ea typeface="Calibri"/>
              <a:cs typeface="Calibri"/>
              <a:sym typeface="Calibri"/>
            </a:endParaRPr>
          </a:p>
        </p:txBody>
      </p:sp>
      <p:grpSp>
        <p:nvGrpSpPr>
          <p:cNvPr id="216" name="Google Shape;216;p6"/>
          <p:cNvGrpSpPr/>
          <p:nvPr/>
        </p:nvGrpSpPr>
        <p:grpSpPr>
          <a:xfrm>
            <a:off x="363315" y="222414"/>
            <a:ext cx="1361572" cy="349188"/>
            <a:chOff x="10604072" y="448487"/>
            <a:chExt cx="1361572" cy="349188"/>
          </a:xfrm>
        </p:grpSpPr>
        <p:sp>
          <p:nvSpPr>
            <p:cNvPr id="217" name="Google Shape;217;p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20" name="Google Shape;220;p6"/>
          <p:cNvPicPr preferRelativeResize="0"/>
          <p:nvPr/>
        </p:nvPicPr>
        <p:blipFill rotWithShape="1">
          <a:blip r:embed="rId5">
            <a:alphaModFix/>
          </a:blip>
          <a:srcRect b="0" l="0" r="0" t="0"/>
          <a:stretch/>
        </p:blipFill>
        <p:spPr>
          <a:xfrm>
            <a:off x="539766" y="3347516"/>
            <a:ext cx="3231723" cy="2286415"/>
          </a:xfrm>
          <a:prstGeom prst="rect">
            <a:avLst/>
          </a:prstGeom>
          <a:noFill/>
          <a:ln cap="flat" cmpd="sng" w="9525">
            <a:solidFill>
              <a:srgbClr val="002060"/>
            </a:solidFill>
            <a:prstDash val="solid"/>
            <a:round/>
            <a:headEnd len="sm" w="sm" type="none"/>
            <a:tailEnd len="sm" w="sm" type="none"/>
          </a:ln>
        </p:spPr>
      </p:pic>
      <p:pic>
        <p:nvPicPr>
          <p:cNvPr descr="cover" id="221" name="Google Shape;221;p6"/>
          <p:cNvPicPr preferRelativeResize="0"/>
          <p:nvPr/>
        </p:nvPicPr>
        <p:blipFill rotWithShape="1">
          <a:blip r:embed="rId6">
            <a:alphaModFix/>
          </a:blip>
          <a:srcRect b="0" l="0" r="0" t="0"/>
          <a:stretch/>
        </p:blipFill>
        <p:spPr>
          <a:xfrm>
            <a:off x="8666236" y="2803554"/>
            <a:ext cx="2423330" cy="3425650"/>
          </a:xfrm>
          <a:prstGeom prst="rect">
            <a:avLst/>
          </a:prstGeom>
          <a:noFill/>
          <a:ln cap="flat" cmpd="sng" w="9525">
            <a:solidFill>
              <a:srgbClr val="002060"/>
            </a:solidFill>
            <a:prstDash val="solid"/>
            <a:round/>
            <a:headEnd len="sm" w="sm" type="none"/>
            <a:tailEnd len="sm" w="sm" type="none"/>
          </a:ln>
        </p:spPr>
      </p:pic>
      <p:pic>
        <p:nvPicPr>
          <p:cNvPr descr="cover" id="222" name="Google Shape;222;p6"/>
          <p:cNvPicPr preferRelativeResize="0"/>
          <p:nvPr/>
        </p:nvPicPr>
        <p:blipFill rotWithShape="1">
          <a:blip r:embed="rId7">
            <a:alphaModFix/>
          </a:blip>
          <a:srcRect b="0" l="0" r="0" t="0"/>
          <a:stretch/>
        </p:blipFill>
        <p:spPr>
          <a:xfrm>
            <a:off x="4603001" y="3347515"/>
            <a:ext cx="3231723" cy="2286416"/>
          </a:xfrm>
          <a:prstGeom prst="rect">
            <a:avLst/>
          </a:prstGeom>
          <a:noFill/>
          <a:ln cap="flat" cmpd="sng" w="9525">
            <a:solidFill>
              <a:srgbClr val="00206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28" name="Google Shape;228;p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29" name="Google Shape;229;p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30" name="Google Shape;230;p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2</a:t>
            </a:r>
            <a:endParaRPr b="1" i="0" sz="2400" u="none" cap="none" strike="noStrike">
              <a:solidFill>
                <a:srgbClr val="FFC000"/>
              </a:solidFill>
              <a:latin typeface="Calibri"/>
              <a:ea typeface="Calibri"/>
              <a:cs typeface="Calibri"/>
              <a:sym typeface="Calibri"/>
            </a:endParaRPr>
          </a:p>
        </p:txBody>
      </p:sp>
      <p:sp>
        <p:nvSpPr>
          <p:cNvPr id="231" name="Google Shape;231;p7"/>
          <p:cNvSpPr txBox="1"/>
          <p:nvPr/>
        </p:nvSpPr>
        <p:spPr>
          <a:xfrm>
            <a:off x="363315" y="1576271"/>
            <a:ext cx="11213541" cy="18158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1 – Med fokus på DigComps träningsområde nr.2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2000" u="none" cap="none" strike="noStrike">
              <a:solidFill>
                <a:srgbClr val="2F5496"/>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I enhet 1 introducerade vi läsarna till bakgrunden och den allmänna översikten av DigComp-ramverket för att bättre introducera dem till innehållet som kommer härnäst.</a:t>
            </a:r>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Pelaren Kommunikation och samarbete är ytterligare uppdelad i följande kompetenser:</a:t>
            </a:r>
            <a:r>
              <a:rPr b="0" i="0" lang="en-GB" sz="1800" u="none" cap="none" strike="noStrike">
                <a:solidFill>
                  <a:schemeClr val="dk1"/>
                </a:solidFill>
                <a:latin typeface="Calibri"/>
                <a:ea typeface="Calibri"/>
                <a:cs typeface="Calibri"/>
                <a:sym typeface="Calibri"/>
              </a:rPr>
              <a:t>   </a:t>
            </a:r>
            <a:endParaRPr b="0" i="0" sz="1400" u="none" cap="none" strike="noStrike">
              <a:solidFill>
                <a:schemeClr val="dk1"/>
              </a:solidFill>
              <a:latin typeface="Arial"/>
              <a:ea typeface="Arial"/>
              <a:cs typeface="Arial"/>
              <a:sym typeface="Arial"/>
            </a:endParaRPr>
          </a:p>
        </p:txBody>
      </p:sp>
      <p:grpSp>
        <p:nvGrpSpPr>
          <p:cNvPr id="232" name="Google Shape;232;p7"/>
          <p:cNvGrpSpPr/>
          <p:nvPr/>
        </p:nvGrpSpPr>
        <p:grpSpPr>
          <a:xfrm>
            <a:off x="363315" y="222414"/>
            <a:ext cx="1361572" cy="349188"/>
            <a:chOff x="10604072" y="448487"/>
            <a:chExt cx="1361572" cy="349188"/>
          </a:xfrm>
        </p:grpSpPr>
        <p:sp>
          <p:nvSpPr>
            <p:cNvPr id="233" name="Google Shape;233;p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aphicFrame>
        <p:nvGraphicFramePr>
          <p:cNvPr id="236" name="Google Shape;236;p7"/>
          <p:cNvGraphicFramePr/>
          <p:nvPr/>
        </p:nvGraphicFramePr>
        <p:xfrm>
          <a:off x="217722" y="3486801"/>
          <a:ext cx="3000000" cy="3000000"/>
        </p:xfrm>
        <a:graphic>
          <a:graphicData uri="http://schemas.openxmlformats.org/drawingml/2006/table">
            <a:tbl>
              <a:tblPr bandRow="1" firstRow="1">
                <a:noFill/>
                <a:tableStyleId>{4C5A11D5-EFC4-47D3-92A8-B148BE405EA5}</a:tableStyleId>
              </a:tblPr>
              <a:tblGrid>
                <a:gridCol w="1959425"/>
                <a:gridCol w="1959425"/>
                <a:gridCol w="1959425"/>
                <a:gridCol w="1959425"/>
                <a:gridCol w="1959425"/>
                <a:gridCol w="1959425"/>
              </a:tblGrid>
              <a:tr h="369450">
                <a:tc gridSpan="6">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solidFill>
                            <a:srgbClr val="000000"/>
                          </a:solidFill>
                        </a:rPr>
                        <a:t>2. Kommunikation och samarbete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r>
              <a:tr h="1151125">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t>2.1 Interagera med digital teknik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t>2.2 </a:t>
                      </a:r>
                      <a:r>
                        <a:rPr b="0" i="0" lang="en-GB" sz="1600" u="none" cap="none" strike="noStrike">
                          <a:latin typeface="Calibri"/>
                          <a:ea typeface="Calibri"/>
                          <a:cs typeface="Calibri"/>
                          <a:sym typeface="Calibri"/>
                        </a:rPr>
                        <a:t>Dela genom digital teknik</a:t>
                      </a:r>
                      <a:endParaRPr b="0" sz="16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t>2.3 </a:t>
                      </a:r>
                      <a:r>
                        <a:rPr b="0" i="0" lang="en-GB" sz="1600" u="none" cap="none" strike="noStrike">
                          <a:latin typeface="Calibri"/>
                          <a:ea typeface="Calibri"/>
                          <a:cs typeface="Calibri"/>
                          <a:sym typeface="Calibri"/>
                        </a:rPr>
                        <a:t>Engagera sig i medborgarskap genom digital teknik</a:t>
                      </a:r>
                      <a:endParaRPr b="0" sz="16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t>2.4 Samarbete genom digital teknik</a:t>
                      </a:r>
                      <a:endParaRPr b="0" sz="16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t>2.5 Netikett</a:t>
                      </a:r>
                      <a:endParaRPr b="0" sz="16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t>2.6 Hantera digital identitet</a:t>
                      </a:r>
                      <a:endParaRPr b="0" sz="16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7" name="Google Shape;237;p7"/>
          <p:cNvSpPr txBox="1"/>
          <p:nvPr/>
        </p:nvSpPr>
        <p:spPr>
          <a:xfrm>
            <a:off x="3578086" y="5178634"/>
            <a:ext cx="498281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1"/>
                </a:solidFill>
                <a:latin typeface="Calibri"/>
                <a:ea typeface="Calibri"/>
                <a:cs typeface="Calibri"/>
                <a:sym typeface="Calibri"/>
              </a:rPr>
              <a:t>Källa: DigComp 2.1, sidan 11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43" name="Google Shape;243;p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44" name="Google Shape;244;p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45" name="Google Shape;245;p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2</a:t>
            </a:r>
            <a:endParaRPr b="1" i="0" sz="2400" u="none" cap="none" strike="noStrike">
              <a:solidFill>
                <a:srgbClr val="FFC000"/>
              </a:solidFill>
              <a:latin typeface="Calibri"/>
              <a:ea typeface="Calibri"/>
              <a:cs typeface="Calibri"/>
              <a:sym typeface="Calibri"/>
            </a:endParaRPr>
          </a:p>
        </p:txBody>
      </p:sp>
      <p:sp>
        <p:nvSpPr>
          <p:cNvPr id="246" name="Google Shape;246;p8"/>
          <p:cNvSpPr txBox="1"/>
          <p:nvPr/>
        </p:nvSpPr>
        <p:spPr>
          <a:xfrm>
            <a:off x="363315" y="1576271"/>
            <a:ext cx="11213541" cy="375483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2 – Med fokus på DigComps kompetens 2.1</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2F5496"/>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Som vi kan se är alla sex kompetenser som listas under det andra kompetensområdet nära relaterade till varandra:</a:t>
            </a:r>
            <a:endParaRPr b="0" i="0" sz="1400" u="none" cap="none" strike="noStrike">
              <a:solidFill>
                <a:srgbClr val="00000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Att dela, engagera och samarbeta skulle inte vara möjligt utan att först interagera genom digital teknik</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Netiquette hjälper dig att hantera (och etablera) din digitala identitet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chemeClr val="dk1"/>
                </a:solidFill>
                <a:latin typeface="Calibri"/>
                <a:ea typeface="Calibri"/>
                <a:cs typeface="Calibri"/>
                <a:sym typeface="Calibri"/>
              </a:rPr>
              <a:t>Etc.</a:t>
            </a:r>
            <a:endParaRPr b="0" i="0" sz="1400" u="none" cap="none" strike="noStrike">
              <a:solidFill>
                <a:schemeClr val="dk1"/>
              </a:solidFill>
              <a:latin typeface="Arial"/>
              <a:ea typeface="Arial"/>
              <a:cs typeface="Arial"/>
              <a:sym typeface="Arial"/>
            </a:endParaRPr>
          </a:p>
          <a:p>
            <a:pPr indent="-171450" lvl="0" marL="28575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Med andra ord, bland dessa kompetenser finns det inte en "strikt" hierarkisk ordning utan snarare en ömsesidig kontamineringseffekt, där man genom att stärka sin kompetens inom en av dem, stärker sin kunskap inom alla de andra.</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På tal om kompetens så har DigComp 2.1 kommit med en mycket tydlig progressionsmodell som hjälper användare att få större medvetenhet om sin erfarenhet och sitt kunnande.</a:t>
            </a:r>
            <a:endParaRPr b="0" i="0" sz="1800" u="none" cap="none" strike="noStrike">
              <a:solidFill>
                <a:srgbClr val="000000"/>
              </a:solidFill>
              <a:latin typeface="Calibri"/>
              <a:ea typeface="Calibri"/>
              <a:cs typeface="Calibri"/>
              <a:sym typeface="Calibri"/>
            </a:endParaRPr>
          </a:p>
        </p:txBody>
      </p:sp>
      <p:grpSp>
        <p:nvGrpSpPr>
          <p:cNvPr id="247" name="Google Shape;247;p8"/>
          <p:cNvGrpSpPr/>
          <p:nvPr/>
        </p:nvGrpSpPr>
        <p:grpSpPr>
          <a:xfrm>
            <a:off x="363315" y="222414"/>
            <a:ext cx="1361572" cy="349188"/>
            <a:chOff x="10604072" y="448487"/>
            <a:chExt cx="1361572" cy="349188"/>
          </a:xfrm>
        </p:grpSpPr>
        <p:sp>
          <p:nvSpPr>
            <p:cNvPr id="248" name="Google Shape;248;p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56" name="Google Shape;256;p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rgbClr val="757070"/>
              </a:solidFill>
              <a:latin typeface="Calibri"/>
              <a:ea typeface="Calibri"/>
              <a:cs typeface="Calibri"/>
              <a:sym typeface="Calibri"/>
            </a:endParaRPr>
          </a:p>
        </p:txBody>
      </p:sp>
      <p:pic>
        <p:nvPicPr>
          <p:cNvPr id="257" name="Google Shape;257;p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58" name="Google Shape;258;p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FFC000"/>
                </a:solidFill>
                <a:latin typeface="Calibri"/>
                <a:ea typeface="Calibri"/>
                <a:cs typeface="Calibri"/>
                <a:sym typeface="Calibri"/>
              </a:rPr>
              <a:t>Enhet 2</a:t>
            </a:r>
            <a:endParaRPr b="1" i="0" sz="2400" u="none" cap="none" strike="noStrike">
              <a:solidFill>
                <a:srgbClr val="FFC000"/>
              </a:solidFill>
              <a:latin typeface="Calibri"/>
              <a:ea typeface="Calibri"/>
              <a:cs typeface="Calibri"/>
              <a:sym typeface="Calibri"/>
            </a:endParaRPr>
          </a:p>
        </p:txBody>
      </p:sp>
      <p:sp>
        <p:nvSpPr>
          <p:cNvPr id="259" name="Google Shape;259;p9"/>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rgbClr val="2F5496"/>
                </a:solidFill>
                <a:latin typeface="Calibri"/>
                <a:ea typeface="Calibri"/>
                <a:cs typeface="Calibri"/>
                <a:sym typeface="Calibri"/>
              </a:rPr>
              <a:t>Sektion 3 – Samarbete genom digital teknik</a:t>
            </a:r>
            <a:endParaRPr b="1" i="0" sz="2000" u="none" cap="none" strike="noStrike">
              <a:solidFill>
                <a:srgbClr val="2F5496"/>
              </a:solidFill>
              <a:latin typeface="Calibri"/>
              <a:ea typeface="Calibri"/>
              <a:cs typeface="Calibri"/>
              <a:sym typeface="Calibri"/>
            </a:endParaRPr>
          </a:p>
        </p:txBody>
      </p:sp>
      <p:grpSp>
        <p:nvGrpSpPr>
          <p:cNvPr id="260" name="Google Shape;260;p9"/>
          <p:cNvGrpSpPr/>
          <p:nvPr/>
        </p:nvGrpSpPr>
        <p:grpSpPr>
          <a:xfrm>
            <a:off x="363315" y="222414"/>
            <a:ext cx="1361572" cy="349188"/>
            <a:chOff x="10604072" y="448487"/>
            <a:chExt cx="1361572" cy="349188"/>
          </a:xfrm>
        </p:grpSpPr>
        <p:sp>
          <p:nvSpPr>
            <p:cNvPr id="261" name="Google Shape;261;p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64" name="Google Shape;264;p9"/>
          <p:cNvPicPr preferRelativeResize="0"/>
          <p:nvPr/>
        </p:nvPicPr>
        <p:blipFill rotWithShape="1">
          <a:blip r:embed="rId5">
            <a:alphaModFix/>
          </a:blip>
          <a:srcRect b="0" l="0" r="0" t="0"/>
          <a:stretch/>
        </p:blipFill>
        <p:spPr>
          <a:xfrm>
            <a:off x="0" y="1971556"/>
            <a:ext cx="12192000" cy="32316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2021-01-21T12:20:00Z</dcterms:created>
  <dc:creator>Dulce Rodriguez Ortiz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